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jpeg" ContentType="image/jpeg"/>
  <Default Extension="wmf" ContentType="image/x-wmf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62"/>
  </p:notesMasterIdLst>
  <p:sldIdLst>
    <p:sldId id="256" r:id="rId2"/>
    <p:sldId id="377" r:id="rId3"/>
    <p:sldId id="401" r:id="rId4"/>
    <p:sldId id="402" r:id="rId5"/>
    <p:sldId id="403" r:id="rId6"/>
    <p:sldId id="404" r:id="rId7"/>
    <p:sldId id="405" r:id="rId8"/>
    <p:sldId id="406" r:id="rId9"/>
    <p:sldId id="407" r:id="rId10"/>
    <p:sldId id="408" r:id="rId11"/>
    <p:sldId id="409" r:id="rId12"/>
    <p:sldId id="410" r:id="rId13"/>
    <p:sldId id="411" r:id="rId14"/>
    <p:sldId id="412" r:id="rId15"/>
    <p:sldId id="413" r:id="rId16"/>
    <p:sldId id="414" r:id="rId17"/>
    <p:sldId id="415" r:id="rId18"/>
    <p:sldId id="416" r:id="rId19"/>
    <p:sldId id="417" r:id="rId20"/>
    <p:sldId id="418" r:id="rId21"/>
    <p:sldId id="419" r:id="rId22"/>
    <p:sldId id="420" r:id="rId23"/>
    <p:sldId id="421" r:id="rId24"/>
    <p:sldId id="422" r:id="rId25"/>
    <p:sldId id="423" r:id="rId26"/>
    <p:sldId id="424" r:id="rId27"/>
    <p:sldId id="425" r:id="rId28"/>
    <p:sldId id="426" r:id="rId29"/>
    <p:sldId id="427" r:id="rId30"/>
    <p:sldId id="428" r:id="rId31"/>
    <p:sldId id="429" r:id="rId32"/>
    <p:sldId id="430" r:id="rId33"/>
    <p:sldId id="431" r:id="rId34"/>
    <p:sldId id="432" r:id="rId35"/>
    <p:sldId id="433" r:id="rId36"/>
    <p:sldId id="434" r:id="rId37"/>
    <p:sldId id="435" r:id="rId38"/>
    <p:sldId id="436" r:id="rId39"/>
    <p:sldId id="437" r:id="rId40"/>
    <p:sldId id="438" r:id="rId41"/>
    <p:sldId id="439" r:id="rId42"/>
    <p:sldId id="440" r:id="rId43"/>
    <p:sldId id="441" r:id="rId44"/>
    <p:sldId id="442" r:id="rId45"/>
    <p:sldId id="443" r:id="rId46"/>
    <p:sldId id="444" r:id="rId47"/>
    <p:sldId id="445" r:id="rId48"/>
    <p:sldId id="446" r:id="rId49"/>
    <p:sldId id="447" r:id="rId50"/>
    <p:sldId id="448" r:id="rId51"/>
    <p:sldId id="449" r:id="rId52"/>
    <p:sldId id="450" r:id="rId53"/>
    <p:sldId id="451" r:id="rId54"/>
    <p:sldId id="452" r:id="rId55"/>
    <p:sldId id="453" r:id="rId56"/>
    <p:sldId id="454" r:id="rId57"/>
    <p:sldId id="455" r:id="rId58"/>
    <p:sldId id="456" r:id="rId59"/>
    <p:sldId id="489" r:id="rId60"/>
    <p:sldId id="490" r:id="rId61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FF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00" d="100"/>
          <a:sy n="100" d="100"/>
        </p:scale>
        <p:origin x="-660" y="3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presProps" Target="pres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tableStyles" Target="tableStyles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Alexander\Google%20&#1044;&#1080;&#1089;&#1082;\BONCH2013_14\&#1052;&#1072;&#1075;&#1080;&#1089;&#1090;&#1088;&#1099;\lab_Rnd6.xlsm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scatterChart>
        <c:scatterStyle val="lineMarker"/>
        <c:varyColors val="0"/>
        <c:ser>
          <c:idx val="0"/>
          <c:order val="0"/>
          <c:spPr>
            <a:ln w="28575">
              <a:noFill/>
            </a:ln>
          </c:spPr>
          <c:marker>
            <c:symbol val="circle"/>
            <c:size val="2"/>
            <c:spPr>
              <a:solidFill>
                <a:schemeClr val="tx1"/>
              </a:solidFill>
            </c:spPr>
          </c:marker>
          <c:xVal>
            <c:numRef>
              <c:f>Rnd!$B$19:$B$10018</c:f>
              <c:numCache>
                <c:formatCode>General</c:formatCode>
                <c:ptCount val="10000"/>
                <c:pt idx="0">
                  <c:v>2.055475115776062</c:v>
                </c:pt>
                <c:pt idx="1">
                  <c:v>0.79518616199493408</c:v>
                </c:pt>
                <c:pt idx="2">
                  <c:v>-1.9805198907852173</c:v>
                </c:pt>
                <c:pt idx="3">
                  <c:v>-4.8598235845565796</c:v>
                </c:pt>
                <c:pt idx="4">
                  <c:v>3.1449002027511597</c:v>
                </c:pt>
                <c:pt idx="5">
                  <c:v>-4.546472430229187</c:v>
                </c:pt>
                <c:pt idx="6">
                  <c:v>3.6261934041976929</c:v>
                </c:pt>
                <c:pt idx="7">
                  <c:v>-1.2646383047103882</c:v>
                </c:pt>
                <c:pt idx="8">
                  <c:v>3.7144583463668823</c:v>
                </c:pt>
                <c:pt idx="9">
                  <c:v>4.4955664873123169</c:v>
                </c:pt>
                <c:pt idx="10">
                  <c:v>0.24868428707122803</c:v>
                </c:pt>
                <c:pt idx="11">
                  <c:v>-4.4649547338485718</c:v>
                </c:pt>
                <c:pt idx="12">
                  <c:v>-0.31299889087677002</c:v>
                </c:pt>
                <c:pt idx="13">
                  <c:v>1.2269669771194458</c:v>
                </c:pt>
                <c:pt idx="14">
                  <c:v>-2.3620706796646118</c:v>
                </c:pt>
                <c:pt idx="15">
                  <c:v>3.2980161905288696</c:v>
                </c:pt>
                <c:pt idx="16">
                  <c:v>0.89163005352020264</c:v>
                </c:pt>
                <c:pt idx="17">
                  <c:v>4.1096431016921997</c:v>
                </c:pt>
                <c:pt idx="18">
                  <c:v>1.9511550664901733</c:v>
                </c:pt>
                <c:pt idx="19">
                  <c:v>-2.560686469078064</c:v>
                </c:pt>
                <c:pt idx="20">
                  <c:v>-3.9363032579421997</c:v>
                </c:pt>
                <c:pt idx="21">
                  <c:v>1.7617589235305786</c:v>
                </c:pt>
                <c:pt idx="22">
                  <c:v>0.7518380880355835</c:v>
                </c:pt>
                <c:pt idx="23">
                  <c:v>-3.9697736501693726</c:v>
                </c:pt>
                <c:pt idx="24">
                  <c:v>-2.1551972627639771</c:v>
                </c:pt>
                <c:pt idx="25">
                  <c:v>-2.0422714948654175</c:v>
                </c:pt>
                <c:pt idx="26">
                  <c:v>-1.9902950525283813</c:v>
                </c:pt>
                <c:pt idx="27">
                  <c:v>4.7982937097549438</c:v>
                </c:pt>
                <c:pt idx="28">
                  <c:v>-2.2172003984451294</c:v>
                </c:pt>
                <c:pt idx="29">
                  <c:v>-3.3717840909957886</c:v>
                </c:pt>
                <c:pt idx="30">
                  <c:v>-0.89926779270172119</c:v>
                </c:pt>
                <c:pt idx="31">
                  <c:v>2.1273046731948853</c:v>
                </c:pt>
                <c:pt idx="32">
                  <c:v>1.3317888975143433</c:v>
                </c:pt>
                <c:pt idx="33">
                  <c:v>-3.1398648023605347</c:v>
                </c:pt>
                <c:pt idx="34">
                  <c:v>-4.192853569984436</c:v>
                </c:pt>
                <c:pt idx="35">
                  <c:v>4.0572983026504517</c:v>
                </c:pt>
                <c:pt idx="36">
                  <c:v>2.8521221876144409</c:v>
                </c:pt>
                <c:pt idx="37">
                  <c:v>-2.1033495664596558</c:v>
                </c:pt>
                <c:pt idx="38">
                  <c:v>1.3174241781234741</c:v>
                </c:pt>
                <c:pt idx="39">
                  <c:v>-0.71543633937835693</c:v>
                </c:pt>
                <c:pt idx="40">
                  <c:v>0.61040103435516357</c:v>
                </c:pt>
                <c:pt idx="41">
                  <c:v>4.1371756792068481</c:v>
                </c:pt>
                <c:pt idx="42">
                  <c:v>-4.7737079858779907</c:v>
                </c:pt>
                <c:pt idx="43">
                  <c:v>4.1616398096084595</c:v>
                </c:pt>
                <c:pt idx="44">
                  <c:v>1.7794770002365112</c:v>
                </c:pt>
                <c:pt idx="45">
                  <c:v>0.13737499713897705</c:v>
                </c:pt>
                <c:pt idx="46">
                  <c:v>-1.4652734994888306</c:v>
                </c:pt>
                <c:pt idx="47">
                  <c:v>-2.3026841878890991</c:v>
                </c:pt>
                <c:pt idx="48">
                  <c:v>-2.5615483522415161</c:v>
                </c:pt>
                <c:pt idx="49">
                  <c:v>-4.390837550163269</c:v>
                </c:pt>
                <c:pt idx="50">
                  <c:v>-1.3500458002090454</c:v>
                </c:pt>
                <c:pt idx="51">
                  <c:v>-3.4433692693710327</c:v>
                </c:pt>
                <c:pt idx="52">
                  <c:v>-2.4273234605789185</c:v>
                </c:pt>
                <c:pt idx="53">
                  <c:v>0.42070209980010986</c:v>
                </c:pt>
                <c:pt idx="54">
                  <c:v>4.3854516744613647</c:v>
                </c:pt>
                <c:pt idx="55">
                  <c:v>6.0873627662658691E-2</c:v>
                </c:pt>
                <c:pt idx="56">
                  <c:v>-3.9262467622756958</c:v>
                </c:pt>
                <c:pt idx="57">
                  <c:v>-0.40359199047088623</c:v>
                </c:pt>
                <c:pt idx="58">
                  <c:v>0.9609454870223999</c:v>
                </c:pt>
                <c:pt idx="59">
                  <c:v>-4.8124164342880249</c:v>
                </c:pt>
                <c:pt idx="60">
                  <c:v>-4.2604666948318481</c:v>
                </c:pt>
                <c:pt idx="61">
                  <c:v>-1.6830557584762573</c:v>
                </c:pt>
                <c:pt idx="62">
                  <c:v>-4.9975878000259399</c:v>
                </c:pt>
                <c:pt idx="63">
                  <c:v>1.5705496072769165</c:v>
                </c:pt>
                <c:pt idx="64">
                  <c:v>3.2741183042526245</c:v>
                </c:pt>
                <c:pt idx="65">
                  <c:v>-3.0807751417160034</c:v>
                </c:pt>
                <c:pt idx="66">
                  <c:v>-0.45792162418365479</c:v>
                </c:pt>
                <c:pt idx="67">
                  <c:v>-3.5001891851425171</c:v>
                </c:pt>
                <c:pt idx="68">
                  <c:v>4.2878597974777222</c:v>
                </c:pt>
                <c:pt idx="69">
                  <c:v>-4.1035860776901245</c:v>
                </c:pt>
                <c:pt idx="70">
                  <c:v>-0.98157942295074463</c:v>
                </c:pt>
                <c:pt idx="71">
                  <c:v>-7.8343749046325684E-2</c:v>
                </c:pt>
                <c:pt idx="72">
                  <c:v>-1.7026406526565552</c:v>
                </c:pt>
                <c:pt idx="73">
                  <c:v>0.89792549610137939</c:v>
                </c:pt>
                <c:pt idx="74">
                  <c:v>4.2761653661727905</c:v>
                </c:pt>
                <c:pt idx="75">
                  <c:v>-0.56137502193450928</c:v>
                </c:pt>
                <c:pt idx="76">
                  <c:v>3.7254685163497925</c:v>
                </c:pt>
                <c:pt idx="77">
                  <c:v>-2.2705763578414917</c:v>
                </c:pt>
                <c:pt idx="78">
                  <c:v>-2.4337106943130493</c:v>
                </c:pt>
                <c:pt idx="79">
                  <c:v>-4.6904939413070679</c:v>
                </c:pt>
                <c:pt idx="80">
                  <c:v>2.9012888669967651</c:v>
                </c:pt>
                <c:pt idx="81">
                  <c:v>-2.6471775770187378</c:v>
                </c:pt>
                <c:pt idx="82">
                  <c:v>-2.4539810419082642</c:v>
                </c:pt>
                <c:pt idx="83">
                  <c:v>-4.5506614446640015</c:v>
                </c:pt>
                <c:pt idx="84">
                  <c:v>-2.9398280382156372</c:v>
                </c:pt>
                <c:pt idx="85">
                  <c:v>0.88628590106964111</c:v>
                </c:pt>
                <c:pt idx="86">
                  <c:v>4.278830885887146</c:v>
                </c:pt>
                <c:pt idx="87">
                  <c:v>0.42941153049468994</c:v>
                </c:pt>
                <c:pt idx="88">
                  <c:v>1.3437193632125854</c:v>
                </c:pt>
                <c:pt idx="89">
                  <c:v>4.604228138923645</c:v>
                </c:pt>
                <c:pt idx="90">
                  <c:v>4.2344516515731812</c:v>
                </c:pt>
                <c:pt idx="91">
                  <c:v>-1.5227359533309937</c:v>
                </c:pt>
                <c:pt idx="92">
                  <c:v>-0.20021736621856689</c:v>
                </c:pt>
                <c:pt idx="93">
                  <c:v>4.9373131990432739</c:v>
                </c:pt>
                <c:pt idx="94">
                  <c:v>-4.7111421823501587</c:v>
                </c:pt>
                <c:pt idx="95">
                  <c:v>0.47668516635894775</c:v>
                </c:pt>
                <c:pt idx="96">
                  <c:v>0.38246333599090576</c:v>
                </c:pt>
                <c:pt idx="97">
                  <c:v>3.4724551439285278</c:v>
                </c:pt>
                <c:pt idx="98">
                  <c:v>1.7242759466171265</c:v>
                </c:pt>
                <c:pt idx="99">
                  <c:v>4.9677139520645142</c:v>
                </c:pt>
                <c:pt idx="100">
                  <c:v>-4.7886967658996582E-2</c:v>
                </c:pt>
                <c:pt idx="101">
                  <c:v>1.9528180360794067</c:v>
                </c:pt>
                <c:pt idx="102">
                  <c:v>-0.77081739902496338</c:v>
                </c:pt>
                <c:pt idx="103">
                  <c:v>3.1466394662857056</c:v>
                </c:pt>
                <c:pt idx="104">
                  <c:v>-0.72466671466827393</c:v>
                </c:pt>
                <c:pt idx="105">
                  <c:v>-2.7221840620040894</c:v>
                </c:pt>
                <c:pt idx="106">
                  <c:v>-0.10169565677642822</c:v>
                </c:pt>
                <c:pt idx="107">
                  <c:v>3.866000771522522</c:v>
                </c:pt>
                <c:pt idx="108">
                  <c:v>-1.9750243425369263</c:v>
                </c:pt>
                <c:pt idx="109">
                  <c:v>-3.4968870878219604</c:v>
                </c:pt>
                <c:pt idx="110">
                  <c:v>-2.7673822641372681</c:v>
                </c:pt>
                <c:pt idx="111">
                  <c:v>-1.3654130697250366</c:v>
                </c:pt>
                <c:pt idx="112">
                  <c:v>-0.21985828876495361</c:v>
                </c:pt>
                <c:pt idx="113">
                  <c:v>1.8406230211257935</c:v>
                </c:pt>
                <c:pt idx="114">
                  <c:v>1.1393493413925171</c:v>
                </c:pt>
                <c:pt idx="115">
                  <c:v>-3.3825629949569702</c:v>
                </c:pt>
                <c:pt idx="116">
                  <c:v>-2.973816990852356</c:v>
                </c:pt>
                <c:pt idx="117">
                  <c:v>-4.3414896726608276</c:v>
                </c:pt>
                <c:pt idx="118">
                  <c:v>2.9319757223129272</c:v>
                </c:pt>
                <c:pt idx="119">
                  <c:v>-0.36415994167327881</c:v>
                </c:pt>
                <c:pt idx="120">
                  <c:v>-3.8452988862991333</c:v>
                </c:pt>
                <c:pt idx="121">
                  <c:v>-4.5188111066818237</c:v>
                </c:pt>
                <c:pt idx="122">
                  <c:v>0.3302234411239624</c:v>
                </c:pt>
                <c:pt idx="123">
                  <c:v>-2.8326648473739624</c:v>
                </c:pt>
                <c:pt idx="124">
                  <c:v>2.4635475873947144</c:v>
                </c:pt>
                <c:pt idx="125">
                  <c:v>-1.0106772184371948</c:v>
                </c:pt>
                <c:pt idx="126">
                  <c:v>2.4600690603256226</c:v>
                </c:pt>
                <c:pt idx="127">
                  <c:v>1.345711350440979</c:v>
                </c:pt>
                <c:pt idx="128">
                  <c:v>-4.843176007270813</c:v>
                </c:pt>
                <c:pt idx="129">
                  <c:v>-0.98017394542694092</c:v>
                </c:pt>
                <c:pt idx="130">
                  <c:v>4.8537391424179077</c:v>
                </c:pt>
                <c:pt idx="131">
                  <c:v>1.9610077142715454</c:v>
                </c:pt>
                <c:pt idx="132">
                  <c:v>2.3448818922042847</c:v>
                </c:pt>
                <c:pt idx="133">
                  <c:v>-1.434137225151062</c:v>
                </c:pt>
                <c:pt idx="134">
                  <c:v>4.4497102499008179</c:v>
                </c:pt>
                <c:pt idx="135">
                  <c:v>1.4595133066177368</c:v>
                </c:pt>
                <c:pt idx="136">
                  <c:v>-3.9556771516799927</c:v>
                </c:pt>
                <c:pt idx="137">
                  <c:v>-4.2231529951095581</c:v>
                </c:pt>
                <c:pt idx="138">
                  <c:v>4.592708945274353</c:v>
                </c:pt>
                <c:pt idx="139">
                  <c:v>-5.6232810020446777E-2</c:v>
                </c:pt>
                <c:pt idx="140">
                  <c:v>-2.822001576423645</c:v>
                </c:pt>
                <c:pt idx="141">
                  <c:v>-1.0415571928024292</c:v>
                </c:pt>
                <c:pt idx="142">
                  <c:v>3.3711791038513184E-2</c:v>
                </c:pt>
                <c:pt idx="143">
                  <c:v>0.17255842685699463</c:v>
                </c:pt>
                <c:pt idx="144">
                  <c:v>0.57501018047332764</c:v>
                </c:pt>
                <c:pt idx="145">
                  <c:v>1.5725642442703247</c:v>
                </c:pt>
                <c:pt idx="146">
                  <c:v>1.9299453496932983</c:v>
                </c:pt>
                <c:pt idx="147">
                  <c:v>2.560926079750061</c:v>
                </c:pt>
                <c:pt idx="148">
                  <c:v>-2.9290318489074707E-2</c:v>
                </c:pt>
                <c:pt idx="149">
                  <c:v>-2.7626246213912964</c:v>
                </c:pt>
                <c:pt idx="150">
                  <c:v>2.8448861837387085</c:v>
                </c:pt>
                <c:pt idx="151">
                  <c:v>0.18015921115875244</c:v>
                </c:pt>
                <c:pt idx="152">
                  <c:v>3.0066984891891479</c:v>
                </c:pt>
                <c:pt idx="153">
                  <c:v>4.7272902727127075</c:v>
                </c:pt>
                <c:pt idx="154">
                  <c:v>1.7482608556747437</c:v>
                </c:pt>
                <c:pt idx="155">
                  <c:v>3.7577968835830688</c:v>
                </c:pt>
                <c:pt idx="156">
                  <c:v>-3.7691718339920044</c:v>
                </c:pt>
                <c:pt idx="157">
                  <c:v>2.9729729890823364</c:v>
                </c:pt>
                <c:pt idx="158">
                  <c:v>-0.98395407199859619</c:v>
                </c:pt>
                <c:pt idx="159">
                  <c:v>-3.3223718404769897</c:v>
                </c:pt>
                <c:pt idx="160">
                  <c:v>9.7200274467468262E-2</c:v>
                </c:pt>
                <c:pt idx="161">
                  <c:v>-3.9386624097824097</c:v>
                </c:pt>
                <c:pt idx="162">
                  <c:v>1.430467963218689</c:v>
                </c:pt>
                <c:pt idx="163">
                  <c:v>-2.030789852142334E-2</c:v>
                </c:pt>
                <c:pt idx="164">
                  <c:v>3.9661663770675659</c:v>
                </c:pt>
                <c:pt idx="165">
                  <c:v>-1.7644518613815308</c:v>
                </c:pt>
                <c:pt idx="166">
                  <c:v>-2.8199964761734009</c:v>
                </c:pt>
                <c:pt idx="167">
                  <c:v>-2.6397222280502319</c:v>
                </c:pt>
                <c:pt idx="168">
                  <c:v>1.1043280363082886</c:v>
                </c:pt>
                <c:pt idx="169">
                  <c:v>-1.1049813032150269</c:v>
                </c:pt>
                <c:pt idx="170">
                  <c:v>0.85937917232513428</c:v>
                </c:pt>
                <c:pt idx="171">
                  <c:v>0.17192423343658447</c:v>
                </c:pt>
                <c:pt idx="172">
                  <c:v>3.6845368146896362</c:v>
                </c:pt>
                <c:pt idx="173">
                  <c:v>-2.4045866727828979</c:v>
                </c:pt>
                <c:pt idx="174">
                  <c:v>-1.5304285287857056</c:v>
                </c:pt>
                <c:pt idx="175">
                  <c:v>2.4234205484390259</c:v>
                </c:pt>
                <c:pt idx="176">
                  <c:v>-2.2141057252883911</c:v>
                </c:pt>
                <c:pt idx="177">
                  <c:v>-0.95135390758514404</c:v>
                </c:pt>
                <c:pt idx="178">
                  <c:v>2.4178069829940796</c:v>
                </c:pt>
                <c:pt idx="179">
                  <c:v>-4.2201942205429077</c:v>
                </c:pt>
                <c:pt idx="180">
                  <c:v>-1.6062480211257935</c:v>
                </c:pt>
                <c:pt idx="181">
                  <c:v>-1.8771189451217651</c:v>
                </c:pt>
                <c:pt idx="182">
                  <c:v>-3.4824377298355103</c:v>
                </c:pt>
                <c:pt idx="183">
                  <c:v>4.5623689889907837</c:v>
                </c:pt>
                <c:pt idx="184">
                  <c:v>4.3997114896774292</c:v>
                </c:pt>
                <c:pt idx="185">
                  <c:v>4.8425322771072388</c:v>
                </c:pt>
                <c:pt idx="186">
                  <c:v>0.9885638952255249</c:v>
                </c:pt>
                <c:pt idx="187">
                  <c:v>0.7486492395401001</c:v>
                </c:pt>
                <c:pt idx="188">
                  <c:v>3.6016243696212769</c:v>
                </c:pt>
                <c:pt idx="189">
                  <c:v>-0.61173617839813232</c:v>
                </c:pt>
                <c:pt idx="190">
                  <c:v>-2.5432115793228149</c:v>
                </c:pt>
                <c:pt idx="191">
                  <c:v>-1.0275644063949585</c:v>
                </c:pt>
                <c:pt idx="192">
                  <c:v>-2.2964078187942505</c:v>
                </c:pt>
                <c:pt idx="193">
                  <c:v>-2.9030102491378784</c:v>
                </c:pt>
                <c:pt idx="194">
                  <c:v>3.9544624090194702</c:v>
                </c:pt>
                <c:pt idx="195">
                  <c:v>1.5237671136856079</c:v>
                </c:pt>
                <c:pt idx="196">
                  <c:v>-2.6840335130691528</c:v>
                </c:pt>
                <c:pt idx="197">
                  <c:v>3.4618741273880005</c:v>
                </c:pt>
                <c:pt idx="198">
                  <c:v>-7.9937577247619629E-2</c:v>
                </c:pt>
                <c:pt idx="199">
                  <c:v>3.3489328622817993</c:v>
                </c:pt>
                <c:pt idx="200">
                  <c:v>-3.0446511507034302</c:v>
                </c:pt>
                <c:pt idx="201">
                  <c:v>-0.86766898632049561</c:v>
                </c:pt>
                <c:pt idx="202">
                  <c:v>1.1983150243759155</c:v>
                </c:pt>
                <c:pt idx="203">
                  <c:v>-2.9495280981063843</c:v>
                </c:pt>
                <c:pt idx="204">
                  <c:v>4.459083080291748E-2</c:v>
                </c:pt>
                <c:pt idx="205">
                  <c:v>4.9140244722366333</c:v>
                </c:pt>
                <c:pt idx="206">
                  <c:v>-4.9598032236099243</c:v>
                </c:pt>
                <c:pt idx="207">
                  <c:v>-2.1128267049789429</c:v>
                </c:pt>
                <c:pt idx="208">
                  <c:v>3.9127939939498901</c:v>
                </c:pt>
                <c:pt idx="209">
                  <c:v>-3.2311314344406128</c:v>
                </c:pt>
                <c:pt idx="210">
                  <c:v>-4.8970657587051392</c:v>
                </c:pt>
                <c:pt idx="211">
                  <c:v>-1.2259238958358765</c:v>
                </c:pt>
                <c:pt idx="212">
                  <c:v>4.7953099012374878</c:v>
                </c:pt>
                <c:pt idx="213">
                  <c:v>0.81502735614776611</c:v>
                </c:pt>
                <c:pt idx="214">
                  <c:v>-3.549996018409729</c:v>
                </c:pt>
                <c:pt idx="215">
                  <c:v>-4.7175306081771851</c:v>
                </c:pt>
                <c:pt idx="216">
                  <c:v>2.8337401151657104</c:v>
                </c:pt>
                <c:pt idx="217">
                  <c:v>-1.67308509349823</c:v>
                </c:pt>
                <c:pt idx="218">
                  <c:v>0.55113255977630615</c:v>
                </c:pt>
                <c:pt idx="219">
                  <c:v>0.63989222049713135</c:v>
                </c:pt>
                <c:pt idx="220">
                  <c:v>-2.9240638017654419</c:v>
                </c:pt>
                <c:pt idx="221">
                  <c:v>0.73519527912139893</c:v>
                </c:pt>
                <c:pt idx="222">
                  <c:v>0.28229653835296631</c:v>
                </c:pt>
                <c:pt idx="223">
                  <c:v>0.73013365268707275</c:v>
                </c:pt>
                <c:pt idx="224">
                  <c:v>0.47599971294403076</c:v>
                </c:pt>
                <c:pt idx="225">
                  <c:v>4.6267825365066528</c:v>
                </c:pt>
                <c:pt idx="226">
                  <c:v>4.9257224798202515</c:v>
                </c:pt>
                <c:pt idx="227">
                  <c:v>-0.90676724910736084</c:v>
                </c:pt>
                <c:pt idx="228">
                  <c:v>4.8942822217941284</c:v>
                </c:pt>
                <c:pt idx="229">
                  <c:v>-3.2551592588424683</c:v>
                </c:pt>
                <c:pt idx="230">
                  <c:v>-4.8301130533218384</c:v>
                </c:pt>
                <c:pt idx="231">
                  <c:v>1.9254785776138306</c:v>
                </c:pt>
                <c:pt idx="232">
                  <c:v>-3.9026147127151489</c:v>
                </c:pt>
                <c:pt idx="233">
                  <c:v>-1.0112160444259644</c:v>
                </c:pt>
                <c:pt idx="234">
                  <c:v>-1.8904834985733032</c:v>
                </c:pt>
                <c:pt idx="235">
                  <c:v>3.079410195350647</c:v>
                </c:pt>
                <c:pt idx="236">
                  <c:v>-1.2418395280838013</c:v>
                </c:pt>
                <c:pt idx="237">
                  <c:v>3.4142762422561646</c:v>
                </c:pt>
                <c:pt idx="238">
                  <c:v>2.2455877065658569</c:v>
                </c:pt>
                <c:pt idx="239">
                  <c:v>-0.93618333339691162</c:v>
                </c:pt>
                <c:pt idx="240">
                  <c:v>1.4557093381881714</c:v>
                </c:pt>
                <c:pt idx="241">
                  <c:v>-2.7667683362960815</c:v>
                </c:pt>
                <c:pt idx="242">
                  <c:v>2.4853271245956421</c:v>
                </c:pt>
                <c:pt idx="243">
                  <c:v>4.0437370538711548</c:v>
                </c:pt>
                <c:pt idx="244">
                  <c:v>1.675383448600769</c:v>
                </c:pt>
                <c:pt idx="245">
                  <c:v>-2.1861857175827026</c:v>
                </c:pt>
                <c:pt idx="246">
                  <c:v>-4.8577886819839478</c:v>
                </c:pt>
                <c:pt idx="247">
                  <c:v>4.8404604196548462</c:v>
                </c:pt>
                <c:pt idx="248">
                  <c:v>0.8087843656539917</c:v>
                </c:pt>
                <c:pt idx="249">
                  <c:v>-2.3195618391036987</c:v>
                </c:pt>
                <c:pt idx="250">
                  <c:v>2.9359668493270874</c:v>
                </c:pt>
                <c:pt idx="251">
                  <c:v>-4.0684741735458374</c:v>
                </c:pt>
                <c:pt idx="252">
                  <c:v>-0.84623634815216064</c:v>
                </c:pt>
                <c:pt idx="253">
                  <c:v>-0.48623263835906982</c:v>
                </c:pt>
                <c:pt idx="254">
                  <c:v>-7.4297189712524414E-3</c:v>
                </c:pt>
                <c:pt idx="255">
                  <c:v>4.450722336769104</c:v>
                </c:pt>
                <c:pt idx="256">
                  <c:v>0.91442286968231201</c:v>
                </c:pt>
                <c:pt idx="257">
                  <c:v>1.1507159471511841</c:v>
                </c:pt>
                <c:pt idx="258">
                  <c:v>-3.1557518243789673</c:v>
                </c:pt>
                <c:pt idx="259">
                  <c:v>-4.8119109869003296</c:v>
                </c:pt>
                <c:pt idx="260">
                  <c:v>-0.79888641834259033</c:v>
                </c:pt>
                <c:pt idx="261">
                  <c:v>0.58444797992706299</c:v>
                </c:pt>
                <c:pt idx="262">
                  <c:v>-4.5705229043960571</c:v>
                </c:pt>
                <c:pt idx="263">
                  <c:v>-4.4100850820541382</c:v>
                </c:pt>
                <c:pt idx="264">
                  <c:v>1.0304373502731323</c:v>
                </c:pt>
                <c:pt idx="265">
                  <c:v>0.96437752246856689</c:v>
                </c:pt>
                <c:pt idx="266">
                  <c:v>4.092983603477478</c:v>
                </c:pt>
                <c:pt idx="267">
                  <c:v>0.75873911380767822</c:v>
                </c:pt>
                <c:pt idx="268">
                  <c:v>2.32524573802948</c:v>
                </c:pt>
                <c:pt idx="269">
                  <c:v>-4.4038313627243042</c:v>
                </c:pt>
                <c:pt idx="270">
                  <c:v>2.5857442617416382</c:v>
                </c:pt>
                <c:pt idx="271">
                  <c:v>-1.5466493368148804</c:v>
                </c:pt>
                <c:pt idx="272">
                  <c:v>2.9146403074264526</c:v>
                </c:pt>
                <c:pt idx="273">
                  <c:v>2.9417353868484497</c:v>
                </c:pt>
                <c:pt idx="274">
                  <c:v>-2.9350143671035767</c:v>
                </c:pt>
                <c:pt idx="275">
                  <c:v>4.088788628578186</c:v>
                </c:pt>
                <c:pt idx="276">
                  <c:v>1.5339726209640503</c:v>
                </c:pt>
                <c:pt idx="277">
                  <c:v>1.6192418336868286</c:v>
                </c:pt>
                <c:pt idx="278">
                  <c:v>-4.9058157205581665</c:v>
                </c:pt>
                <c:pt idx="279">
                  <c:v>-4.2636579275131226</c:v>
                </c:pt>
                <c:pt idx="280">
                  <c:v>0.82484424114227295</c:v>
                </c:pt>
                <c:pt idx="281">
                  <c:v>-4.5968979597091675</c:v>
                </c:pt>
                <c:pt idx="282">
                  <c:v>0.64306676387786865</c:v>
                </c:pt>
                <c:pt idx="283">
                  <c:v>-0.87644994258880615</c:v>
                </c:pt>
                <c:pt idx="284">
                  <c:v>2.3351067304611206</c:v>
                </c:pt>
                <c:pt idx="285">
                  <c:v>-1.7760199308395386</c:v>
                </c:pt>
                <c:pt idx="286">
                  <c:v>-0.91239035129547119</c:v>
                </c:pt>
                <c:pt idx="287">
                  <c:v>2.6342016458511353</c:v>
                </c:pt>
                <c:pt idx="288">
                  <c:v>1.5188616514205933</c:v>
                </c:pt>
                <c:pt idx="289">
                  <c:v>-0.83121001720428467</c:v>
                </c:pt>
                <c:pt idx="290">
                  <c:v>2.210039496421814</c:v>
                </c:pt>
                <c:pt idx="291">
                  <c:v>2.3083359003067017</c:v>
                </c:pt>
                <c:pt idx="292">
                  <c:v>2.7364605665206909</c:v>
                </c:pt>
                <c:pt idx="293">
                  <c:v>-2.5193041563034058</c:v>
                </c:pt>
                <c:pt idx="294">
                  <c:v>3.1988328695297241</c:v>
                </c:pt>
                <c:pt idx="295">
                  <c:v>-3.1577581167221069</c:v>
                </c:pt>
                <c:pt idx="296">
                  <c:v>4.2545050382614136</c:v>
                </c:pt>
                <c:pt idx="297">
                  <c:v>-2.4408882856369019</c:v>
                </c:pt>
                <c:pt idx="298">
                  <c:v>1.6487163305282593</c:v>
                </c:pt>
                <c:pt idx="299">
                  <c:v>2.5884586572647095</c:v>
                </c:pt>
                <c:pt idx="300">
                  <c:v>3.2458466291427612</c:v>
                </c:pt>
                <c:pt idx="301">
                  <c:v>3.9597016572952271</c:v>
                </c:pt>
                <c:pt idx="302">
                  <c:v>-1.4393335580825806</c:v>
                </c:pt>
                <c:pt idx="303">
                  <c:v>-1.4442247152328491</c:v>
                </c:pt>
                <c:pt idx="304">
                  <c:v>0.78958690166473389</c:v>
                </c:pt>
                <c:pt idx="305">
                  <c:v>-3.605620265007019</c:v>
                </c:pt>
                <c:pt idx="306">
                  <c:v>1.3419097661972046</c:v>
                </c:pt>
                <c:pt idx="307">
                  <c:v>1.4092308282852173</c:v>
                </c:pt>
                <c:pt idx="308">
                  <c:v>-3.1289225816726685</c:v>
                </c:pt>
                <c:pt idx="309">
                  <c:v>4.7313100099563599</c:v>
                </c:pt>
                <c:pt idx="310">
                  <c:v>-1.1940771341323853</c:v>
                </c:pt>
                <c:pt idx="311">
                  <c:v>0.47011435031890869</c:v>
                </c:pt>
                <c:pt idx="312">
                  <c:v>-4.6180802583694458</c:v>
                </c:pt>
                <c:pt idx="313">
                  <c:v>3.9949065446853638</c:v>
                </c:pt>
                <c:pt idx="314">
                  <c:v>-3.8275676965713501</c:v>
                </c:pt>
                <c:pt idx="315">
                  <c:v>2.7159649133682251</c:v>
                </c:pt>
                <c:pt idx="316">
                  <c:v>-0.88003456592559814</c:v>
                </c:pt>
                <c:pt idx="317">
                  <c:v>-0.63416659832000732</c:v>
                </c:pt>
                <c:pt idx="318">
                  <c:v>6.7414641380310059E-2</c:v>
                </c:pt>
                <c:pt idx="319">
                  <c:v>-2.2194284200668335</c:v>
                </c:pt>
                <c:pt idx="320">
                  <c:v>4.7893160581588745</c:v>
                </c:pt>
                <c:pt idx="321">
                  <c:v>1.1810046434402466</c:v>
                </c:pt>
                <c:pt idx="322">
                  <c:v>3.5230964422225952</c:v>
                </c:pt>
                <c:pt idx="323">
                  <c:v>2.9539734125137329</c:v>
                </c:pt>
                <c:pt idx="324">
                  <c:v>-1.9996768236160278</c:v>
                </c:pt>
                <c:pt idx="325">
                  <c:v>-6.6415667533874512E-2</c:v>
                </c:pt>
                <c:pt idx="326">
                  <c:v>0.97795426845550537</c:v>
                </c:pt>
                <c:pt idx="327">
                  <c:v>-1.8175405263900757</c:v>
                </c:pt>
                <c:pt idx="328">
                  <c:v>-1.7304116487503052</c:v>
                </c:pt>
                <c:pt idx="329">
                  <c:v>1.2729865312576294</c:v>
                </c:pt>
                <c:pt idx="330">
                  <c:v>3.2767146825790405</c:v>
                </c:pt>
                <c:pt idx="331">
                  <c:v>1.0685688257217407</c:v>
                </c:pt>
                <c:pt idx="332">
                  <c:v>4.0199631452560425</c:v>
                </c:pt>
                <c:pt idx="333">
                  <c:v>1.0048753023147583</c:v>
                </c:pt>
                <c:pt idx="334">
                  <c:v>2.6703542470932007</c:v>
                </c:pt>
                <c:pt idx="335">
                  <c:v>1.8710905313491821</c:v>
                </c:pt>
                <c:pt idx="336">
                  <c:v>-2.4194508790969849</c:v>
                </c:pt>
                <c:pt idx="337">
                  <c:v>9.1164708137512207E-2</c:v>
                </c:pt>
                <c:pt idx="338">
                  <c:v>-2.1839004755020142</c:v>
                </c:pt>
                <c:pt idx="339">
                  <c:v>-1.4949363470077515</c:v>
                </c:pt>
                <c:pt idx="340">
                  <c:v>0.18669784069061279</c:v>
                </c:pt>
                <c:pt idx="341">
                  <c:v>-0.34998118877410889</c:v>
                </c:pt>
                <c:pt idx="342">
                  <c:v>-1.222572922706604</c:v>
                </c:pt>
                <c:pt idx="343">
                  <c:v>1.5417772531509399</c:v>
                </c:pt>
                <c:pt idx="344">
                  <c:v>-3.0199891328811646</c:v>
                </c:pt>
                <c:pt idx="345">
                  <c:v>-4.044148325920105</c:v>
                </c:pt>
                <c:pt idx="346">
                  <c:v>2.0240634679794312</c:v>
                </c:pt>
                <c:pt idx="347">
                  <c:v>-0.79122960567474365</c:v>
                </c:pt>
                <c:pt idx="348">
                  <c:v>2.0083397626876831</c:v>
                </c:pt>
                <c:pt idx="349">
                  <c:v>-4.5606726408004761</c:v>
                </c:pt>
                <c:pt idx="350">
                  <c:v>-4.5680147409439087</c:v>
                </c:pt>
                <c:pt idx="351">
                  <c:v>2.3898321390151978</c:v>
                </c:pt>
                <c:pt idx="352">
                  <c:v>3.2257860898971558</c:v>
                </c:pt>
                <c:pt idx="353">
                  <c:v>-0.31264007091522217</c:v>
                </c:pt>
                <c:pt idx="354">
                  <c:v>3.2834190130233765</c:v>
                </c:pt>
                <c:pt idx="355">
                  <c:v>-0.37499845027923584</c:v>
                </c:pt>
                <c:pt idx="356">
                  <c:v>-2.5072985887527466</c:v>
                </c:pt>
                <c:pt idx="357">
                  <c:v>0.44311344623565674</c:v>
                </c:pt>
                <c:pt idx="358">
                  <c:v>1.2668412923812866</c:v>
                </c:pt>
                <c:pt idx="359">
                  <c:v>2.1105676889419556</c:v>
                </c:pt>
                <c:pt idx="360">
                  <c:v>-4.4243127107620239</c:v>
                </c:pt>
                <c:pt idx="361">
                  <c:v>4.6060019731521606</c:v>
                </c:pt>
                <c:pt idx="362">
                  <c:v>1.4769786596298218</c:v>
                </c:pt>
                <c:pt idx="363">
                  <c:v>-1.300930380821228</c:v>
                </c:pt>
                <c:pt idx="364">
                  <c:v>-2.8524047136306763</c:v>
                </c:pt>
                <c:pt idx="365">
                  <c:v>-0.76831042766571045</c:v>
                </c:pt>
                <c:pt idx="366">
                  <c:v>-2.5851923227310181</c:v>
                </c:pt>
                <c:pt idx="367">
                  <c:v>0.89929640293121338</c:v>
                </c:pt>
                <c:pt idx="368">
                  <c:v>-4.2124730348587036</c:v>
                </c:pt>
                <c:pt idx="369">
                  <c:v>-3.4679096937179565</c:v>
                </c:pt>
                <c:pt idx="370">
                  <c:v>-1.0124450922012329</c:v>
                </c:pt>
                <c:pt idx="371">
                  <c:v>-2.1237128973007202</c:v>
                </c:pt>
                <c:pt idx="372">
                  <c:v>3.980833888053894</c:v>
                </c:pt>
                <c:pt idx="373">
                  <c:v>-1.1246317625045776</c:v>
                </c:pt>
                <c:pt idx="374">
                  <c:v>-2.4913030862808228</c:v>
                </c:pt>
                <c:pt idx="375">
                  <c:v>1.4513307809829712</c:v>
                </c:pt>
                <c:pt idx="376">
                  <c:v>-1.8808823823928833</c:v>
                </c:pt>
                <c:pt idx="377">
                  <c:v>3.7859374284744263</c:v>
                </c:pt>
                <c:pt idx="378">
                  <c:v>0.6979602575302124</c:v>
                </c:pt>
                <c:pt idx="379">
                  <c:v>1.1019665002822876</c:v>
                </c:pt>
                <c:pt idx="380">
                  <c:v>3.5002297163009644</c:v>
                </c:pt>
                <c:pt idx="381">
                  <c:v>-1.0555380582809448</c:v>
                </c:pt>
                <c:pt idx="382">
                  <c:v>-2.3186784982681274</c:v>
                </c:pt>
                <c:pt idx="383">
                  <c:v>-1.038016676902771</c:v>
                </c:pt>
                <c:pt idx="384">
                  <c:v>-0.67172825336456299</c:v>
                </c:pt>
                <c:pt idx="385">
                  <c:v>-2.8121441602706909</c:v>
                </c:pt>
                <c:pt idx="386">
                  <c:v>3.9910072088241577</c:v>
                </c:pt>
                <c:pt idx="387">
                  <c:v>4.8214203119277954</c:v>
                </c:pt>
                <c:pt idx="388">
                  <c:v>3.7135952711105347</c:v>
                </c:pt>
                <c:pt idx="389">
                  <c:v>1.509283185005188</c:v>
                </c:pt>
                <c:pt idx="390">
                  <c:v>-3.4345060586929321</c:v>
                </c:pt>
                <c:pt idx="391">
                  <c:v>1.1265665292739868</c:v>
                </c:pt>
                <c:pt idx="392">
                  <c:v>-1.3271981477737427</c:v>
                </c:pt>
                <c:pt idx="393">
                  <c:v>5.8158040046691895E-2</c:v>
                </c:pt>
                <c:pt idx="394">
                  <c:v>-1.250491738319397</c:v>
                </c:pt>
                <c:pt idx="395">
                  <c:v>-2.0200389623641968</c:v>
                </c:pt>
                <c:pt idx="396">
                  <c:v>-4.871256947517395</c:v>
                </c:pt>
                <c:pt idx="397">
                  <c:v>1.1401444673538208</c:v>
                </c:pt>
                <c:pt idx="398">
                  <c:v>-4.7059732675552368</c:v>
                </c:pt>
                <c:pt idx="399">
                  <c:v>-1.8596071004867554</c:v>
                </c:pt>
                <c:pt idx="400">
                  <c:v>-2.0894795656204224</c:v>
                </c:pt>
                <c:pt idx="401">
                  <c:v>-1.7828434705734253</c:v>
                </c:pt>
                <c:pt idx="402">
                  <c:v>-2.6437240839004517</c:v>
                </c:pt>
                <c:pt idx="403">
                  <c:v>2.022901177406311</c:v>
                </c:pt>
                <c:pt idx="404">
                  <c:v>0.75348556041717529</c:v>
                </c:pt>
                <c:pt idx="405">
                  <c:v>4.9073582887649536</c:v>
                </c:pt>
                <c:pt idx="406">
                  <c:v>-2.5002676248550415</c:v>
                </c:pt>
                <c:pt idx="407">
                  <c:v>2.6987749338150024</c:v>
                </c:pt>
                <c:pt idx="408">
                  <c:v>1.2992399930953979</c:v>
                </c:pt>
                <c:pt idx="409">
                  <c:v>-1.483619213104248E-2</c:v>
                </c:pt>
                <c:pt idx="410">
                  <c:v>4.6941226720809937</c:v>
                </c:pt>
                <c:pt idx="411">
                  <c:v>0.89555323123931885</c:v>
                </c:pt>
                <c:pt idx="412">
                  <c:v>-3.9043647050857544</c:v>
                </c:pt>
                <c:pt idx="413">
                  <c:v>2.3812371492385864</c:v>
                </c:pt>
                <c:pt idx="414">
                  <c:v>-0.68457663059234619</c:v>
                </c:pt>
                <c:pt idx="415">
                  <c:v>-2.9748678207397461E-3</c:v>
                </c:pt>
                <c:pt idx="416">
                  <c:v>-4.4032269716262817</c:v>
                </c:pt>
                <c:pt idx="417">
                  <c:v>-3.8175076246261597</c:v>
                </c:pt>
                <c:pt idx="418">
                  <c:v>-1.854138970375061</c:v>
                </c:pt>
                <c:pt idx="419">
                  <c:v>1.0432296991348267</c:v>
                </c:pt>
                <c:pt idx="420">
                  <c:v>-0.83699524402618408</c:v>
                </c:pt>
                <c:pt idx="421">
                  <c:v>-4.3679064512252808</c:v>
                </c:pt>
                <c:pt idx="422">
                  <c:v>-0.62608778476715088</c:v>
                </c:pt>
                <c:pt idx="423">
                  <c:v>-2.2695440053939819</c:v>
                </c:pt>
                <c:pt idx="424">
                  <c:v>6.0932040214538574E-2</c:v>
                </c:pt>
                <c:pt idx="425">
                  <c:v>0.12945473194122314</c:v>
                </c:pt>
                <c:pt idx="426">
                  <c:v>-2.4056965112686157</c:v>
                </c:pt>
                <c:pt idx="427">
                  <c:v>1.4112430810928345</c:v>
                </c:pt>
                <c:pt idx="428">
                  <c:v>0.46340644359588623</c:v>
                </c:pt>
                <c:pt idx="429">
                  <c:v>-0.76976001262664795</c:v>
                </c:pt>
                <c:pt idx="430">
                  <c:v>-1.1919885873794556</c:v>
                </c:pt>
                <c:pt idx="431">
                  <c:v>-3.9056199789047241</c:v>
                </c:pt>
                <c:pt idx="432">
                  <c:v>-3.5504704713821411</c:v>
                </c:pt>
                <c:pt idx="433">
                  <c:v>-2.353636622428894</c:v>
                </c:pt>
                <c:pt idx="434">
                  <c:v>-4.5777374505996704</c:v>
                </c:pt>
                <c:pt idx="435">
                  <c:v>3.4449058771133423</c:v>
                </c:pt>
                <c:pt idx="436">
                  <c:v>3.0046528577804565</c:v>
                </c:pt>
                <c:pt idx="437">
                  <c:v>0.24598896503448486</c:v>
                </c:pt>
                <c:pt idx="438">
                  <c:v>1.2505334615707397</c:v>
                </c:pt>
                <c:pt idx="439">
                  <c:v>-2.2158902883529663</c:v>
                </c:pt>
                <c:pt idx="440">
                  <c:v>-0.9796220064163208</c:v>
                </c:pt>
                <c:pt idx="441">
                  <c:v>-2.9464691877365112</c:v>
                </c:pt>
                <c:pt idx="442">
                  <c:v>-3.4874492883682251</c:v>
                </c:pt>
                <c:pt idx="443">
                  <c:v>1.0895305871963501</c:v>
                </c:pt>
                <c:pt idx="444">
                  <c:v>2.2945564985275269</c:v>
                </c:pt>
                <c:pt idx="445">
                  <c:v>-1.7503470182418823</c:v>
                </c:pt>
                <c:pt idx="446">
                  <c:v>2.8342908620834351</c:v>
                </c:pt>
                <c:pt idx="447">
                  <c:v>-2.0050424337387085</c:v>
                </c:pt>
                <c:pt idx="448">
                  <c:v>4.5312899351119995</c:v>
                </c:pt>
                <c:pt idx="449">
                  <c:v>-0.82873046398162842</c:v>
                </c:pt>
                <c:pt idx="450">
                  <c:v>-1.7520195245742798</c:v>
                </c:pt>
                <c:pt idx="451">
                  <c:v>0.79042971134185791</c:v>
                </c:pt>
                <c:pt idx="452">
                  <c:v>-3.6590701341629028</c:v>
                </c:pt>
                <c:pt idx="453">
                  <c:v>-4.6884554624557495</c:v>
                </c:pt>
                <c:pt idx="454">
                  <c:v>2.1920961141586304</c:v>
                </c:pt>
                <c:pt idx="455">
                  <c:v>4.4222360849380493</c:v>
                </c:pt>
                <c:pt idx="456">
                  <c:v>2.2400778532028198</c:v>
                </c:pt>
                <c:pt idx="457">
                  <c:v>-2.6801079511642456</c:v>
                </c:pt>
                <c:pt idx="458">
                  <c:v>0.51136434078216553</c:v>
                </c:pt>
                <c:pt idx="459">
                  <c:v>1.4929157495498657</c:v>
                </c:pt>
                <c:pt idx="460">
                  <c:v>-4.3484145402908325</c:v>
                </c:pt>
                <c:pt idx="461">
                  <c:v>-3.9980238676071167</c:v>
                </c:pt>
                <c:pt idx="462">
                  <c:v>0.45676171779632568</c:v>
                </c:pt>
                <c:pt idx="463">
                  <c:v>-2.7387422323226929</c:v>
                </c:pt>
                <c:pt idx="464">
                  <c:v>3.9045542478561401</c:v>
                </c:pt>
                <c:pt idx="465">
                  <c:v>-2.6802891492843628</c:v>
                </c:pt>
                <c:pt idx="466">
                  <c:v>-4.3144851922988892</c:v>
                </c:pt>
                <c:pt idx="467">
                  <c:v>4.6423012018203735</c:v>
                </c:pt>
                <c:pt idx="468">
                  <c:v>3.2343357801437378</c:v>
                </c:pt>
                <c:pt idx="469">
                  <c:v>-2.6087397336959839</c:v>
                </c:pt>
                <c:pt idx="470">
                  <c:v>1.261100172996521</c:v>
                </c:pt>
                <c:pt idx="471">
                  <c:v>-0.79266488552093506</c:v>
                </c:pt>
                <c:pt idx="472">
                  <c:v>3.7825316190719604</c:v>
                </c:pt>
                <c:pt idx="473">
                  <c:v>-2.50896155834198</c:v>
                </c:pt>
                <c:pt idx="474">
                  <c:v>-1.3467556238174438</c:v>
                </c:pt>
                <c:pt idx="475">
                  <c:v>4.1838985681533813</c:v>
                </c:pt>
                <c:pt idx="476">
                  <c:v>4.5969933271408081</c:v>
                </c:pt>
                <c:pt idx="477">
                  <c:v>-0.95029056072235107</c:v>
                </c:pt>
                <c:pt idx="478">
                  <c:v>0.73792397975921631</c:v>
                </c:pt>
                <c:pt idx="479">
                  <c:v>-4.5442193746566772</c:v>
                </c:pt>
                <c:pt idx="480">
                  <c:v>-1.3681775331497192</c:v>
                </c:pt>
                <c:pt idx="481">
                  <c:v>-1.3458126783370972</c:v>
                </c:pt>
                <c:pt idx="482">
                  <c:v>-3.2026344537734985</c:v>
                </c:pt>
                <c:pt idx="483">
                  <c:v>-3.4369796514511108</c:v>
                </c:pt>
                <c:pt idx="484">
                  <c:v>-2.2526293992996216</c:v>
                </c:pt>
                <c:pt idx="485">
                  <c:v>3.0476361513137817</c:v>
                </c:pt>
                <c:pt idx="486">
                  <c:v>-2.4799543619155884</c:v>
                </c:pt>
                <c:pt idx="487">
                  <c:v>3.7019068002700806</c:v>
                </c:pt>
                <c:pt idx="488">
                  <c:v>-2.2897607088088989</c:v>
                </c:pt>
                <c:pt idx="489">
                  <c:v>4.1294699907302856</c:v>
                </c:pt>
                <c:pt idx="490">
                  <c:v>6.9081783294677734E-4</c:v>
                </c:pt>
                <c:pt idx="491">
                  <c:v>0.72497904300689697</c:v>
                </c:pt>
                <c:pt idx="492">
                  <c:v>3.1932801008224487</c:v>
                </c:pt>
                <c:pt idx="493">
                  <c:v>3.9553529024124146</c:v>
                </c:pt>
                <c:pt idx="494">
                  <c:v>2.7402776479721069</c:v>
                </c:pt>
                <c:pt idx="495">
                  <c:v>4.1410261392593384</c:v>
                </c:pt>
                <c:pt idx="496">
                  <c:v>2.7755945920944214</c:v>
                </c:pt>
                <c:pt idx="497">
                  <c:v>-0.26280105113983154</c:v>
                </c:pt>
                <c:pt idx="498">
                  <c:v>0.64603269100189209</c:v>
                </c:pt>
                <c:pt idx="499">
                  <c:v>-1.8849128484725952</c:v>
                </c:pt>
                <c:pt idx="500">
                  <c:v>3.942534327507019</c:v>
                </c:pt>
                <c:pt idx="501">
                  <c:v>-1.1568278074264526</c:v>
                </c:pt>
                <c:pt idx="502">
                  <c:v>3.1432509422302246E-2</c:v>
                </c:pt>
                <c:pt idx="503">
                  <c:v>-0.53154885768890381</c:v>
                </c:pt>
                <c:pt idx="504">
                  <c:v>-1.9142991304397583</c:v>
                </c:pt>
                <c:pt idx="505">
                  <c:v>3.7976866960525513</c:v>
                </c:pt>
                <c:pt idx="506">
                  <c:v>3.6162036657333374</c:v>
                </c:pt>
                <c:pt idx="507">
                  <c:v>2.6786571741104126</c:v>
                </c:pt>
                <c:pt idx="508">
                  <c:v>-4.4970542192459106</c:v>
                </c:pt>
                <c:pt idx="509">
                  <c:v>-2.7185934782028198</c:v>
                </c:pt>
                <c:pt idx="510">
                  <c:v>-4.4736772775650024</c:v>
                </c:pt>
                <c:pt idx="511">
                  <c:v>4.879494309425354</c:v>
                </c:pt>
                <c:pt idx="512">
                  <c:v>0.39837062358856201</c:v>
                </c:pt>
                <c:pt idx="513">
                  <c:v>-2.8687542676925659</c:v>
                </c:pt>
                <c:pt idx="514">
                  <c:v>-3.7059837579727173</c:v>
                </c:pt>
                <c:pt idx="515">
                  <c:v>0.86100161075592041</c:v>
                </c:pt>
                <c:pt idx="516">
                  <c:v>-4.1176730394363403</c:v>
                </c:pt>
                <c:pt idx="517">
                  <c:v>1.340368390083313</c:v>
                </c:pt>
                <c:pt idx="518">
                  <c:v>-2.1422392129898071</c:v>
                </c:pt>
                <c:pt idx="519">
                  <c:v>-1.9305318593978882</c:v>
                </c:pt>
                <c:pt idx="520">
                  <c:v>-1.0285836458206177</c:v>
                </c:pt>
                <c:pt idx="521">
                  <c:v>3.0581885576248169</c:v>
                </c:pt>
                <c:pt idx="522">
                  <c:v>-1.437717080116272</c:v>
                </c:pt>
                <c:pt idx="523">
                  <c:v>1.6074329614639282</c:v>
                </c:pt>
                <c:pt idx="524">
                  <c:v>-4.41150963306427</c:v>
                </c:pt>
                <c:pt idx="525">
                  <c:v>-4.4096297025680542</c:v>
                </c:pt>
                <c:pt idx="526">
                  <c:v>-1.8414407968521118</c:v>
                </c:pt>
                <c:pt idx="527">
                  <c:v>-0.76631486415863037</c:v>
                </c:pt>
                <c:pt idx="528">
                  <c:v>-4.4373494386672974</c:v>
                </c:pt>
                <c:pt idx="529">
                  <c:v>-2.6011723279953003</c:v>
                </c:pt>
                <c:pt idx="530">
                  <c:v>2.8038161993026733</c:v>
                </c:pt>
                <c:pt idx="531">
                  <c:v>-3.636736273765564</c:v>
                </c:pt>
                <c:pt idx="532">
                  <c:v>-2.3707515001296997</c:v>
                </c:pt>
                <c:pt idx="533">
                  <c:v>-2.8982752561569214</c:v>
                </c:pt>
                <c:pt idx="534">
                  <c:v>6.1530470848083496E-2</c:v>
                </c:pt>
                <c:pt idx="535">
                  <c:v>1.0674577951431274</c:v>
                </c:pt>
                <c:pt idx="536">
                  <c:v>4.4298857450485229</c:v>
                </c:pt>
                <c:pt idx="537">
                  <c:v>-1.5265244245529175</c:v>
                </c:pt>
                <c:pt idx="538">
                  <c:v>3.9014285802841187</c:v>
                </c:pt>
                <c:pt idx="539">
                  <c:v>-0.92619359493255615</c:v>
                </c:pt>
                <c:pt idx="540">
                  <c:v>-2.4875861406326294</c:v>
                </c:pt>
                <c:pt idx="541">
                  <c:v>-4.5552557706832886</c:v>
                </c:pt>
                <c:pt idx="542">
                  <c:v>-0.30051290988922119</c:v>
                </c:pt>
                <c:pt idx="543">
                  <c:v>-1.2339013814926147</c:v>
                </c:pt>
                <c:pt idx="544">
                  <c:v>2.3309344053268433</c:v>
                </c:pt>
                <c:pt idx="545">
                  <c:v>-2.8975552320480347</c:v>
                </c:pt>
                <c:pt idx="546">
                  <c:v>-0.76206743717193604</c:v>
                </c:pt>
                <c:pt idx="547">
                  <c:v>-3.8156265020370483</c:v>
                </c:pt>
                <c:pt idx="548">
                  <c:v>3.2457989454269409</c:v>
                </c:pt>
                <c:pt idx="549">
                  <c:v>2.6897412538528442</c:v>
                </c:pt>
                <c:pt idx="550">
                  <c:v>-4.2947584390640259</c:v>
                </c:pt>
                <c:pt idx="551">
                  <c:v>2.4920105934143066E-2</c:v>
                </c:pt>
                <c:pt idx="552">
                  <c:v>-1.4763909578323364</c:v>
                </c:pt>
                <c:pt idx="553">
                  <c:v>-3.3939522504806519</c:v>
                </c:pt>
                <c:pt idx="554">
                  <c:v>-1.3038593530654907</c:v>
                </c:pt>
                <c:pt idx="555">
                  <c:v>-3.3597224950790405</c:v>
                </c:pt>
                <c:pt idx="556">
                  <c:v>-4.6627837419509888</c:v>
                </c:pt>
                <c:pt idx="557">
                  <c:v>3.4070283174514771</c:v>
                </c:pt>
                <c:pt idx="558">
                  <c:v>-0.78839361667633057</c:v>
                </c:pt>
                <c:pt idx="559">
                  <c:v>-4.9607652425765991</c:v>
                </c:pt>
                <c:pt idx="560">
                  <c:v>4.7657221555709839</c:v>
                </c:pt>
                <c:pt idx="561">
                  <c:v>2.804597020149231</c:v>
                </c:pt>
                <c:pt idx="562">
                  <c:v>4.6588653326034546</c:v>
                </c:pt>
                <c:pt idx="563">
                  <c:v>1.8868309259414673</c:v>
                </c:pt>
                <c:pt idx="564">
                  <c:v>-3.2055217027664185</c:v>
                </c:pt>
                <c:pt idx="565">
                  <c:v>4.6669179201126099</c:v>
                </c:pt>
                <c:pt idx="566">
                  <c:v>3.8513940572738647</c:v>
                </c:pt>
                <c:pt idx="567">
                  <c:v>-3.4956449270248413</c:v>
                </c:pt>
                <c:pt idx="568">
                  <c:v>-4.6849137544631958</c:v>
                </c:pt>
                <c:pt idx="569">
                  <c:v>4.0184050798416138</c:v>
                </c:pt>
                <c:pt idx="570">
                  <c:v>2.0089191198348999</c:v>
                </c:pt>
                <c:pt idx="571">
                  <c:v>-4.1306537389755249</c:v>
                </c:pt>
                <c:pt idx="572">
                  <c:v>3.1253975629806519</c:v>
                </c:pt>
                <c:pt idx="573">
                  <c:v>-3.9602774381637573</c:v>
                </c:pt>
                <c:pt idx="574">
                  <c:v>-4.2425829172134399</c:v>
                </c:pt>
                <c:pt idx="575">
                  <c:v>-0.3844064474105835</c:v>
                </c:pt>
                <c:pt idx="576">
                  <c:v>-3.0704861879348755</c:v>
                </c:pt>
                <c:pt idx="577">
                  <c:v>1.0677844285964966</c:v>
                </c:pt>
                <c:pt idx="578">
                  <c:v>-1.8708854913711548</c:v>
                </c:pt>
                <c:pt idx="579">
                  <c:v>-4.9668639898300171</c:v>
                </c:pt>
                <c:pt idx="580">
                  <c:v>2.3377865552902222</c:v>
                </c:pt>
                <c:pt idx="581">
                  <c:v>-0.40424525737762451</c:v>
                </c:pt>
                <c:pt idx="582">
                  <c:v>3.5624879598617554</c:v>
                </c:pt>
                <c:pt idx="583">
                  <c:v>2.0682626962661743</c:v>
                </c:pt>
                <c:pt idx="584">
                  <c:v>-1.1331826448440552</c:v>
                </c:pt>
                <c:pt idx="585">
                  <c:v>-2.7269524335861206</c:v>
                </c:pt>
                <c:pt idx="586">
                  <c:v>2.9022639989852905</c:v>
                </c:pt>
                <c:pt idx="587">
                  <c:v>-1.6764873266220093</c:v>
                </c:pt>
                <c:pt idx="588">
                  <c:v>4.9394577741622925</c:v>
                </c:pt>
                <c:pt idx="589">
                  <c:v>-9.4673037528991699E-2</c:v>
                </c:pt>
                <c:pt idx="590">
                  <c:v>-1.6005808115005493</c:v>
                </c:pt>
                <c:pt idx="591">
                  <c:v>4.0576750040054321</c:v>
                </c:pt>
                <c:pt idx="592">
                  <c:v>2.8848093748092651</c:v>
                </c:pt>
                <c:pt idx="593">
                  <c:v>-1.5454930067062378</c:v>
                </c:pt>
                <c:pt idx="594">
                  <c:v>-1.2888199090957642</c:v>
                </c:pt>
                <c:pt idx="595">
                  <c:v>-2.8142112493515015</c:v>
                </c:pt>
                <c:pt idx="596">
                  <c:v>3.9382237195968628</c:v>
                </c:pt>
                <c:pt idx="597">
                  <c:v>4.0387517213821411</c:v>
                </c:pt>
                <c:pt idx="598">
                  <c:v>3.901023268699646</c:v>
                </c:pt>
                <c:pt idx="599">
                  <c:v>-1.7208570241928101</c:v>
                </c:pt>
                <c:pt idx="600">
                  <c:v>3.2413023710250854</c:v>
                </c:pt>
                <c:pt idx="601">
                  <c:v>2.932475209236145</c:v>
                </c:pt>
                <c:pt idx="602">
                  <c:v>0.43867528438568115</c:v>
                </c:pt>
                <c:pt idx="603">
                  <c:v>-4.4347232580184937</c:v>
                </c:pt>
                <c:pt idx="604">
                  <c:v>4.8418968915939331</c:v>
                </c:pt>
                <c:pt idx="605">
                  <c:v>1.5663415193557739</c:v>
                </c:pt>
                <c:pt idx="606">
                  <c:v>-3.7998872995376587</c:v>
                </c:pt>
                <c:pt idx="607">
                  <c:v>-7.2020888328552246E-2</c:v>
                </c:pt>
                <c:pt idx="608">
                  <c:v>-3.3058911561965942</c:v>
                </c:pt>
                <c:pt idx="609">
                  <c:v>1.5272647142410278</c:v>
                </c:pt>
                <c:pt idx="610">
                  <c:v>-4.5324379205703735</c:v>
                </c:pt>
                <c:pt idx="611">
                  <c:v>-9.271085262298584E-2</c:v>
                </c:pt>
                <c:pt idx="612">
                  <c:v>-4.3417102098464966</c:v>
                </c:pt>
                <c:pt idx="613">
                  <c:v>4.5584088563919067</c:v>
                </c:pt>
                <c:pt idx="614">
                  <c:v>3.9294999837875366</c:v>
                </c:pt>
                <c:pt idx="615">
                  <c:v>-3.3005040884017944</c:v>
                </c:pt>
                <c:pt idx="616">
                  <c:v>2.5010412931442261</c:v>
                </c:pt>
                <c:pt idx="617">
                  <c:v>-2.4408119916915894</c:v>
                </c:pt>
                <c:pt idx="618">
                  <c:v>3.6806529760360718</c:v>
                </c:pt>
                <c:pt idx="619">
                  <c:v>-0.84286153316497803</c:v>
                </c:pt>
                <c:pt idx="620">
                  <c:v>-3.1047850847244263</c:v>
                </c:pt>
                <c:pt idx="621">
                  <c:v>-2.4147337675094604</c:v>
                </c:pt>
                <c:pt idx="622">
                  <c:v>-1.7780023813247681</c:v>
                </c:pt>
                <c:pt idx="623">
                  <c:v>-1.2109941244125366</c:v>
                </c:pt>
                <c:pt idx="624">
                  <c:v>2.4199122190475464</c:v>
                </c:pt>
                <c:pt idx="625">
                  <c:v>-3.1514424085617065</c:v>
                </c:pt>
                <c:pt idx="626">
                  <c:v>-2.5392395257949829</c:v>
                </c:pt>
                <c:pt idx="627">
                  <c:v>4.7601372003555298</c:v>
                </c:pt>
                <c:pt idx="628">
                  <c:v>1.560484766960144</c:v>
                </c:pt>
                <c:pt idx="629">
                  <c:v>-2.2827738523483276</c:v>
                </c:pt>
                <c:pt idx="630">
                  <c:v>2.7104181051254272</c:v>
                </c:pt>
                <c:pt idx="631">
                  <c:v>-1.1081784963607788</c:v>
                </c:pt>
                <c:pt idx="632">
                  <c:v>0.7085341215133667</c:v>
                </c:pt>
                <c:pt idx="633">
                  <c:v>-2.2843140363693237</c:v>
                </c:pt>
                <c:pt idx="634">
                  <c:v>1.6906970739364624</c:v>
                </c:pt>
                <c:pt idx="635">
                  <c:v>0.6615978479385376</c:v>
                </c:pt>
                <c:pt idx="636">
                  <c:v>-4.8380881547927856</c:v>
                </c:pt>
                <c:pt idx="637">
                  <c:v>4.5246011018753052</c:v>
                </c:pt>
                <c:pt idx="638">
                  <c:v>3.5275739431381226</c:v>
                </c:pt>
                <c:pt idx="639">
                  <c:v>2.203255295753479</c:v>
                </c:pt>
                <c:pt idx="640">
                  <c:v>4.124719500541687</c:v>
                </c:pt>
                <c:pt idx="641">
                  <c:v>0.98088562488555908</c:v>
                </c:pt>
                <c:pt idx="642">
                  <c:v>3.7532752752304077</c:v>
                </c:pt>
                <c:pt idx="643">
                  <c:v>3.3068329095840454</c:v>
                </c:pt>
                <c:pt idx="644">
                  <c:v>-4.2926913499832153</c:v>
                </c:pt>
                <c:pt idx="645">
                  <c:v>7.7703595161437988E-2</c:v>
                </c:pt>
                <c:pt idx="646">
                  <c:v>-0.69372236728668213</c:v>
                </c:pt>
                <c:pt idx="647">
                  <c:v>-3.5813802480697632</c:v>
                </c:pt>
                <c:pt idx="648">
                  <c:v>1.9262808561325073</c:v>
                </c:pt>
                <c:pt idx="649">
                  <c:v>-3.5530924797058105E-2</c:v>
                </c:pt>
                <c:pt idx="650">
                  <c:v>3.531307578086853</c:v>
                </c:pt>
                <c:pt idx="651">
                  <c:v>1.6411548852920532</c:v>
                </c:pt>
                <c:pt idx="652">
                  <c:v>3.704487681388855</c:v>
                </c:pt>
                <c:pt idx="653">
                  <c:v>-1.0531538724899292</c:v>
                </c:pt>
                <c:pt idx="654">
                  <c:v>1.1793416738510132</c:v>
                </c:pt>
                <c:pt idx="655">
                  <c:v>1.7332273721694946</c:v>
                </c:pt>
                <c:pt idx="656">
                  <c:v>-4.1289693117141724</c:v>
                </c:pt>
                <c:pt idx="657">
                  <c:v>0.48674881458282471</c:v>
                </c:pt>
                <c:pt idx="658">
                  <c:v>3.4076064825057983</c:v>
                </c:pt>
                <c:pt idx="659">
                  <c:v>-2.890123724937439</c:v>
                </c:pt>
                <c:pt idx="660">
                  <c:v>2.1612614393234253</c:v>
                </c:pt>
                <c:pt idx="661">
                  <c:v>-1.7976588010787964</c:v>
                </c:pt>
                <c:pt idx="662">
                  <c:v>2.7795785665512085</c:v>
                </c:pt>
                <c:pt idx="663">
                  <c:v>0.84239065647125244</c:v>
                </c:pt>
                <c:pt idx="664">
                  <c:v>0.21678149700164795</c:v>
                </c:pt>
                <c:pt idx="665">
                  <c:v>0.86803734302520752</c:v>
                </c:pt>
                <c:pt idx="666">
                  <c:v>-1.7350155115127563</c:v>
                </c:pt>
                <c:pt idx="667">
                  <c:v>3.6583095788955688</c:v>
                </c:pt>
                <c:pt idx="668">
                  <c:v>-3.4145575761795044</c:v>
                </c:pt>
                <c:pt idx="669">
                  <c:v>-2.5854986906051636</c:v>
                </c:pt>
                <c:pt idx="670">
                  <c:v>0.23980081081390381</c:v>
                </c:pt>
                <c:pt idx="671">
                  <c:v>-1.0585778951644897</c:v>
                </c:pt>
                <c:pt idx="672">
                  <c:v>1.7213457822799683</c:v>
                </c:pt>
                <c:pt idx="673">
                  <c:v>1.9286471605300903</c:v>
                </c:pt>
                <c:pt idx="674">
                  <c:v>-4.513745903968811</c:v>
                </c:pt>
                <c:pt idx="675">
                  <c:v>-2.2682327032089233</c:v>
                </c:pt>
                <c:pt idx="676">
                  <c:v>4.9848431348800659</c:v>
                </c:pt>
                <c:pt idx="677">
                  <c:v>-1.3463610410690308</c:v>
                </c:pt>
                <c:pt idx="678">
                  <c:v>2.1928209066390991</c:v>
                </c:pt>
                <c:pt idx="679">
                  <c:v>3.7256342172622681</c:v>
                </c:pt>
                <c:pt idx="680">
                  <c:v>-0.35746395587921143</c:v>
                </c:pt>
                <c:pt idx="681">
                  <c:v>-3.0111092329025269</c:v>
                </c:pt>
                <c:pt idx="682">
                  <c:v>4.9542278051376343</c:v>
                </c:pt>
                <c:pt idx="683">
                  <c:v>-1.7244380712509155</c:v>
                </c:pt>
                <c:pt idx="684">
                  <c:v>-2.1327239274978638</c:v>
                </c:pt>
                <c:pt idx="685">
                  <c:v>-3.5099333524703979</c:v>
                </c:pt>
                <c:pt idx="686">
                  <c:v>-0.22854864597320557</c:v>
                </c:pt>
                <c:pt idx="687">
                  <c:v>-4.6096605062484741</c:v>
                </c:pt>
                <c:pt idx="688">
                  <c:v>-4.2618352174758911</c:v>
                </c:pt>
                <c:pt idx="689">
                  <c:v>1.869080662727356</c:v>
                </c:pt>
                <c:pt idx="690">
                  <c:v>-0.94828188419342041</c:v>
                </c:pt>
                <c:pt idx="691">
                  <c:v>-3.2649940252304077</c:v>
                </c:pt>
                <c:pt idx="692">
                  <c:v>-1.7594462633132935</c:v>
                </c:pt>
                <c:pt idx="693">
                  <c:v>-2.0059031248092651</c:v>
                </c:pt>
                <c:pt idx="694">
                  <c:v>-3.3914953470230103</c:v>
                </c:pt>
                <c:pt idx="695">
                  <c:v>-3.3691495656967163</c:v>
                </c:pt>
                <c:pt idx="696">
                  <c:v>4.2660444974899292</c:v>
                </c:pt>
                <c:pt idx="697">
                  <c:v>4.8895293474197388</c:v>
                </c:pt>
                <c:pt idx="698">
                  <c:v>2.6615375280380249</c:v>
                </c:pt>
                <c:pt idx="699">
                  <c:v>-2.9445880651473999</c:v>
                </c:pt>
                <c:pt idx="700">
                  <c:v>1.6124886274337769</c:v>
                </c:pt>
                <c:pt idx="701">
                  <c:v>2.7360421419143677</c:v>
                </c:pt>
                <c:pt idx="702">
                  <c:v>-1.1632066965103149</c:v>
                </c:pt>
                <c:pt idx="703">
                  <c:v>2.6424795389175415</c:v>
                </c:pt>
                <c:pt idx="704">
                  <c:v>1.9839876890182495</c:v>
                </c:pt>
                <c:pt idx="705">
                  <c:v>-3.1294506788253784</c:v>
                </c:pt>
                <c:pt idx="706">
                  <c:v>3.1664985418319702</c:v>
                </c:pt>
                <c:pt idx="707">
                  <c:v>-4.3179076910018921</c:v>
                </c:pt>
                <c:pt idx="708">
                  <c:v>-4.0091067552566528</c:v>
                </c:pt>
                <c:pt idx="709">
                  <c:v>2.7862149477005005</c:v>
                </c:pt>
                <c:pt idx="710">
                  <c:v>-4.9108701944351196</c:v>
                </c:pt>
                <c:pt idx="711">
                  <c:v>1.1205393075942993</c:v>
                </c:pt>
                <c:pt idx="712">
                  <c:v>-1.8501931428909302</c:v>
                </c:pt>
                <c:pt idx="713">
                  <c:v>1.1324530839920044</c:v>
                </c:pt>
                <c:pt idx="714">
                  <c:v>0.44941365718841553</c:v>
                </c:pt>
                <c:pt idx="715">
                  <c:v>1.5603595972061157</c:v>
                </c:pt>
                <c:pt idx="716">
                  <c:v>1.8835800886154175</c:v>
                </c:pt>
                <c:pt idx="717">
                  <c:v>2.7149277925491333</c:v>
                </c:pt>
                <c:pt idx="718">
                  <c:v>-3.5016733407974243</c:v>
                </c:pt>
                <c:pt idx="719">
                  <c:v>2.2603422403335571</c:v>
                </c:pt>
                <c:pt idx="720">
                  <c:v>4.5213145017623901</c:v>
                </c:pt>
                <c:pt idx="721">
                  <c:v>3.4955531358718872</c:v>
                </c:pt>
                <c:pt idx="722">
                  <c:v>-3.1069046258926392</c:v>
                </c:pt>
                <c:pt idx="723">
                  <c:v>-3.8644737005233765</c:v>
                </c:pt>
                <c:pt idx="724">
                  <c:v>2.2983616590499878</c:v>
                </c:pt>
                <c:pt idx="725">
                  <c:v>-0.40750682353973389</c:v>
                </c:pt>
                <c:pt idx="726">
                  <c:v>-3.302803635597229</c:v>
                </c:pt>
                <c:pt idx="727">
                  <c:v>-1.2427991628646851</c:v>
                </c:pt>
                <c:pt idx="728">
                  <c:v>-4.6436768770217896</c:v>
                </c:pt>
                <c:pt idx="729">
                  <c:v>2.28016197681427</c:v>
                </c:pt>
                <c:pt idx="730">
                  <c:v>-2.6196438074111938</c:v>
                </c:pt>
                <c:pt idx="731">
                  <c:v>3.3529049158096313</c:v>
                </c:pt>
                <c:pt idx="732">
                  <c:v>2.7430504560470581</c:v>
                </c:pt>
                <c:pt idx="733">
                  <c:v>2.9892235994338989</c:v>
                </c:pt>
                <c:pt idx="734">
                  <c:v>1.8185514211654663</c:v>
                </c:pt>
                <c:pt idx="735">
                  <c:v>-4.1935724020004272</c:v>
                </c:pt>
                <c:pt idx="736">
                  <c:v>-2.5873547792434692</c:v>
                </c:pt>
                <c:pt idx="737">
                  <c:v>-1.6934078931808472</c:v>
                </c:pt>
                <c:pt idx="738">
                  <c:v>-0.70599138736724854</c:v>
                </c:pt>
                <c:pt idx="739">
                  <c:v>-0.34219205379486084</c:v>
                </c:pt>
                <c:pt idx="740">
                  <c:v>1.2254589796066284</c:v>
                </c:pt>
                <c:pt idx="741">
                  <c:v>4.9754315614700317</c:v>
                </c:pt>
                <c:pt idx="742">
                  <c:v>0.49520432949066162</c:v>
                </c:pt>
                <c:pt idx="743">
                  <c:v>1.1033350229263306</c:v>
                </c:pt>
                <c:pt idx="744">
                  <c:v>-5.1906704902648926E-2</c:v>
                </c:pt>
                <c:pt idx="745">
                  <c:v>4.8951560258865356</c:v>
                </c:pt>
                <c:pt idx="746">
                  <c:v>2.5168651342391968</c:v>
                </c:pt>
                <c:pt idx="747">
                  <c:v>3.995547890663147</c:v>
                </c:pt>
                <c:pt idx="748">
                  <c:v>-1.7466002702713013</c:v>
                </c:pt>
                <c:pt idx="749">
                  <c:v>0.12142956256866455</c:v>
                </c:pt>
                <c:pt idx="750">
                  <c:v>3.8599675893783569</c:v>
                </c:pt>
                <c:pt idx="751">
                  <c:v>4.8432356119155884</c:v>
                </c:pt>
                <c:pt idx="752">
                  <c:v>4.7204798460006714</c:v>
                </c:pt>
                <c:pt idx="753">
                  <c:v>-2.1338337659835815</c:v>
                </c:pt>
                <c:pt idx="754">
                  <c:v>-0.56826174259185791</c:v>
                </c:pt>
                <c:pt idx="755">
                  <c:v>-2.1885627508163452</c:v>
                </c:pt>
                <c:pt idx="756">
                  <c:v>-3.165314793586731</c:v>
                </c:pt>
                <c:pt idx="757">
                  <c:v>-4.5024698972702026</c:v>
                </c:pt>
                <c:pt idx="758">
                  <c:v>-4.4543462991714478</c:v>
                </c:pt>
                <c:pt idx="759">
                  <c:v>-0.27855813503265381</c:v>
                </c:pt>
                <c:pt idx="760">
                  <c:v>-4.0123826265335083</c:v>
                </c:pt>
                <c:pt idx="761">
                  <c:v>-4.4600647687911987</c:v>
                </c:pt>
                <c:pt idx="762">
                  <c:v>4.9214404821395874</c:v>
                </c:pt>
                <c:pt idx="763">
                  <c:v>-4.9492114782333374</c:v>
                </c:pt>
                <c:pt idx="764">
                  <c:v>2.4771279096603394</c:v>
                </c:pt>
                <c:pt idx="765">
                  <c:v>0.67404568195343018</c:v>
                </c:pt>
                <c:pt idx="766">
                  <c:v>1.6850751638412476</c:v>
                </c:pt>
                <c:pt idx="767">
                  <c:v>0.933266282081604</c:v>
                </c:pt>
                <c:pt idx="768">
                  <c:v>0.50731837749481201</c:v>
                </c:pt>
                <c:pt idx="769">
                  <c:v>-1.2632244825363159</c:v>
                </c:pt>
                <c:pt idx="770">
                  <c:v>-3.6312156915664673</c:v>
                </c:pt>
                <c:pt idx="771">
                  <c:v>2.1589142084121704</c:v>
                </c:pt>
                <c:pt idx="772">
                  <c:v>3.1885403394699097</c:v>
                </c:pt>
                <c:pt idx="773">
                  <c:v>-2.278711199760437</c:v>
                </c:pt>
                <c:pt idx="774">
                  <c:v>0.91104447841644287</c:v>
                </c:pt>
                <c:pt idx="775">
                  <c:v>-3.8259786367416382</c:v>
                </c:pt>
                <c:pt idx="776">
                  <c:v>-2.4626046419143677</c:v>
                </c:pt>
                <c:pt idx="777">
                  <c:v>0.77699959278106689</c:v>
                </c:pt>
                <c:pt idx="778">
                  <c:v>3.656582236289978</c:v>
                </c:pt>
                <c:pt idx="779">
                  <c:v>-1.9188731908798218</c:v>
                </c:pt>
                <c:pt idx="780">
                  <c:v>-0.52326500415802002</c:v>
                </c:pt>
                <c:pt idx="781">
                  <c:v>1.2095719575881958</c:v>
                </c:pt>
                <c:pt idx="782">
                  <c:v>4.3563741445541382</c:v>
                </c:pt>
                <c:pt idx="783">
                  <c:v>-4.3609803915023804</c:v>
                </c:pt>
                <c:pt idx="784">
                  <c:v>-1.1643391847610474</c:v>
                </c:pt>
                <c:pt idx="785">
                  <c:v>-2.5190800428390503</c:v>
                </c:pt>
                <c:pt idx="786">
                  <c:v>-0.83235323429107666</c:v>
                </c:pt>
                <c:pt idx="787">
                  <c:v>4.262738823890686</c:v>
                </c:pt>
                <c:pt idx="788">
                  <c:v>4.3495243787765503</c:v>
                </c:pt>
                <c:pt idx="789">
                  <c:v>-1.7907923460006714</c:v>
                </c:pt>
                <c:pt idx="790">
                  <c:v>-4.3461233377456665</c:v>
                </c:pt>
                <c:pt idx="791">
                  <c:v>2.0235735177993774</c:v>
                </c:pt>
                <c:pt idx="792">
                  <c:v>-1.3400727510452271</c:v>
                </c:pt>
                <c:pt idx="793">
                  <c:v>-2.8311508893966675</c:v>
                </c:pt>
                <c:pt idx="794">
                  <c:v>-2.2152096033096313</c:v>
                </c:pt>
                <c:pt idx="795">
                  <c:v>4.6490627527236938</c:v>
                </c:pt>
                <c:pt idx="796">
                  <c:v>3.3147209882736206</c:v>
                </c:pt>
                <c:pt idx="797">
                  <c:v>-1.7094916105270386</c:v>
                </c:pt>
                <c:pt idx="798">
                  <c:v>0.93636453151702881</c:v>
                </c:pt>
                <c:pt idx="799">
                  <c:v>0.52299559116363525</c:v>
                </c:pt>
                <c:pt idx="800">
                  <c:v>3.7680071592330933</c:v>
                </c:pt>
                <c:pt idx="801">
                  <c:v>0.66109955310821533</c:v>
                </c:pt>
                <c:pt idx="802">
                  <c:v>-3.109174370765686</c:v>
                </c:pt>
                <c:pt idx="803">
                  <c:v>-4.3145889043807983</c:v>
                </c:pt>
                <c:pt idx="804">
                  <c:v>4.3801373243331909</c:v>
                </c:pt>
                <c:pt idx="805">
                  <c:v>3.5237866640090942</c:v>
                </c:pt>
                <c:pt idx="806">
                  <c:v>-1.1633497476577759</c:v>
                </c:pt>
                <c:pt idx="807">
                  <c:v>-1.1674016714096069</c:v>
                </c:pt>
                <c:pt idx="808">
                  <c:v>3.4177130460739136</c:v>
                </c:pt>
                <c:pt idx="809">
                  <c:v>1.2779837846755981</c:v>
                </c:pt>
                <c:pt idx="810">
                  <c:v>-3.6314350366592407</c:v>
                </c:pt>
                <c:pt idx="811">
                  <c:v>-3.6829036474227905</c:v>
                </c:pt>
                <c:pt idx="812">
                  <c:v>-1.9464141130447388</c:v>
                </c:pt>
                <c:pt idx="813">
                  <c:v>-1.5206450223922729</c:v>
                </c:pt>
                <c:pt idx="814">
                  <c:v>0.48754632472991943</c:v>
                </c:pt>
                <c:pt idx="815">
                  <c:v>-2.8523057699203491</c:v>
                </c:pt>
                <c:pt idx="816">
                  <c:v>-0.63314259052276611</c:v>
                </c:pt>
                <c:pt idx="817">
                  <c:v>4.839814305305481</c:v>
                </c:pt>
                <c:pt idx="818">
                  <c:v>-1.3991791009902954</c:v>
                </c:pt>
                <c:pt idx="819">
                  <c:v>-2.0105689764022827</c:v>
                </c:pt>
                <c:pt idx="820">
                  <c:v>-2.6571208238601685</c:v>
                </c:pt>
                <c:pt idx="821">
                  <c:v>0.22752583026885986</c:v>
                </c:pt>
                <c:pt idx="822">
                  <c:v>-0.47813475131988525</c:v>
                </c:pt>
                <c:pt idx="823">
                  <c:v>-1.8364042043685913</c:v>
                </c:pt>
                <c:pt idx="824">
                  <c:v>-4.1267472505569458</c:v>
                </c:pt>
                <c:pt idx="825">
                  <c:v>-0.33309638500213623</c:v>
                </c:pt>
                <c:pt idx="826">
                  <c:v>-1.5295940637588501</c:v>
                </c:pt>
                <c:pt idx="827">
                  <c:v>4.6477276086807251</c:v>
                </c:pt>
                <c:pt idx="828">
                  <c:v>-2.2441703081130981</c:v>
                </c:pt>
                <c:pt idx="829">
                  <c:v>-1.6613882780075073</c:v>
                </c:pt>
                <c:pt idx="830">
                  <c:v>2.0724195241928101</c:v>
                </c:pt>
                <c:pt idx="831">
                  <c:v>-2.9243844747543335</c:v>
                </c:pt>
                <c:pt idx="832">
                  <c:v>-0.30528843402862549</c:v>
                </c:pt>
                <c:pt idx="833">
                  <c:v>-3.4204357862472534</c:v>
                </c:pt>
                <c:pt idx="834">
                  <c:v>3.3601325750350952</c:v>
                </c:pt>
                <c:pt idx="835">
                  <c:v>2.7372986078262329</c:v>
                </c:pt>
                <c:pt idx="836">
                  <c:v>-2.6997500658035278</c:v>
                </c:pt>
                <c:pt idx="837">
                  <c:v>4.8829251527786255</c:v>
                </c:pt>
                <c:pt idx="838">
                  <c:v>-3.2279783487319946</c:v>
                </c:pt>
                <c:pt idx="839">
                  <c:v>1.5790659189224243</c:v>
                </c:pt>
                <c:pt idx="840">
                  <c:v>8.9046359062194824E-2</c:v>
                </c:pt>
                <c:pt idx="841">
                  <c:v>-1.1018913984298706</c:v>
                </c:pt>
                <c:pt idx="842">
                  <c:v>3.1528133153915405</c:v>
                </c:pt>
                <c:pt idx="843">
                  <c:v>1.2034565210342407</c:v>
                </c:pt>
                <c:pt idx="844">
                  <c:v>-3.5160475969314575</c:v>
                </c:pt>
                <c:pt idx="845">
                  <c:v>4.4307786226272583</c:v>
                </c:pt>
                <c:pt idx="846">
                  <c:v>4.7534841299057007</c:v>
                </c:pt>
                <c:pt idx="847">
                  <c:v>1.8692594766616821</c:v>
                </c:pt>
                <c:pt idx="848">
                  <c:v>-1.1859303712844849</c:v>
                </c:pt>
                <c:pt idx="849">
                  <c:v>2.4428492784500122</c:v>
                </c:pt>
                <c:pt idx="850">
                  <c:v>0.23126065731048584</c:v>
                </c:pt>
                <c:pt idx="851">
                  <c:v>1.4915138483047485</c:v>
                </c:pt>
                <c:pt idx="852">
                  <c:v>-1.6852504014968872</c:v>
                </c:pt>
                <c:pt idx="853">
                  <c:v>4.0524846315383911</c:v>
                </c:pt>
                <c:pt idx="854">
                  <c:v>-0.350380539894104</c:v>
                </c:pt>
                <c:pt idx="855">
                  <c:v>0.64150869846343994</c:v>
                </c:pt>
                <c:pt idx="856">
                  <c:v>0.12759387493133545</c:v>
                </c:pt>
                <c:pt idx="857">
                  <c:v>-4.465901255607605</c:v>
                </c:pt>
                <c:pt idx="858">
                  <c:v>-0.52171289920806885</c:v>
                </c:pt>
                <c:pt idx="859">
                  <c:v>-2.4532169103622437</c:v>
                </c:pt>
                <c:pt idx="860">
                  <c:v>-1.6995459794998169</c:v>
                </c:pt>
                <c:pt idx="861">
                  <c:v>3.3183556795120239</c:v>
                </c:pt>
                <c:pt idx="862">
                  <c:v>-2.4067598581314087</c:v>
                </c:pt>
                <c:pt idx="863">
                  <c:v>3.0911260843276978</c:v>
                </c:pt>
                <c:pt idx="864">
                  <c:v>0.78743159770965576</c:v>
                </c:pt>
                <c:pt idx="865">
                  <c:v>-1.0078305006027222</c:v>
                </c:pt>
                <c:pt idx="866">
                  <c:v>-1.7232948541641235</c:v>
                </c:pt>
                <c:pt idx="867">
                  <c:v>-4.1854232549667358</c:v>
                </c:pt>
                <c:pt idx="868">
                  <c:v>4.4488781690597534</c:v>
                </c:pt>
                <c:pt idx="869">
                  <c:v>4.2987042665481567</c:v>
                </c:pt>
                <c:pt idx="870">
                  <c:v>-2.7828413248062134</c:v>
                </c:pt>
                <c:pt idx="871">
                  <c:v>-3.0865758657455444</c:v>
                </c:pt>
                <c:pt idx="872">
                  <c:v>5.1395297050476074E-2</c:v>
                </c:pt>
                <c:pt idx="873">
                  <c:v>-3.8626259565353394</c:v>
                </c:pt>
                <c:pt idx="874">
                  <c:v>-3.4906727075576782</c:v>
                </c:pt>
                <c:pt idx="875">
                  <c:v>-4.759792685508728</c:v>
                </c:pt>
                <c:pt idx="876">
                  <c:v>-2.7321654558181763</c:v>
                </c:pt>
                <c:pt idx="877">
                  <c:v>1.5638428926467896</c:v>
                </c:pt>
                <c:pt idx="878">
                  <c:v>-0.34581243991851807</c:v>
                </c:pt>
                <c:pt idx="879">
                  <c:v>2.3037153482437134</c:v>
                </c:pt>
                <c:pt idx="880">
                  <c:v>-0.32270252704620361</c:v>
                </c:pt>
                <c:pt idx="881">
                  <c:v>2.7900248765945435</c:v>
                </c:pt>
                <c:pt idx="882">
                  <c:v>-3.4410339593887329</c:v>
                </c:pt>
                <c:pt idx="883">
                  <c:v>-2.7310127019882202</c:v>
                </c:pt>
                <c:pt idx="884">
                  <c:v>-0.23486435413360596</c:v>
                </c:pt>
                <c:pt idx="885">
                  <c:v>2.1840840578079224</c:v>
                </c:pt>
                <c:pt idx="886">
                  <c:v>-1.4628607034683228</c:v>
                </c:pt>
                <c:pt idx="887">
                  <c:v>1.9573122262954712</c:v>
                </c:pt>
                <c:pt idx="888">
                  <c:v>3.9229506254196167</c:v>
                </c:pt>
                <c:pt idx="889">
                  <c:v>-2.7295655012130737</c:v>
                </c:pt>
                <c:pt idx="890">
                  <c:v>3.3084338903427124</c:v>
                </c:pt>
                <c:pt idx="891">
                  <c:v>-4.1537708044052124</c:v>
                </c:pt>
                <c:pt idx="892">
                  <c:v>-2.5514060258865356</c:v>
                </c:pt>
                <c:pt idx="893">
                  <c:v>-4.2702597379684448</c:v>
                </c:pt>
                <c:pt idx="894">
                  <c:v>-1.1736154556274414E-3</c:v>
                </c:pt>
                <c:pt idx="895">
                  <c:v>1.069527268409729</c:v>
                </c:pt>
                <c:pt idx="896">
                  <c:v>-0.45383274555206299</c:v>
                </c:pt>
                <c:pt idx="897">
                  <c:v>0.39891541004180908</c:v>
                </c:pt>
                <c:pt idx="898">
                  <c:v>4.1405433416366577</c:v>
                </c:pt>
                <c:pt idx="899">
                  <c:v>-2.5827544927597046</c:v>
                </c:pt>
                <c:pt idx="900">
                  <c:v>-1.6739779710769653</c:v>
                </c:pt>
                <c:pt idx="901">
                  <c:v>4.271124005317688</c:v>
                </c:pt>
                <c:pt idx="902">
                  <c:v>2.6720613241195679</c:v>
                </c:pt>
                <c:pt idx="903">
                  <c:v>-2.6643270254135132</c:v>
                </c:pt>
                <c:pt idx="904">
                  <c:v>-4.1952401399612427</c:v>
                </c:pt>
                <c:pt idx="905">
                  <c:v>-4.5042198896408081</c:v>
                </c:pt>
                <c:pt idx="906">
                  <c:v>-1.061893105506897</c:v>
                </c:pt>
                <c:pt idx="907">
                  <c:v>0.92734873294830322</c:v>
                </c:pt>
                <c:pt idx="908">
                  <c:v>2.905232310295105</c:v>
                </c:pt>
                <c:pt idx="909">
                  <c:v>2.3785477876663208</c:v>
                </c:pt>
                <c:pt idx="910">
                  <c:v>-2.3103433847427368</c:v>
                </c:pt>
                <c:pt idx="911">
                  <c:v>0.95106184482574463</c:v>
                </c:pt>
                <c:pt idx="912">
                  <c:v>4.4565409421920776</c:v>
                </c:pt>
                <c:pt idx="913">
                  <c:v>-1.6186589002609253</c:v>
                </c:pt>
                <c:pt idx="914">
                  <c:v>8.393704891204834E-2</c:v>
                </c:pt>
                <c:pt idx="915">
                  <c:v>-2.178148627281189</c:v>
                </c:pt>
                <c:pt idx="916">
                  <c:v>4.1940373182296753</c:v>
                </c:pt>
                <c:pt idx="917">
                  <c:v>-2.8776758909225464</c:v>
                </c:pt>
                <c:pt idx="918">
                  <c:v>-1.3155752420425415</c:v>
                </c:pt>
                <c:pt idx="919">
                  <c:v>4.6110063791275024</c:v>
                </c:pt>
                <c:pt idx="920">
                  <c:v>-0.24067699909210205</c:v>
                </c:pt>
                <c:pt idx="921">
                  <c:v>-2.6240891218185425</c:v>
                </c:pt>
                <c:pt idx="922">
                  <c:v>2.4608463048934937</c:v>
                </c:pt>
                <c:pt idx="923">
                  <c:v>2.0460659265518188</c:v>
                </c:pt>
                <c:pt idx="924">
                  <c:v>-2.2997504472732544</c:v>
                </c:pt>
                <c:pt idx="925">
                  <c:v>-1.9272345304489136</c:v>
                </c:pt>
                <c:pt idx="926">
                  <c:v>1.7891782522201538</c:v>
                </c:pt>
                <c:pt idx="927">
                  <c:v>3.5108190774917603</c:v>
                </c:pt>
                <c:pt idx="928">
                  <c:v>-1.5290814638137817</c:v>
                </c:pt>
                <c:pt idx="929">
                  <c:v>3.2998019456863403</c:v>
                </c:pt>
                <c:pt idx="930">
                  <c:v>3.451647162437439</c:v>
                </c:pt>
                <c:pt idx="931">
                  <c:v>4.530489444732666E-2</c:v>
                </c:pt>
                <c:pt idx="932">
                  <c:v>1.4316815137863159</c:v>
                </c:pt>
                <c:pt idx="933">
                  <c:v>-2.6998156309127808</c:v>
                </c:pt>
                <c:pt idx="934">
                  <c:v>-4.3632704019546509</c:v>
                </c:pt>
                <c:pt idx="935">
                  <c:v>-4.6541875600814819</c:v>
                </c:pt>
                <c:pt idx="936">
                  <c:v>-0.15085995197296143</c:v>
                </c:pt>
                <c:pt idx="937">
                  <c:v>-0.52667319774627686</c:v>
                </c:pt>
                <c:pt idx="938">
                  <c:v>2.9391521215438843</c:v>
                </c:pt>
                <c:pt idx="939">
                  <c:v>0.76488077640533447</c:v>
                </c:pt>
                <c:pt idx="940">
                  <c:v>-4.1038542985916138</c:v>
                </c:pt>
                <c:pt idx="941">
                  <c:v>-0.62510669231414795</c:v>
                </c:pt>
                <c:pt idx="942">
                  <c:v>1.3598912954330444</c:v>
                </c:pt>
                <c:pt idx="943">
                  <c:v>0.31129896640777588</c:v>
                </c:pt>
                <c:pt idx="944">
                  <c:v>-4.3481999635696411</c:v>
                </c:pt>
                <c:pt idx="945">
                  <c:v>1.716797947883606</c:v>
                </c:pt>
                <c:pt idx="946">
                  <c:v>3.3061736822128296</c:v>
                </c:pt>
                <c:pt idx="947">
                  <c:v>-4.3498939275741577</c:v>
                </c:pt>
                <c:pt idx="948">
                  <c:v>4.1014546155929565</c:v>
                </c:pt>
                <c:pt idx="949">
                  <c:v>1.3672047853469849</c:v>
                </c:pt>
                <c:pt idx="950">
                  <c:v>2.5914758443832397</c:v>
                </c:pt>
                <c:pt idx="951">
                  <c:v>1.1025911569595337</c:v>
                </c:pt>
                <c:pt idx="952">
                  <c:v>0.1367110013961792</c:v>
                </c:pt>
                <c:pt idx="953">
                  <c:v>-1.6494721174240112</c:v>
                </c:pt>
                <c:pt idx="954">
                  <c:v>-0.5644756555557251</c:v>
                </c:pt>
                <c:pt idx="955">
                  <c:v>-1.3537067174911499</c:v>
                </c:pt>
                <c:pt idx="956">
                  <c:v>1.5554207563400269</c:v>
                </c:pt>
                <c:pt idx="957">
                  <c:v>2.8474313020706177</c:v>
                </c:pt>
                <c:pt idx="958">
                  <c:v>-4.5357042551040649</c:v>
                </c:pt>
                <c:pt idx="959">
                  <c:v>2.9150015115737915</c:v>
                </c:pt>
                <c:pt idx="960">
                  <c:v>6.1685442924499512E-2</c:v>
                </c:pt>
                <c:pt idx="961">
                  <c:v>0.19482910633087158</c:v>
                </c:pt>
                <c:pt idx="962">
                  <c:v>-1.2899833917617798</c:v>
                </c:pt>
                <c:pt idx="963">
                  <c:v>-3.8012450933456421</c:v>
                </c:pt>
                <c:pt idx="964">
                  <c:v>-3.7341433763504028</c:v>
                </c:pt>
                <c:pt idx="965">
                  <c:v>-4.1141146421432495</c:v>
                </c:pt>
                <c:pt idx="966">
                  <c:v>-1.3888365030288696</c:v>
                </c:pt>
                <c:pt idx="967">
                  <c:v>3.4438425302505493</c:v>
                </c:pt>
                <c:pt idx="968">
                  <c:v>4.6845358610153198</c:v>
                </c:pt>
                <c:pt idx="969">
                  <c:v>0.57001411914825439</c:v>
                </c:pt>
                <c:pt idx="970">
                  <c:v>1.0124629735946655</c:v>
                </c:pt>
                <c:pt idx="971">
                  <c:v>-2.7471965551376343</c:v>
                </c:pt>
                <c:pt idx="972">
                  <c:v>-1.2594252824783325</c:v>
                </c:pt>
                <c:pt idx="973">
                  <c:v>-4.9471205472946167</c:v>
                </c:pt>
                <c:pt idx="974">
                  <c:v>3.1648916006088257</c:v>
                </c:pt>
                <c:pt idx="975">
                  <c:v>2.8844267129898071</c:v>
                </c:pt>
                <c:pt idx="976">
                  <c:v>-4.2369252443313599</c:v>
                </c:pt>
                <c:pt idx="977">
                  <c:v>-4.7036045789718628</c:v>
                </c:pt>
                <c:pt idx="978">
                  <c:v>-1.2743240594863892</c:v>
                </c:pt>
                <c:pt idx="979">
                  <c:v>3.2537513971328735</c:v>
                </c:pt>
                <c:pt idx="980">
                  <c:v>1.9873875379562378</c:v>
                </c:pt>
                <c:pt idx="981">
                  <c:v>-2.5812739133834839</c:v>
                </c:pt>
                <c:pt idx="982">
                  <c:v>2.758292555809021</c:v>
                </c:pt>
                <c:pt idx="983">
                  <c:v>3.9320665597915649</c:v>
                </c:pt>
                <c:pt idx="984">
                  <c:v>-2.4448853731155396</c:v>
                </c:pt>
                <c:pt idx="985">
                  <c:v>2.69428551197052</c:v>
                </c:pt>
                <c:pt idx="986">
                  <c:v>-3.2675319910049438</c:v>
                </c:pt>
                <c:pt idx="987">
                  <c:v>-1.8530887365341187</c:v>
                </c:pt>
                <c:pt idx="988">
                  <c:v>1.5141075849533081</c:v>
                </c:pt>
                <c:pt idx="989">
                  <c:v>2.5537377595901489</c:v>
                </c:pt>
                <c:pt idx="990">
                  <c:v>3.5241788625717163</c:v>
                </c:pt>
                <c:pt idx="991">
                  <c:v>1.7820745706558228</c:v>
                </c:pt>
                <c:pt idx="992">
                  <c:v>-3.1815320253372192</c:v>
                </c:pt>
                <c:pt idx="993">
                  <c:v>3.5839968919754028</c:v>
                </c:pt>
                <c:pt idx="994">
                  <c:v>2.4156516790390015</c:v>
                </c:pt>
                <c:pt idx="995">
                  <c:v>-1.6224044561386108</c:v>
                </c:pt>
                <c:pt idx="996">
                  <c:v>-4.6714526414871216</c:v>
                </c:pt>
                <c:pt idx="997">
                  <c:v>2.5282269716262817</c:v>
                </c:pt>
                <c:pt idx="998">
                  <c:v>4.0953630208969116</c:v>
                </c:pt>
                <c:pt idx="999">
                  <c:v>4.1297632455825806</c:v>
                </c:pt>
              </c:numCache>
            </c:numRef>
          </c:xVal>
          <c:yVal>
            <c:numRef>
              <c:f>Rnd!$C$19:$C$10018</c:f>
              <c:numCache>
                <c:formatCode>General</c:formatCode>
                <c:ptCount val="10000"/>
                <c:pt idx="0">
                  <c:v>0.33424019813537598</c:v>
                </c:pt>
                <c:pt idx="1">
                  <c:v>-2.1043753623962402</c:v>
                </c:pt>
                <c:pt idx="2">
                  <c:v>2.7474009990692139</c:v>
                </c:pt>
                <c:pt idx="3">
                  <c:v>2.6072359085083008</c:v>
                </c:pt>
                <c:pt idx="4">
                  <c:v>2.090378999710083</c:v>
                </c:pt>
                <c:pt idx="5">
                  <c:v>-0.85967302322387695</c:v>
                </c:pt>
                <c:pt idx="6">
                  <c:v>2.9048001766204834</c:v>
                </c:pt>
                <c:pt idx="7">
                  <c:v>4.6195316314697266</c:v>
                </c:pt>
                <c:pt idx="8">
                  <c:v>-4.437631368637085</c:v>
                </c:pt>
                <c:pt idx="9">
                  <c:v>-1.3598132133483887</c:v>
                </c:pt>
                <c:pt idx="10">
                  <c:v>2.6711165904998779</c:v>
                </c:pt>
                <c:pt idx="11">
                  <c:v>0.92458248138427734</c:v>
                </c:pt>
                <c:pt idx="12">
                  <c:v>-2.0183455944061279</c:v>
                </c:pt>
                <c:pt idx="13">
                  <c:v>1.4782118797302246</c:v>
                </c:pt>
                <c:pt idx="14">
                  <c:v>-2.2065794467926025</c:v>
                </c:pt>
                <c:pt idx="15">
                  <c:v>3.2460212707519531</c:v>
                </c:pt>
                <c:pt idx="16">
                  <c:v>4.8609316349029541</c:v>
                </c:pt>
                <c:pt idx="17">
                  <c:v>-2.7313399314880371</c:v>
                </c:pt>
                <c:pt idx="18">
                  <c:v>4.800032377243042</c:v>
                </c:pt>
                <c:pt idx="19">
                  <c:v>0.33873081207275391</c:v>
                </c:pt>
                <c:pt idx="20">
                  <c:v>4.9941456317901611</c:v>
                </c:pt>
                <c:pt idx="21">
                  <c:v>-4.8429608345031738</c:v>
                </c:pt>
                <c:pt idx="22">
                  <c:v>-3.9994776248931885</c:v>
                </c:pt>
                <c:pt idx="23">
                  <c:v>2.9888439178466797</c:v>
                </c:pt>
                <c:pt idx="24">
                  <c:v>-4.5435082912445068</c:v>
                </c:pt>
                <c:pt idx="25">
                  <c:v>-1.1798930168151855</c:v>
                </c:pt>
                <c:pt idx="26">
                  <c:v>4.4857108592987061</c:v>
                </c:pt>
                <c:pt idx="27">
                  <c:v>-0.98625659942626953</c:v>
                </c:pt>
                <c:pt idx="28">
                  <c:v>-3.3955848217010498</c:v>
                </c:pt>
                <c:pt idx="29">
                  <c:v>1.4658713340759277</c:v>
                </c:pt>
                <c:pt idx="30">
                  <c:v>-0.87233185768127441</c:v>
                </c:pt>
                <c:pt idx="31">
                  <c:v>-1.7379379272460938</c:v>
                </c:pt>
                <c:pt idx="32">
                  <c:v>-2.9243886470794678</c:v>
                </c:pt>
                <c:pt idx="33">
                  <c:v>0.83359003067016602</c:v>
                </c:pt>
                <c:pt idx="34">
                  <c:v>-0.42028546333312988</c:v>
                </c:pt>
                <c:pt idx="35">
                  <c:v>-2.386317253112793</c:v>
                </c:pt>
                <c:pt idx="36">
                  <c:v>-1.2109744548797607</c:v>
                </c:pt>
                <c:pt idx="37">
                  <c:v>4.1937708854675293</c:v>
                </c:pt>
                <c:pt idx="38">
                  <c:v>1.2764203548431396</c:v>
                </c:pt>
                <c:pt idx="39">
                  <c:v>-4.0202617645263672</c:v>
                </c:pt>
                <c:pt idx="40">
                  <c:v>1.9448530673980713</c:v>
                </c:pt>
                <c:pt idx="41">
                  <c:v>3.3481717109680176</c:v>
                </c:pt>
                <c:pt idx="42">
                  <c:v>0.43360590934753418</c:v>
                </c:pt>
                <c:pt idx="43">
                  <c:v>-0.69738864898681641</c:v>
                </c:pt>
                <c:pt idx="44">
                  <c:v>2.453923225402832E-2</c:v>
                </c:pt>
                <c:pt idx="45">
                  <c:v>-0.37019968032836914</c:v>
                </c:pt>
                <c:pt idx="46">
                  <c:v>-0.95165848731994629</c:v>
                </c:pt>
                <c:pt idx="47">
                  <c:v>-4.4440650939941406</c:v>
                </c:pt>
                <c:pt idx="48">
                  <c:v>4.7907793521881104</c:v>
                </c:pt>
                <c:pt idx="49">
                  <c:v>-1.0970854759216309</c:v>
                </c:pt>
                <c:pt idx="50">
                  <c:v>-0.10105252265930176</c:v>
                </c:pt>
                <c:pt idx="51">
                  <c:v>-0.25540828704833984</c:v>
                </c:pt>
                <c:pt idx="52">
                  <c:v>1.2875187397003174</c:v>
                </c:pt>
                <c:pt idx="53">
                  <c:v>-3.4369778633117676</c:v>
                </c:pt>
                <c:pt idx="54">
                  <c:v>1.5449941158294678</c:v>
                </c:pt>
                <c:pt idx="55">
                  <c:v>-1.0952854156494141</c:v>
                </c:pt>
                <c:pt idx="56">
                  <c:v>2.8399527072906494</c:v>
                </c:pt>
                <c:pt idx="57">
                  <c:v>2.5368809700012207</c:v>
                </c:pt>
                <c:pt idx="58">
                  <c:v>3.3273017406463623</c:v>
                </c:pt>
                <c:pt idx="59">
                  <c:v>-2.8963136672973633</c:v>
                </c:pt>
                <c:pt idx="60">
                  <c:v>-3.9454734325408936</c:v>
                </c:pt>
                <c:pt idx="61">
                  <c:v>-3.717501163482666</c:v>
                </c:pt>
                <c:pt idx="62">
                  <c:v>0.36794066429138184</c:v>
                </c:pt>
                <c:pt idx="63">
                  <c:v>0.4401397705078125</c:v>
                </c:pt>
                <c:pt idx="64">
                  <c:v>-4.1810643672943115</c:v>
                </c:pt>
                <c:pt idx="65">
                  <c:v>1.7891335487365723</c:v>
                </c:pt>
                <c:pt idx="66">
                  <c:v>-1.4297688007354736</c:v>
                </c:pt>
                <c:pt idx="67">
                  <c:v>2.0439577102661133</c:v>
                </c:pt>
                <c:pt idx="68">
                  <c:v>0.30212521553039551</c:v>
                </c:pt>
                <c:pt idx="69">
                  <c:v>2.5772929191589355</c:v>
                </c:pt>
                <c:pt idx="70">
                  <c:v>-0.3812563419342041</c:v>
                </c:pt>
                <c:pt idx="71">
                  <c:v>-2.9237270355224609</c:v>
                </c:pt>
                <c:pt idx="72">
                  <c:v>-4.0457093715667725</c:v>
                </c:pt>
                <c:pt idx="73">
                  <c:v>-3.3012652397155762</c:v>
                </c:pt>
                <c:pt idx="74">
                  <c:v>-4.0207016468048096</c:v>
                </c:pt>
                <c:pt idx="75">
                  <c:v>-2.2705316543579102</c:v>
                </c:pt>
                <c:pt idx="76">
                  <c:v>2.5068771839141846</c:v>
                </c:pt>
                <c:pt idx="77">
                  <c:v>1.7364668846130371</c:v>
                </c:pt>
                <c:pt idx="78">
                  <c:v>-4.10103440284729</c:v>
                </c:pt>
                <c:pt idx="79">
                  <c:v>-1.7728233337402344</c:v>
                </c:pt>
                <c:pt idx="80">
                  <c:v>-2.0274198055267334</c:v>
                </c:pt>
                <c:pt idx="81">
                  <c:v>-0.19525289535522461</c:v>
                </c:pt>
                <c:pt idx="82">
                  <c:v>-1.5939342975616455</c:v>
                </c:pt>
                <c:pt idx="83">
                  <c:v>-0.17571926116943359</c:v>
                </c:pt>
                <c:pt idx="84">
                  <c:v>3.6453449726104736</c:v>
                </c:pt>
                <c:pt idx="85">
                  <c:v>2.5490832328796387</c:v>
                </c:pt>
                <c:pt idx="86">
                  <c:v>-1.689831018447876</c:v>
                </c:pt>
                <c:pt idx="87">
                  <c:v>-4.1930866241455078</c:v>
                </c:pt>
                <c:pt idx="88">
                  <c:v>-0.89963316917419434</c:v>
                </c:pt>
                <c:pt idx="89">
                  <c:v>-3.853766918182373</c:v>
                </c:pt>
                <c:pt idx="90">
                  <c:v>1.2020957469940186</c:v>
                </c:pt>
                <c:pt idx="91">
                  <c:v>-3.507542610168457</c:v>
                </c:pt>
                <c:pt idx="92">
                  <c:v>-2.8059089183807373</c:v>
                </c:pt>
                <c:pt idx="93">
                  <c:v>-3.6957955360412598</c:v>
                </c:pt>
                <c:pt idx="94">
                  <c:v>-1.5460836887359619</c:v>
                </c:pt>
                <c:pt idx="95">
                  <c:v>4.2295455932617188</c:v>
                </c:pt>
                <c:pt idx="96">
                  <c:v>-0.93578696250915527</c:v>
                </c:pt>
                <c:pt idx="97">
                  <c:v>3.2622551918029785</c:v>
                </c:pt>
                <c:pt idx="98">
                  <c:v>2.2189509868621826</c:v>
                </c:pt>
                <c:pt idx="99">
                  <c:v>-1.6019392013549805</c:v>
                </c:pt>
                <c:pt idx="100">
                  <c:v>-0.87032198905944824</c:v>
                </c:pt>
                <c:pt idx="101">
                  <c:v>-3.2091069221496582</c:v>
                </c:pt>
                <c:pt idx="102">
                  <c:v>0.43177008628845215</c:v>
                </c:pt>
                <c:pt idx="103">
                  <c:v>0.40913581848144531</c:v>
                </c:pt>
                <c:pt idx="104">
                  <c:v>9.0681314468383789E-2</c:v>
                </c:pt>
                <c:pt idx="105">
                  <c:v>1.1918759346008301</c:v>
                </c:pt>
                <c:pt idx="106">
                  <c:v>1.8081939220428467</c:v>
                </c:pt>
                <c:pt idx="107">
                  <c:v>-1.2948465347290039</c:v>
                </c:pt>
                <c:pt idx="108">
                  <c:v>-2.0713317394256592</c:v>
                </c:pt>
                <c:pt idx="109">
                  <c:v>0.29821157455444336</c:v>
                </c:pt>
                <c:pt idx="110">
                  <c:v>0.84529280662536621</c:v>
                </c:pt>
                <c:pt idx="111">
                  <c:v>3.7597465515136719</c:v>
                </c:pt>
                <c:pt idx="112">
                  <c:v>-3.0936658382415771</c:v>
                </c:pt>
                <c:pt idx="113">
                  <c:v>2.4741578102111816</c:v>
                </c:pt>
                <c:pt idx="114">
                  <c:v>2.8213870525360107</c:v>
                </c:pt>
                <c:pt idx="115">
                  <c:v>3.0777978897094727</c:v>
                </c:pt>
                <c:pt idx="116">
                  <c:v>4.5676243305206299</c:v>
                </c:pt>
                <c:pt idx="117">
                  <c:v>-4.3847775459289551</c:v>
                </c:pt>
                <c:pt idx="118">
                  <c:v>-1.2039530277252197</c:v>
                </c:pt>
                <c:pt idx="119">
                  <c:v>-3.8045597076416016</c:v>
                </c:pt>
                <c:pt idx="120">
                  <c:v>-3.2622659206390381</c:v>
                </c:pt>
                <c:pt idx="121">
                  <c:v>2.1481633186340332</c:v>
                </c:pt>
                <c:pt idx="122">
                  <c:v>0.6100928783416748</c:v>
                </c:pt>
                <c:pt idx="123">
                  <c:v>-0.31994342803955078</c:v>
                </c:pt>
                <c:pt idx="124">
                  <c:v>2.5231087207794189</c:v>
                </c:pt>
                <c:pt idx="125">
                  <c:v>4.0309882164001465</c:v>
                </c:pt>
                <c:pt idx="126">
                  <c:v>-4.1144049167633057</c:v>
                </c:pt>
                <c:pt idx="127">
                  <c:v>2.130279541015625</c:v>
                </c:pt>
                <c:pt idx="128">
                  <c:v>-0.68855643272399902</c:v>
                </c:pt>
                <c:pt idx="129">
                  <c:v>-2.2470450401306152</c:v>
                </c:pt>
                <c:pt idx="130">
                  <c:v>3.0258738994598389</c:v>
                </c:pt>
                <c:pt idx="131">
                  <c:v>-0.82400798797607422</c:v>
                </c:pt>
                <c:pt idx="132">
                  <c:v>-2.228316068649292</c:v>
                </c:pt>
                <c:pt idx="133">
                  <c:v>-0.66542863845825195</c:v>
                </c:pt>
                <c:pt idx="134">
                  <c:v>-3.7845003604888916</c:v>
                </c:pt>
                <c:pt idx="135">
                  <c:v>-1.5216732025146484</c:v>
                </c:pt>
                <c:pt idx="136">
                  <c:v>-3.14597487449646</c:v>
                </c:pt>
                <c:pt idx="137">
                  <c:v>-0.67240476608276367</c:v>
                </c:pt>
                <c:pt idx="138">
                  <c:v>0.42029261589050293</c:v>
                </c:pt>
                <c:pt idx="139">
                  <c:v>4.7296667098999023</c:v>
                </c:pt>
                <c:pt idx="140">
                  <c:v>-1.2100875377655029</c:v>
                </c:pt>
                <c:pt idx="141">
                  <c:v>-2.1849656105041504</c:v>
                </c:pt>
                <c:pt idx="142">
                  <c:v>-3.6126768589019775</c:v>
                </c:pt>
                <c:pt idx="143">
                  <c:v>4.6536445617675781</c:v>
                </c:pt>
                <c:pt idx="144">
                  <c:v>4.0920412540435791</c:v>
                </c:pt>
                <c:pt idx="145">
                  <c:v>-0.58885335922241211</c:v>
                </c:pt>
                <c:pt idx="146">
                  <c:v>-4.355088472366333</c:v>
                </c:pt>
                <c:pt idx="147">
                  <c:v>2.0051431655883789</c:v>
                </c:pt>
                <c:pt idx="148">
                  <c:v>-3.4456431865692139</c:v>
                </c:pt>
                <c:pt idx="149">
                  <c:v>-1.7385601997375488</c:v>
                </c:pt>
                <c:pt idx="150">
                  <c:v>-4.4973719120025635</c:v>
                </c:pt>
                <c:pt idx="151">
                  <c:v>2.5702953338623047</c:v>
                </c:pt>
                <c:pt idx="152">
                  <c:v>-1.7479455471038818</c:v>
                </c:pt>
                <c:pt idx="153">
                  <c:v>3.0426716804504395</c:v>
                </c:pt>
                <c:pt idx="154">
                  <c:v>4.0512931346893311</c:v>
                </c:pt>
                <c:pt idx="155">
                  <c:v>-0.83351612091064453</c:v>
                </c:pt>
                <c:pt idx="156">
                  <c:v>4.5415794849395752</c:v>
                </c:pt>
                <c:pt idx="157">
                  <c:v>1.9628500938415527</c:v>
                </c:pt>
                <c:pt idx="158">
                  <c:v>-4.8370230197906494</c:v>
                </c:pt>
                <c:pt idx="159">
                  <c:v>-3.3576583862304687</c:v>
                </c:pt>
                <c:pt idx="160">
                  <c:v>-0.93937277793884277</c:v>
                </c:pt>
                <c:pt idx="161">
                  <c:v>-2.238767147064209</c:v>
                </c:pt>
                <c:pt idx="162">
                  <c:v>3.4909999370574951</c:v>
                </c:pt>
                <c:pt idx="163">
                  <c:v>-3.122248649597168</c:v>
                </c:pt>
                <c:pt idx="164">
                  <c:v>-1.2718570232391357</c:v>
                </c:pt>
                <c:pt idx="165">
                  <c:v>2.7083277702331543</c:v>
                </c:pt>
                <c:pt idx="166">
                  <c:v>-0.53006768226623535</c:v>
                </c:pt>
                <c:pt idx="167">
                  <c:v>3.7838459014892578</c:v>
                </c:pt>
                <c:pt idx="168">
                  <c:v>-1.2556779384613037</c:v>
                </c:pt>
                <c:pt idx="169">
                  <c:v>3.6058926582336426</c:v>
                </c:pt>
                <c:pt idx="170">
                  <c:v>4.3155944347381592</c:v>
                </c:pt>
                <c:pt idx="171">
                  <c:v>-1.6969919204711914</c:v>
                </c:pt>
                <c:pt idx="172">
                  <c:v>-2.4093902111053467</c:v>
                </c:pt>
                <c:pt idx="173">
                  <c:v>-3.2130646705627441</c:v>
                </c:pt>
                <c:pt idx="174">
                  <c:v>-4.9749433994293213</c:v>
                </c:pt>
                <c:pt idx="175">
                  <c:v>3.4088706970214844</c:v>
                </c:pt>
                <c:pt idx="176">
                  <c:v>2.0297014713287354</c:v>
                </c:pt>
                <c:pt idx="177">
                  <c:v>3.1157135963439941</c:v>
                </c:pt>
                <c:pt idx="178">
                  <c:v>-0.62336087226867676</c:v>
                </c:pt>
                <c:pt idx="179">
                  <c:v>-0.89368343353271484</c:v>
                </c:pt>
                <c:pt idx="180">
                  <c:v>2.1055424213409424</c:v>
                </c:pt>
                <c:pt idx="181">
                  <c:v>2.9877352714538574</c:v>
                </c:pt>
                <c:pt idx="182">
                  <c:v>0.92991232872009277</c:v>
                </c:pt>
                <c:pt idx="183">
                  <c:v>-2.5685214996337891</c:v>
                </c:pt>
                <c:pt idx="184">
                  <c:v>-3.8566720485687256</c:v>
                </c:pt>
                <c:pt idx="185">
                  <c:v>1.3297581672668457</c:v>
                </c:pt>
                <c:pt idx="186">
                  <c:v>4.0256965160369873</c:v>
                </c:pt>
                <c:pt idx="187">
                  <c:v>-2.5482606887817383</c:v>
                </c:pt>
                <c:pt idx="188">
                  <c:v>-4.2504966259002686</c:v>
                </c:pt>
                <c:pt idx="189">
                  <c:v>2.599790096282959</c:v>
                </c:pt>
                <c:pt idx="190">
                  <c:v>-1.2139379978179932</c:v>
                </c:pt>
                <c:pt idx="191">
                  <c:v>0.2657318115234375</c:v>
                </c:pt>
                <c:pt idx="192">
                  <c:v>0.81176400184631348</c:v>
                </c:pt>
                <c:pt idx="193">
                  <c:v>-4.2129111289978027</c:v>
                </c:pt>
                <c:pt idx="194">
                  <c:v>-3.8856709003448486</c:v>
                </c:pt>
                <c:pt idx="195">
                  <c:v>4.0033388137817383</c:v>
                </c:pt>
                <c:pt idx="196">
                  <c:v>4.4990551471710205</c:v>
                </c:pt>
                <c:pt idx="197">
                  <c:v>-0.58783769607543945</c:v>
                </c:pt>
                <c:pt idx="198">
                  <c:v>2.6950681209564209</c:v>
                </c:pt>
                <c:pt idx="199">
                  <c:v>-1.1743068695068359</c:v>
                </c:pt>
                <c:pt idx="200">
                  <c:v>-1.7384278774261475</c:v>
                </c:pt>
                <c:pt idx="201">
                  <c:v>-3.4732317924499512</c:v>
                </c:pt>
                <c:pt idx="202">
                  <c:v>-4.0059006214141846</c:v>
                </c:pt>
                <c:pt idx="203">
                  <c:v>1.9251775741577148</c:v>
                </c:pt>
                <c:pt idx="204">
                  <c:v>-3.1692397594451904</c:v>
                </c:pt>
                <c:pt idx="205">
                  <c:v>-0.28608560562133789</c:v>
                </c:pt>
                <c:pt idx="206">
                  <c:v>-0.74150681495666504</c:v>
                </c:pt>
                <c:pt idx="207">
                  <c:v>2.5254249572753906</c:v>
                </c:pt>
                <c:pt idx="208">
                  <c:v>3.2193148136138916</c:v>
                </c:pt>
                <c:pt idx="209">
                  <c:v>-3.9121413230895996</c:v>
                </c:pt>
                <c:pt idx="210">
                  <c:v>-3.4834301471710205</c:v>
                </c:pt>
                <c:pt idx="211">
                  <c:v>-3.1186819076538086</c:v>
                </c:pt>
                <c:pt idx="212">
                  <c:v>3.7211811542510986</c:v>
                </c:pt>
                <c:pt idx="213">
                  <c:v>2.2941088676452637</c:v>
                </c:pt>
                <c:pt idx="214">
                  <c:v>-2.422100305557251</c:v>
                </c:pt>
                <c:pt idx="215">
                  <c:v>3.2789897918701172</c:v>
                </c:pt>
                <c:pt idx="216">
                  <c:v>2.9115545749664307</c:v>
                </c:pt>
                <c:pt idx="217">
                  <c:v>-0.49057722091674805</c:v>
                </c:pt>
                <c:pt idx="218">
                  <c:v>3.0333030223846436</c:v>
                </c:pt>
                <c:pt idx="219">
                  <c:v>-2.964177131652832</c:v>
                </c:pt>
                <c:pt idx="220">
                  <c:v>-1.3531196117401123</c:v>
                </c:pt>
                <c:pt idx="221">
                  <c:v>-1.5581917762756348</c:v>
                </c:pt>
                <c:pt idx="222">
                  <c:v>-0.74514985084533691</c:v>
                </c:pt>
                <c:pt idx="223">
                  <c:v>-4.4995498657226563</c:v>
                </c:pt>
                <c:pt idx="224">
                  <c:v>-2.9351460933685303</c:v>
                </c:pt>
                <c:pt idx="225">
                  <c:v>4.3305230140686035</c:v>
                </c:pt>
                <c:pt idx="226">
                  <c:v>3.3958613872528076</c:v>
                </c:pt>
                <c:pt idx="227">
                  <c:v>3.0527544021606445</c:v>
                </c:pt>
                <c:pt idx="228">
                  <c:v>-2.4155795574188232</c:v>
                </c:pt>
                <c:pt idx="229">
                  <c:v>1.9460749626159668</c:v>
                </c:pt>
                <c:pt idx="230">
                  <c:v>-1.6090929508209229</c:v>
                </c:pt>
                <c:pt idx="231">
                  <c:v>-3.8961315155029297</c:v>
                </c:pt>
                <c:pt idx="232">
                  <c:v>-2.0942246913909912</c:v>
                </c:pt>
                <c:pt idx="233">
                  <c:v>0.59022188186645508</c:v>
                </c:pt>
                <c:pt idx="234">
                  <c:v>-2.0441925525665283</c:v>
                </c:pt>
                <c:pt idx="235">
                  <c:v>-1.9038248062133789</c:v>
                </c:pt>
                <c:pt idx="236">
                  <c:v>-0.98963618278503418</c:v>
                </c:pt>
                <c:pt idx="237">
                  <c:v>-0.90402841567993164</c:v>
                </c:pt>
                <c:pt idx="238">
                  <c:v>1.5876328945159912</c:v>
                </c:pt>
                <c:pt idx="239">
                  <c:v>4.5033073425292969</c:v>
                </c:pt>
                <c:pt idx="240">
                  <c:v>0.16088128089904785</c:v>
                </c:pt>
                <c:pt idx="241">
                  <c:v>0.82758188247680664</c:v>
                </c:pt>
                <c:pt idx="242">
                  <c:v>-0.43529629707336426</c:v>
                </c:pt>
                <c:pt idx="243">
                  <c:v>-2.1698522567749023</c:v>
                </c:pt>
                <c:pt idx="244">
                  <c:v>3.9012730121612549</c:v>
                </c:pt>
                <c:pt idx="245">
                  <c:v>-1.3194394111633301</c:v>
                </c:pt>
                <c:pt idx="246">
                  <c:v>-2.0534098148345947</c:v>
                </c:pt>
                <c:pt idx="247">
                  <c:v>2.6128292083740234</c:v>
                </c:pt>
                <c:pt idx="248">
                  <c:v>1.0567343235015869</c:v>
                </c:pt>
                <c:pt idx="249">
                  <c:v>8.1665515899658203E-2</c:v>
                </c:pt>
                <c:pt idx="250">
                  <c:v>3.5741126537322998</c:v>
                </c:pt>
                <c:pt idx="251">
                  <c:v>0.41873455047607422</c:v>
                </c:pt>
                <c:pt idx="252">
                  <c:v>-4.2662894725799561</c:v>
                </c:pt>
                <c:pt idx="253">
                  <c:v>1.9889044761657715</c:v>
                </c:pt>
                <c:pt idx="254">
                  <c:v>-0.93065857887268066</c:v>
                </c:pt>
                <c:pt idx="255">
                  <c:v>4.84649658203125</c:v>
                </c:pt>
                <c:pt idx="256">
                  <c:v>0.31989693641662598</c:v>
                </c:pt>
                <c:pt idx="257">
                  <c:v>-4.1084647178649902</c:v>
                </c:pt>
                <c:pt idx="258">
                  <c:v>-2.1644032001495361</c:v>
                </c:pt>
                <c:pt idx="259">
                  <c:v>-3.4740018844604492</c:v>
                </c:pt>
                <c:pt idx="260">
                  <c:v>0.48423886299133301</c:v>
                </c:pt>
                <c:pt idx="261">
                  <c:v>2.810065746307373</c:v>
                </c:pt>
                <c:pt idx="262">
                  <c:v>-0.9425508975982666</c:v>
                </c:pt>
                <c:pt idx="263">
                  <c:v>-1.8816280364990234</c:v>
                </c:pt>
                <c:pt idx="264">
                  <c:v>0.17693161964416504</c:v>
                </c:pt>
                <c:pt idx="265">
                  <c:v>-1.7037463188171387</c:v>
                </c:pt>
                <c:pt idx="266">
                  <c:v>2.7007186412811279</c:v>
                </c:pt>
                <c:pt idx="267">
                  <c:v>-0.68399906158447266</c:v>
                </c:pt>
                <c:pt idx="268">
                  <c:v>-3.3705794811248779</c:v>
                </c:pt>
                <c:pt idx="269">
                  <c:v>-2.5668931007385254</c:v>
                </c:pt>
                <c:pt idx="270">
                  <c:v>4.5124757289886475</c:v>
                </c:pt>
                <c:pt idx="271">
                  <c:v>1.8425178527832031</c:v>
                </c:pt>
                <c:pt idx="272">
                  <c:v>-4.6455991268157959</c:v>
                </c:pt>
                <c:pt idx="273">
                  <c:v>-0.16511678695678711</c:v>
                </c:pt>
                <c:pt idx="274">
                  <c:v>1.021040678024292</c:v>
                </c:pt>
                <c:pt idx="275">
                  <c:v>4.4528055191040039</c:v>
                </c:pt>
                <c:pt idx="276">
                  <c:v>-4.8541820049285889</c:v>
                </c:pt>
                <c:pt idx="277">
                  <c:v>4.6470904350280762</c:v>
                </c:pt>
                <c:pt idx="278">
                  <c:v>4.5359838008880615</c:v>
                </c:pt>
                <c:pt idx="279">
                  <c:v>-2.0670032501220703</c:v>
                </c:pt>
                <c:pt idx="280">
                  <c:v>3.0788671970367432</c:v>
                </c:pt>
                <c:pt idx="281">
                  <c:v>-4.4535136222839355</c:v>
                </c:pt>
                <c:pt idx="282">
                  <c:v>-1.8518745899200439</c:v>
                </c:pt>
                <c:pt idx="283">
                  <c:v>0.10047435760498047</c:v>
                </c:pt>
                <c:pt idx="284">
                  <c:v>-0.4900062084197998</c:v>
                </c:pt>
                <c:pt idx="285">
                  <c:v>-4.2589211463928223</c:v>
                </c:pt>
                <c:pt idx="286">
                  <c:v>0.72953581809997559</c:v>
                </c:pt>
                <c:pt idx="287">
                  <c:v>0.80387115478515625</c:v>
                </c:pt>
                <c:pt idx="288">
                  <c:v>3.0768930912017822</c:v>
                </c:pt>
                <c:pt idx="289">
                  <c:v>2.970125675201416</c:v>
                </c:pt>
                <c:pt idx="290">
                  <c:v>1.9335353374481201</c:v>
                </c:pt>
                <c:pt idx="291">
                  <c:v>-3.076930046081543</c:v>
                </c:pt>
                <c:pt idx="292">
                  <c:v>-4.3014895915985107</c:v>
                </c:pt>
                <c:pt idx="293">
                  <c:v>4.5041346549987793</c:v>
                </c:pt>
                <c:pt idx="294">
                  <c:v>-2.8053057193756104</c:v>
                </c:pt>
                <c:pt idx="295">
                  <c:v>-2.6307964324951172</c:v>
                </c:pt>
                <c:pt idx="296">
                  <c:v>-2.4249589443206787</c:v>
                </c:pt>
                <c:pt idx="297">
                  <c:v>2.1448636054992676</c:v>
                </c:pt>
                <c:pt idx="298">
                  <c:v>2.7288329601287842</c:v>
                </c:pt>
                <c:pt idx="299">
                  <c:v>-1.9153451919555664</c:v>
                </c:pt>
                <c:pt idx="300">
                  <c:v>2.1879303455352783</c:v>
                </c:pt>
                <c:pt idx="301">
                  <c:v>-2.7746796607971191</c:v>
                </c:pt>
                <c:pt idx="302">
                  <c:v>0.53302168846130371</c:v>
                </c:pt>
                <c:pt idx="303">
                  <c:v>-2.9569435119628906</c:v>
                </c:pt>
                <c:pt idx="304">
                  <c:v>1.2998735904693604</c:v>
                </c:pt>
                <c:pt idx="305">
                  <c:v>-4.3902373313903809</c:v>
                </c:pt>
                <c:pt idx="306">
                  <c:v>3.3855807781219482</c:v>
                </c:pt>
                <c:pt idx="307">
                  <c:v>-0.75070858001708984</c:v>
                </c:pt>
                <c:pt idx="308">
                  <c:v>-4.5183897018432617E-2</c:v>
                </c:pt>
                <c:pt idx="309">
                  <c:v>2.6936984062194824</c:v>
                </c:pt>
                <c:pt idx="310">
                  <c:v>-0.15391945838928223</c:v>
                </c:pt>
                <c:pt idx="311">
                  <c:v>1.7394924163818359</c:v>
                </c:pt>
                <c:pt idx="312">
                  <c:v>1.4779531955718994</c:v>
                </c:pt>
                <c:pt idx="313">
                  <c:v>-1.5961146354675293</c:v>
                </c:pt>
                <c:pt idx="314">
                  <c:v>-0.7446587085723877</c:v>
                </c:pt>
                <c:pt idx="315">
                  <c:v>-1.4189577102661133</c:v>
                </c:pt>
                <c:pt idx="316">
                  <c:v>2.4757301807403564</c:v>
                </c:pt>
                <c:pt idx="317">
                  <c:v>2.198331356048584</c:v>
                </c:pt>
                <c:pt idx="318">
                  <c:v>-3.2645666599273682</c:v>
                </c:pt>
                <c:pt idx="319">
                  <c:v>-4.1274261474609375</c:v>
                </c:pt>
                <c:pt idx="320">
                  <c:v>-2.1641576290130615</c:v>
                </c:pt>
                <c:pt idx="321">
                  <c:v>-1.9337058067321777</c:v>
                </c:pt>
                <c:pt idx="322">
                  <c:v>-1.8103229999542236</c:v>
                </c:pt>
                <c:pt idx="323">
                  <c:v>-3.2560300827026367</c:v>
                </c:pt>
                <c:pt idx="324">
                  <c:v>-4.2727649211883545</c:v>
                </c:pt>
                <c:pt idx="325">
                  <c:v>-0.47171831130981445</c:v>
                </c:pt>
                <c:pt idx="326">
                  <c:v>-4.6973574161529541</c:v>
                </c:pt>
                <c:pt idx="327">
                  <c:v>-3.6436367034912109</c:v>
                </c:pt>
                <c:pt idx="328">
                  <c:v>2.6001036167144775</c:v>
                </c:pt>
                <c:pt idx="329">
                  <c:v>4.6360516548156738</c:v>
                </c:pt>
                <c:pt idx="330">
                  <c:v>0.54015040397644043</c:v>
                </c:pt>
                <c:pt idx="331">
                  <c:v>-3.0978631973266602</c:v>
                </c:pt>
                <c:pt idx="332">
                  <c:v>-1.8141067028045654</c:v>
                </c:pt>
                <c:pt idx="333">
                  <c:v>0.97261190414428711</c:v>
                </c:pt>
                <c:pt idx="334">
                  <c:v>2.14927077293396</c:v>
                </c:pt>
                <c:pt idx="335">
                  <c:v>2.6049232482910156</c:v>
                </c:pt>
                <c:pt idx="336">
                  <c:v>0.4972994327545166</c:v>
                </c:pt>
                <c:pt idx="337">
                  <c:v>0.65222024917602539</c:v>
                </c:pt>
                <c:pt idx="338">
                  <c:v>-0.84167599678039551</c:v>
                </c:pt>
                <c:pt idx="339">
                  <c:v>4.7196054458618164</c:v>
                </c:pt>
                <c:pt idx="340">
                  <c:v>0.82826733589172363</c:v>
                </c:pt>
                <c:pt idx="341">
                  <c:v>-4.6796154975891113</c:v>
                </c:pt>
                <c:pt idx="342">
                  <c:v>-3.623119592666626</c:v>
                </c:pt>
                <c:pt idx="343">
                  <c:v>-3.4676837921142578</c:v>
                </c:pt>
                <c:pt idx="344">
                  <c:v>-1.2460076808929443</c:v>
                </c:pt>
                <c:pt idx="345">
                  <c:v>1.153862476348877</c:v>
                </c:pt>
                <c:pt idx="346">
                  <c:v>-0.60423970222473145</c:v>
                </c:pt>
                <c:pt idx="347">
                  <c:v>-1.639561653137207</c:v>
                </c:pt>
                <c:pt idx="348">
                  <c:v>-2.8690803050994873</c:v>
                </c:pt>
                <c:pt idx="349">
                  <c:v>3.8606619834899902</c:v>
                </c:pt>
                <c:pt idx="350">
                  <c:v>-0.41296601295471191</c:v>
                </c:pt>
                <c:pt idx="351">
                  <c:v>2.5526046752929687</c:v>
                </c:pt>
                <c:pt idx="352">
                  <c:v>-2.9032552242279053</c:v>
                </c:pt>
                <c:pt idx="353">
                  <c:v>3.6800408363342285</c:v>
                </c:pt>
                <c:pt idx="354">
                  <c:v>-0.89597821235656738</c:v>
                </c:pt>
                <c:pt idx="355">
                  <c:v>-1.5113019943237305</c:v>
                </c:pt>
                <c:pt idx="356">
                  <c:v>3.0704128742218018</c:v>
                </c:pt>
                <c:pt idx="357">
                  <c:v>0.3825068473815918</c:v>
                </c:pt>
                <c:pt idx="358">
                  <c:v>-4.1187059879302979</c:v>
                </c:pt>
                <c:pt idx="359">
                  <c:v>-2.4201488494873047</c:v>
                </c:pt>
                <c:pt idx="360">
                  <c:v>-2.2478806972503662</c:v>
                </c:pt>
                <c:pt idx="361">
                  <c:v>-1.7301821708679199</c:v>
                </c:pt>
                <c:pt idx="362">
                  <c:v>-1.3653290271759033</c:v>
                </c:pt>
                <c:pt idx="363">
                  <c:v>-1.7315530776977539</c:v>
                </c:pt>
                <c:pt idx="364">
                  <c:v>-2.8766906261444092</c:v>
                </c:pt>
                <c:pt idx="365">
                  <c:v>1.1749815940856934</c:v>
                </c:pt>
                <c:pt idx="366">
                  <c:v>1.8612229824066162</c:v>
                </c:pt>
                <c:pt idx="367">
                  <c:v>1.0281181335449219</c:v>
                </c:pt>
                <c:pt idx="368">
                  <c:v>-4.5533215999603271</c:v>
                </c:pt>
                <c:pt idx="369">
                  <c:v>-2.5377440452575684</c:v>
                </c:pt>
                <c:pt idx="370">
                  <c:v>0.83927035331726074</c:v>
                </c:pt>
                <c:pt idx="371">
                  <c:v>3.3637475967407227</c:v>
                </c:pt>
                <c:pt idx="372">
                  <c:v>0.26617169380187988</c:v>
                </c:pt>
                <c:pt idx="373">
                  <c:v>-4.9728512763977051</c:v>
                </c:pt>
                <c:pt idx="374">
                  <c:v>-3.3716166019439697</c:v>
                </c:pt>
                <c:pt idx="375">
                  <c:v>4.8114681243896484</c:v>
                </c:pt>
                <c:pt idx="376">
                  <c:v>-2.5930154323577881</c:v>
                </c:pt>
                <c:pt idx="377">
                  <c:v>-3.7035822868347168</c:v>
                </c:pt>
                <c:pt idx="378">
                  <c:v>1.0693824291229248</c:v>
                </c:pt>
                <c:pt idx="379">
                  <c:v>1.9386625289916992</c:v>
                </c:pt>
                <c:pt idx="380">
                  <c:v>-4.0244376659393311</c:v>
                </c:pt>
                <c:pt idx="381">
                  <c:v>3.2280707359313965</c:v>
                </c:pt>
                <c:pt idx="382">
                  <c:v>1.7843377590179443</c:v>
                </c:pt>
                <c:pt idx="383">
                  <c:v>3.343963623046875</c:v>
                </c:pt>
                <c:pt idx="384">
                  <c:v>3.359600305557251</c:v>
                </c:pt>
                <c:pt idx="385">
                  <c:v>2.3113656044006348</c:v>
                </c:pt>
                <c:pt idx="386">
                  <c:v>-2.8234302997589111</c:v>
                </c:pt>
                <c:pt idx="387">
                  <c:v>4.6572542190551758</c:v>
                </c:pt>
                <c:pt idx="388">
                  <c:v>0.22804379463195801</c:v>
                </c:pt>
                <c:pt idx="389">
                  <c:v>-0.43318986892700195</c:v>
                </c:pt>
                <c:pt idx="390">
                  <c:v>1.4306485652923584</c:v>
                </c:pt>
                <c:pt idx="391">
                  <c:v>3.5396671295166016</c:v>
                </c:pt>
                <c:pt idx="392">
                  <c:v>-4.46891188621521</c:v>
                </c:pt>
                <c:pt idx="393">
                  <c:v>-4.4538378715515137</c:v>
                </c:pt>
                <c:pt idx="394">
                  <c:v>-0.48760533332824707</c:v>
                </c:pt>
                <c:pt idx="395">
                  <c:v>4.6835851669311523</c:v>
                </c:pt>
                <c:pt idx="396">
                  <c:v>1.5001785755157471</c:v>
                </c:pt>
                <c:pt idx="397">
                  <c:v>0.33242940902709961</c:v>
                </c:pt>
                <c:pt idx="398">
                  <c:v>2.1688783168792725</c:v>
                </c:pt>
                <c:pt idx="399">
                  <c:v>4.8126411437988281</c:v>
                </c:pt>
                <c:pt idx="400">
                  <c:v>-1.3519895076751709</c:v>
                </c:pt>
                <c:pt idx="401">
                  <c:v>-1.4601302146911621</c:v>
                </c:pt>
                <c:pt idx="402">
                  <c:v>0.92841982841491699</c:v>
                </c:pt>
                <c:pt idx="403">
                  <c:v>-2.3182821273803711</c:v>
                </c:pt>
                <c:pt idx="404">
                  <c:v>0.76852917671203613</c:v>
                </c:pt>
                <c:pt idx="405">
                  <c:v>4.3139910697937012</c:v>
                </c:pt>
                <c:pt idx="406">
                  <c:v>3.1005895137786865</c:v>
                </c:pt>
                <c:pt idx="407">
                  <c:v>-0.92305183410644531</c:v>
                </c:pt>
                <c:pt idx="408">
                  <c:v>-6.3070058822631836E-2</c:v>
                </c:pt>
                <c:pt idx="409">
                  <c:v>-3.6684489250183105</c:v>
                </c:pt>
                <c:pt idx="410">
                  <c:v>-3.2237923145294189</c:v>
                </c:pt>
                <c:pt idx="411">
                  <c:v>1.8157148361206055</c:v>
                </c:pt>
                <c:pt idx="412">
                  <c:v>1.5096580982208252</c:v>
                </c:pt>
                <c:pt idx="413">
                  <c:v>2.8005576133728027</c:v>
                </c:pt>
                <c:pt idx="414">
                  <c:v>-4.1726553440093994</c:v>
                </c:pt>
                <c:pt idx="415">
                  <c:v>0.74665069580078125</c:v>
                </c:pt>
                <c:pt idx="416">
                  <c:v>-0.87559103965759277</c:v>
                </c:pt>
                <c:pt idx="417">
                  <c:v>-3.539731502532959</c:v>
                </c:pt>
                <c:pt idx="418">
                  <c:v>4.9073207378387451</c:v>
                </c:pt>
                <c:pt idx="419">
                  <c:v>-2.250361442565918</c:v>
                </c:pt>
                <c:pt idx="420">
                  <c:v>-0.29987215995788574</c:v>
                </c:pt>
                <c:pt idx="421">
                  <c:v>-0.4188084602355957</c:v>
                </c:pt>
                <c:pt idx="422">
                  <c:v>4.4507062435150146</c:v>
                </c:pt>
                <c:pt idx="423">
                  <c:v>-3.2641887664794922</c:v>
                </c:pt>
                <c:pt idx="424">
                  <c:v>-1.5629899501800537</c:v>
                </c:pt>
                <c:pt idx="425">
                  <c:v>-1.0349154472351074</c:v>
                </c:pt>
                <c:pt idx="426">
                  <c:v>-4.3266785144805908</c:v>
                </c:pt>
                <c:pt idx="427">
                  <c:v>-1.3524484634399414</c:v>
                </c:pt>
                <c:pt idx="428">
                  <c:v>3.8165009021759033</c:v>
                </c:pt>
                <c:pt idx="429">
                  <c:v>0.94495534896850586</c:v>
                </c:pt>
                <c:pt idx="430">
                  <c:v>-4.4277632236480713</c:v>
                </c:pt>
                <c:pt idx="431">
                  <c:v>-3.5415077209472656</c:v>
                </c:pt>
                <c:pt idx="432">
                  <c:v>2.6012957096099854</c:v>
                </c:pt>
                <c:pt idx="433">
                  <c:v>-3.6149382591247559</c:v>
                </c:pt>
                <c:pt idx="434">
                  <c:v>1.9257724285125732</c:v>
                </c:pt>
                <c:pt idx="435">
                  <c:v>0.17351627349853516</c:v>
                </c:pt>
                <c:pt idx="436">
                  <c:v>4.8353397846221924</c:v>
                </c:pt>
                <c:pt idx="437">
                  <c:v>-4.3190884590148926</c:v>
                </c:pt>
                <c:pt idx="438">
                  <c:v>-1.7065012454986572</c:v>
                </c:pt>
                <c:pt idx="439">
                  <c:v>1.8287563323974609</c:v>
                </c:pt>
                <c:pt idx="440">
                  <c:v>-1.1561715602874756</c:v>
                </c:pt>
                <c:pt idx="441">
                  <c:v>3.7592625617980957</c:v>
                </c:pt>
                <c:pt idx="442">
                  <c:v>-0.9837639331817627</c:v>
                </c:pt>
                <c:pt idx="443">
                  <c:v>0.49159526824951172</c:v>
                </c:pt>
                <c:pt idx="444">
                  <c:v>-3.7667930126190186</c:v>
                </c:pt>
                <c:pt idx="445">
                  <c:v>-4.921877384185791</c:v>
                </c:pt>
                <c:pt idx="446">
                  <c:v>4.2160546779632568</c:v>
                </c:pt>
                <c:pt idx="447">
                  <c:v>-2.7393341064453125</c:v>
                </c:pt>
                <c:pt idx="448">
                  <c:v>-3.1088292598724365</c:v>
                </c:pt>
                <c:pt idx="449">
                  <c:v>-1.3732504844665527</c:v>
                </c:pt>
                <c:pt idx="450">
                  <c:v>4.7962749004364014</c:v>
                </c:pt>
                <c:pt idx="451">
                  <c:v>0.26585102081298828</c:v>
                </c:pt>
                <c:pt idx="452">
                  <c:v>3.9866650104522705</c:v>
                </c:pt>
                <c:pt idx="453">
                  <c:v>2.9256510734558105</c:v>
                </c:pt>
                <c:pt idx="454">
                  <c:v>-2.5585329532623291</c:v>
                </c:pt>
                <c:pt idx="455">
                  <c:v>-0.33171653747558594</c:v>
                </c:pt>
                <c:pt idx="456">
                  <c:v>-1.0301148891448975</c:v>
                </c:pt>
                <c:pt idx="457">
                  <c:v>1.0265851020812988</c:v>
                </c:pt>
                <c:pt idx="458">
                  <c:v>-0.38254857063293457</c:v>
                </c:pt>
                <c:pt idx="459">
                  <c:v>2.6603460311889648</c:v>
                </c:pt>
                <c:pt idx="460">
                  <c:v>-3.4277236461639404</c:v>
                </c:pt>
                <c:pt idx="461">
                  <c:v>-4.4874405860900879</c:v>
                </c:pt>
                <c:pt idx="462">
                  <c:v>4.571298360824585</c:v>
                </c:pt>
                <c:pt idx="463">
                  <c:v>-1.5343284606933594</c:v>
                </c:pt>
                <c:pt idx="464">
                  <c:v>-0.1934659481048584</c:v>
                </c:pt>
                <c:pt idx="465">
                  <c:v>3.4978318214416504</c:v>
                </c:pt>
                <c:pt idx="466">
                  <c:v>-3.6686718463897705</c:v>
                </c:pt>
                <c:pt idx="467">
                  <c:v>3.3391427993774414</c:v>
                </c:pt>
                <c:pt idx="468">
                  <c:v>4.9666035175323486</c:v>
                </c:pt>
                <c:pt idx="469">
                  <c:v>1.6279101371765137</c:v>
                </c:pt>
                <c:pt idx="470">
                  <c:v>4.707111120223999</c:v>
                </c:pt>
                <c:pt idx="471">
                  <c:v>-4.4331073760986328</c:v>
                </c:pt>
                <c:pt idx="472">
                  <c:v>-3.3723199367523193</c:v>
                </c:pt>
                <c:pt idx="473">
                  <c:v>1.079552173614502</c:v>
                </c:pt>
                <c:pt idx="474">
                  <c:v>0.28946757316589355</c:v>
                </c:pt>
                <c:pt idx="475">
                  <c:v>0.46630382537841797</c:v>
                </c:pt>
                <c:pt idx="476">
                  <c:v>2.6462090015411377</c:v>
                </c:pt>
                <c:pt idx="477">
                  <c:v>2.5607657432556152</c:v>
                </c:pt>
                <c:pt idx="478">
                  <c:v>-0.54953217506408691</c:v>
                </c:pt>
                <c:pt idx="479">
                  <c:v>-4.6139907836914062</c:v>
                </c:pt>
                <c:pt idx="480">
                  <c:v>-0.84011435508728027</c:v>
                </c:pt>
                <c:pt idx="481">
                  <c:v>1.3108086585998535</c:v>
                </c:pt>
                <c:pt idx="482">
                  <c:v>-0.65656781196594238</c:v>
                </c:pt>
                <c:pt idx="483">
                  <c:v>4.7058916091918945</c:v>
                </c:pt>
                <c:pt idx="484">
                  <c:v>-4.4123446941375732</c:v>
                </c:pt>
                <c:pt idx="485">
                  <c:v>2.1001887321472168</c:v>
                </c:pt>
                <c:pt idx="486">
                  <c:v>2.9029309749603271</c:v>
                </c:pt>
                <c:pt idx="487">
                  <c:v>4.8370838165283203</c:v>
                </c:pt>
                <c:pt idx="488">
                  <c:v>-0.37028670310974121</c:v>
                </c:pt>
                <c:pt idx="489">
                  <c:v>4.2306637763977051</c:v>
                </c:pt>
                <c:pt idx="490">
                  <c:v>3.8447844982147217</c:v>
                </c:pt>
                <c:pt idx="491">
                  <c:v>-0.77803134918212891</c:v>
                </c:pt>
                <c:pt idx="492">
                  <c:v>2.2675049304962158</c:v>
                </c:pt>
                <c:pt idx="493">
                  <c:v>-3.4647583961486816</c:v>
                </c:pt>
                <c:pt idx="494">
                  <c:v>1.6660630702972412</c:v>
                </c:pt>
                <c:pt idx="495">
                  <c:v>3.3341789245605469</c:v>
                </c:pt>
                <c:pt idx="496">
                  <c:v>2.7637255191802979</c:v>
                </c:pt>
                <c:pt idx="497">
                  <c:v>2.3781800270080566</c:v>
                </c:pt>
                <c:pt idx="498">
                  <c:v>-3.3549129962921143</c:v>
                </c:pt>
                <c:pt idx="499">
                  <c:v>-0.32140254974365234</c:v>
                </c:pt>
                <c:pt idx="500">
                  <c:v>3.6623203754425049</c:v>
                </c:pt>
                <c:pt idx="501">
                  <c:v>4.6549868583679199</c:v>
                </c:pt>
                <c:pt idx="502">
                  <c:v>4.8414266109466553</c:v>
                </c:pt>
                <c:pt idx="503">
                  <c:v>2.7913570404052734</c:v>
                </c:pt>
                <c:pt idx="504">
                  <c:v>-4.2115151882171631</c:v>
                </c:pt>
                <c:pt idx="505">
                  <c:v>0.7924199104309082</c:v>
                </c:pt>
                <c:pt idx="506">
                  <c:v>3.0959022045135498</c:v>
                </c:pt>
                <c:pt idx="507">
                  <c:v>4.2398405075073242</c:v>
                </c:pt>
                <c:pt idx="508">
                  <c:v>3.2486641407012939</c:v>
                </c:pt>
                <c:pt idx="509">
                  <c:v>-2.2515130043029785</c:v>
                </c:pt>
                <c:pt idx="510">
                  <c:v>4.0305840969085693</c:v>
                </c:pt>
                <c:pt idx="511">
                  <c:v>-2.3773193359375</c:v>
                </c:pt>
                <c:pt idx="512">
                  <c:v>-1.569446325302124</c:v>
                </c:pt>
                <c:pt idx="513">
                  <c:v>-2.9875540733337402</c:v>
                </c:pt>
                <c:pt idx="514">
                  <c:v>1.0487926006317139</c:v>
                </c:pt>
                <c:pt idx="515">
                  <c:v>3.5697603225708008</c:v>
                </c:pt>
                <c:pt idx="516">
                  <c:v>-2.996901273727417</c:v>
                </c:pt>
                <c:pt idx="517">
                  <c:v>-0.39519548416137695</c:v>
                </c:pt>
                <c:pt idx="518">
                  <c:v>3.3350980281829834</c:v>
                </c:pt>
                <c:pt idx="519">
                  <c:v>4.7422122955322266</c:v>
                </c:pt>
                <c:pt idx="520">
                  <c:v>2.916494607925415</c:v>
                </c:pt>
                <c:pt idx="521">
                  <c:v>1.0773205757141113</c:v>
                </c:pt>
                <c:pt idx="522">
                  <c:v>0.85532069206237793</c:v>
                </c:pt>
                <c:pt idx="523">
                  <c:v>0.83241939544677734</c:v>
                </c:pt>
                <c:pt idx="524">
                  <c:v>3.4021866321563721</c:v>
                </c:pt>
                <c:pt idx="525">
                  <c:v>-3.4869980812072754</c:v>
                </c:pt>
                <c:pt idx="526">
                  <c:v>-0.64346909523010254</c:v>
                </c:pt>
                <c:pt idx="527">
                  <c:v>3.5640144348144531</c:v>
                </c:pt>
                <c:pt idx="528">
                  <c:v>3.9728701114654541</c:v>
                </c:pt>
                <c:pt idx="529">
                  <c:v>-4.4738936424255371</c:v>
                </c:pt>
                <c:pt idx="530">
                  <c:v>-4.632951021194458</c:v>
                </c:pt>
                <c:pt idx="531">
                  <c:v>1.6918802261352539</c:v>
                </c:pt>
                <c:pt idx="532">
                  <c:v>3.4224903583526611</c:v>
                </c:pt>
                <c:pt idx="533">
                  <c:v>-2.7378582954406738</c:v>
                </c:pt>
                <c:pt idx="534">
                  <c:v>1.1964452266693115</c:v>
                </c:pt>
                <c:pt idx="535">
                  <c:v>-3.9978504180908203</c:v>
                </c:pt>
                <c:pt idx="536">
                  <c:v>-1.1737573146820068</c:v>
                </c:pt>
                <c:pt idx="537">
                  <c:v>-4.6021342277526855</c:v>
                </c:pt>
                <c:pt idx="538">
                  <c:v>-6.4460039138793945E-2</c:v>
                </c:pt>
                <c:pt idx="539">
                  <c:v>4.3122053146362305</c:v>
                </c:pt>
                <c:pt idx="540">
                  <c:v>0.5405724048614502</c:v>
                </c:pt>
                <c:pt idx="541">
                  <c:v>3.1412863731384277</c:v>
                </c:pt>
                <c:pt idx="542">
                  <c:v>0.45640349388122559</c:v>
                </c:pt>
                <c:pt idx="543">
                  <c:v>-3.5293197631835938</c:v>
                </c:pt>
                <c:pt idx="544">
                  <c:v>-2.7968251705169678</c:v>
                </c:pt>
                <c:pt idx="545">
                  <c:v>-1.768338680267334</c:v>
                </c:pt>
                <c:pt idx="546">
                  <c:v>2.4123561382293701</c:v>
                </c:pt>
                <c:pt idx="547">
                  <c:v>-0.64254283905029297</c:v>
                </c:pt>
                <c:pt idx="548">
                  <c:v>0.73299527168273926</c:v>
                </c:pt>
                <c:pt idx="549">
                  <c:v>-2.0605015754699707</c:v>
                </c:pt>
                <c:pt idx="550">
                  <c:v>1.2379682064056396</c:v>
                </c:pt>
                <c:pt idx="551">
                  <c:v>1.8836688995361328</c:v>
                </c:pt>
                <c:pt idx="552">
                  <c:v>1.3302290439605713</c:v>
                </c:pt>
                <c:pt idx="553">
                  <c:v>4.0665555000305176</c:v>
                </c:pt>
                <c:pt idx="554">
                  <c:v>3.1490600109100342</c:v>
                </c:pt>
                <c:pt idx="555">
                  <c:v>-8.3017349243164063E-3</c:v>
                </c:pt>
                <c:pt idx="556">
                  <c:v>2.4763214588165283</c:v>
                </c:pt>
                <c:pt idx="557">
                  <c:v>-2.0541596412658691</c:v>
                </c:pt>
                <c:pt idx="558">
                  <c:v>0.14270186424255371</c:v>
                </c:pt>
                <c:pt idx="559">
                  <c:v>1.6551780700683594</c:v>
                </c:pt>
                <c:pt idx="560">
                  <c:v>-4.0660321712493896</c:v>
                </c:pt>
                <c:pt idx="561">
                  <c:v>-4.5583891868591309</c:v>
                </c:pt>
                <c:pt idx="562">
                  <c:v>4.9972140789031982</c:v>
                </c:pt>
                <c:pt idx="563">
                  <c:v>1.8789911270141602</c:v>
                </c:pt>
                <c:pt idx="564">
                  <c:v>-3.2528865337371826</c:v>
                </c:pt>
                <c:pt idx="565">
                  <c:v>1.9493746757507324</c:v>
                </c:pt>
                <c:pt idx="566">
                  <c:v>-3.7278330326080322</c:v>
                </c:pt>
                <c:pt idx="567">
                  <c:v>-2.3007297515869141</c:v>
                </c:pt>
                <c:pt idx="568">
                  <c:v>-1.7590463161468506</c:v>
                </c:pt>
                <c:pt idx="569">
                  <c:v>-2.6041102409362793</c:v>
                </c:pt>
                <c:pt idx="570">
                  <c:v>3.3083808422088623</c:v>
                </c:pt>
                <c:pt idx="571">
                  <c:v>3.1833982467651367</c:v>
                </c:pt>
                <c:pt idx="572">
                  <c:v>-2.9780662059783936</c:v>
                </c:pt>
                <c:pt idx="573">
                  <c:v>1.239163875579834</c:v>
                </c:pt>
                <c:pt idx="574">
                  <c:v>1.2279260158538818</c:v>
                </c:pt>
                <c:pt idx="575">
                  <c:v>4.4300079345703125</c:v>
                </c:pt>
                <c:pt idx="576">
                  <c:v>-2.0222508907318115</c:v>
                </c:pt>
                <c:pt idx="577">
                  <c:v>-2.5315451622009277</c:v>
                </c:pt>
                <c:pt idx="578">
                  <c:v>-4.0658771991729736</c:v>
                </c:pt>
                <c:pt idx="579">
                  <c:v>4.5689821243286133</c:v>
                </c:pt>
                <c:pt idx="580">
                  <c:v>-0.72265505790710449</c:v>
                </c:pt>
                <c:pt idx="581">
                  <c:v>-0.39572954177856445</c:v>
                </c:pt>
                <c:pt idx="582">
                  <c:v>-0.8884584903717041</c:v>
                </c:pt>
                <c:pt idx="583">
                  <c:v>-1.2385463714599609</c:v>
                </c:pt>
                <c:pt idx="584">
                  <c:v>-2.6290833950042725</c:v>
                </c:pt>
                <c:pt idx="585">
                  <c:v>-4.3016314506530762</c:v>
                </c:pt>
                <c:pt idx="586">
                  <c:v>3.2260024547576904</c:v>
                </c:pt>
                <c:pt idx="587">
                  <c:v>-0.80019474029541016</c:v>
                </c:pt>
                <c:pt idx="588">
                  <c:v>1.9899094104766846</c:v>
                </c:pt>
                <c:pt idx="589">
                  <c:v>3.3337569236755371</c:v>
                </c:pt>
                <c:pt idx="590">
                  <c:v>-3.47542405128479</c:v>
                </c:pt>
                <c:pt idx="591">
                  <c:v>0.10766983032226563</c:v>
                </c:pt>
                <c:pt idx="592">
                  <c:v>1.1470186710357666</c:v>
                </c:pt>
                <c:pt idx="593">
                  <c:v>4.6246933937072754</c:v>
                </c:pt>
                <c:pt idx="594">
                  <c:v>-1.9644176959991455</c:v>
                </c:pt>
                <c:pt idx="595">
                  <c:v>2.7399301528930664</c:v>
                </c:pt>
                <c:pt idx="596">
                  <c:v>-3.8638103008270264</c:v>
                </c:pt>
                <c:pt idx="597">
                  <c:v>1.2166857719421387</c:v>
                </c:pt>
                <c:pt idx="598">
                  <c:v>2.568591833114624</c:v>
                </c:pt>
                <c:pt idx="599">
                  <c:v>0.38271903991699219</c:v>
                </c:pt>
                <c:pt idx="600">
                  <c:v>-3.4673821926116943</c:v>
                </c:pt>
                <c:pt idx="601">
                  <c:v>-0.71350812911987305</c:v>
                </c:pt>
                <c:pt idx="602">
                  <c:v>-4.2855751514434814</c:v>
                </c:pt>
                <c:pt idx="603">
                  <c:v>3.353419303894043</c:v>
                </c:pt>
                <c:pt idx="604">
                  <c:v>-4.8072516918182373</c:v>
                </c:pt>
                <c:pt idx="605">
                  <c:v>4.5421195030212402</c:v>
                </c:pt>
                <c:pt idx="606">
                  <c:v>-1.1548483371734619</c:v>
                </c:pt>
                <c:pt idx="607">
                  <c:v>4.0006637573242188</c:v>
                </c:pt>
                <c:pt idx="608">
                  <c:v>3.2542765140533447</c:v>
                </c:pt>
                <c:pt idx="609">
                  <c:v>-2.7771735191345215</c:v>
                </c:pt>
                <c:pt idx="610">
                  <c:v>4.1140925884246826</c:v>
                </c:pt>
                <c:pt idx="611">
                  <c:v>1.7043352127075195</c:v>
                </c:pt>
                <c:pt idx="612">
                  <c:v>-4.8638522624969482</c:v>
                </c:pt>
                <c:pt idx="613">
                  <c:v>-2.9008793830871582</c:v>
                </c:pt>
                <c:pt idx="614">
                  <c:v>-0.54418206214904785</c:v>
                </c:pt>
                <c:pt idx="615">
                  <c:v>-2.1244335174560547</c:v>
                </c:pt>
                <c:pt idx="616">
                  <c:v>3.5385572910308838</c:v>
                </c:pt>
                <c:pt idx="617">
                  <c:v>-1.5272402763366699</c:v>
                </c:pt>
                <c:pt idx="618">
                  <c:v>3.5861480236053467</c:v>
                </c:pt>
                <c:pt idx="619">
                  <c:v>0.95674037933349609</c:v>
                </c:pt>
                <c:pt idx="620">
                  <c:v>4.4429504871368408</c:v>
                </c:pt>
                <c:pt idx="621">
                  <c:v>-4.8232483863830566</c:v>
                </c:pt>
                <c:pt idx="622">
                  <c:v>1.0021531581878662</c:v>
                </c:pt>
                <c:pt idx="623">
                  <c:v>1.4214897155761719</c:v>
                </c:pt>
                <c:pt idx="624">
                  <c:v>2.1120226383209229</c:v>
                </c:pt>
                <c:pt idx="625">
                  <c:v>-4.4246459007263184</c:v>
                </c:pt>
                <c:pt idx="626">
                  <c:v>-3.0178463459014893</c:v>
                </c:pt>
                <c:pt idx="627">
                  <c:v>-3.2253026962280273</c:v>
                </c:pt>
                <c:pt idx="628">
                  <c:v>4.0897190570831299</c:v>
                </c:pt>
                <c:pt idx="629">
                  <c:v>-2.4359250068664551</c:v>
                </c:pt>
                <c:pt idx="630">
                  <c:v>2.5857198238372803</c:v>
                </c:pt>
                <c:pt idx="631">
                  <c:v>-3.4475040435791016</c:v>
                </c:pt>
                <c:pt idx="632">
                  <c:v>-3.7987649440765381</c:v>
                </c:pt>
                <c:pt idx="633">
                  <c:v>3.5696721076965332</c:v>
                </c:pt>
                <c:pt idx="634">
                  <c:v>-0.3463280200958252</c:v>
                </c:pt>
                <c:pt idx="635">
                  <c:v>-2.6777315139770508</c:v>
                </c:pt>
                <c:pt idx="636">
                  <c:v>-2.4469840526580811</c:v>
                </c:pt>
                <c:pt idx="637">
                  <c:v>-4.4498467445373535</c:v>
                </c:pt>
                <c:pt idx="638">
                  <c:v>-4.1919195652008057</c:v>
                </c:pt>
                <c:pt idx="639">
                  <c:v>-2.317352294921875</c:v>
                </c:pt>
                <c:pt idx="640">
                  <c:v>-4.467242956161499</c:v>
                </c:pt>
                <c:pt idx="641">
                  <c:v>-5.2237510681152344E-3</c:v>
                </c:pt>
                <c:pt idx="642">
                  <c:v>-0.54773449897766113</c:v>
                </c:pt>
                <c:pt idx="643">
                  <c:v>3.2635164260864258</c:v>
                </c:pt>
                <c:pt idx="644">
                  <c:v>0.80940365791320801</c:v>
                </c:pt>
                <c:pt idx="645">
                  <c:v>2.924048900604248</c:v>
                </c:pt>
                <c:pt idx="646">
                  <c:v>4.7707974910736084</c:v>
                </c:pt>
                <c:pt idx="647">
                  <c:v>1.7260074615478516</c:v>
                </c:pt>
                <c:pt idx="648">
                  <c:v>2.33315110206604</c:v>
                </c:pt>
                <c:pt idx="649">
                  <c:v>4.8897290229797363</c:v>
                </c:pt>
                <c:pt idx="650">
                  <c:v>-3.2705032825469971</c:v>
                </c:pt>
                <c:pt idx="651">
                  <c:v>-2.2374963760375977</c:v>
                </c:pt>
                <c:pt idx="652">
                  <c:v>2.3354446887969971</c:v>
                </c:pt>
                <c:pt idx="653">
                  <c:v>-4.0251755714416504</c:v>
                </c:pt>
                <c:pt idx="654">
                  <c:v>-3.9245665073394775</c:v>
                </c:pt>
                <c:pt idx="655">
                  <c:v>-1.9033622741699219</c:v>
                </c:pt>
                <c:pt idx="656">
                  <c:v>1.3289797306060791</c:v>
                </c:pt>
                <c:pt idx="657">
                  <c:v>0.79359292984008789</c:v>
                </c:pt>
                <c:pt idx="658">
                  <c:v>4.336928129196167</c:v>
                </c:pt>
                <c:pt idx="659">
                  <c:v>-3.5167074203491211</c:v>
                </c:pt>
                <c:pt idx="660">
                  <c:v>3.1077015399932861</c:v>
                </c:pt>
                <c:pt idx="661">
                  <c:v>3.4915423393249512</c:v>
                </c:pt>
                <c:pt idx="662">
                  <c:v>-1.1764490604400635</c:v>
                </c:pt>
                <c:pt idx="663">
                  <c:v>-1.2913990020751953</c:v>
                </c:pt>
                <c:pt idx="664">
                  <c:v>-0.25319457054138184</c:v>
                </c:pt>
                <c:pt idx="665">
                  <c:v>2.7454304695129395</c:v>
                </c:pt>
                <c:pt idx="666">
                  <c:v>-2.3738777637481689</c:v>
                </c:pt>
                <c:pt idx="667">
                  <c:v>-2.4100542068481445</c:v>
                </c:pt>
                <c:pt idx="668">
                  <c:v>-3.3972632884979248</c:v>
                </c:pt>
                <c:pt idx="669">
                  <c:v>-3.2367348670959473</c:v>
                </c:pt>
                <c:pt idx="670">
                  <c:v>4.6167123317718506</c:v>
                </c:pt>
                <c:pt idx="671">
                  <c:v>-2.0240402221679687</c:v>
                </c:pt>
                <c:pt idx="672">
                  <c:v>-2.6868093013763428</c:v>
                </c:pt>
                <c:pt idx="673">
                  <c:v>-1.715695858001709</c:v>
                </c:pt>
                <c:pt idx="674">
                  <c:v>4.4486415386199951</c:v>
                </c:pt>
                <c:pt idx="675">
                  <c:v>1.746525764465332</c:v>
                </c:pt>
                <c:pt idx="676">
                  <c:v>-1.2028872966766357</c:v>
                </c:pt>
                <c:pt idx="677">
                  <c:v>-0.4209446907043457</c:v>
                </c:pt>
                <c:pt idx="678">
                  <c:v>-2.4435198307037354</c:v>
                </c:pt>
                <c:pt idx="679">
                  <c:v>2.8127765655517578</c:v>
                </c:pt>
                <c:pt idx="680">
                  <c:v>-3.7453019618988037</c:v>
                </c:pt>
                <c:pt idx="681">
                  <c:v>-2.5507235527038574</c:v>
                </c:pt>
                <c:pt idx="682">
                  <c:v>-4.8439514636993408</c:v>
                </c:pt>
                <c:pt idx="683">
                  <c:v>2.1170949935913086</c:v>
                </c:pt>
                <c:pt idx="684">
                  <c:v>-1.8326079845428467</c:v>
                </c:pt>
                <c:pt idx="685">
                  <c:v>-1.7720246315002441</c:v>
                </c:pt>
                <c:pt idx="686">
                  <c:v>4.2444169521331787</c:v>
                </c:pt>
                <c:pt idx="687">
                  <c:v>2.6331138610839844</c:v>
                </c:pt>
                <c:pt idx="688">
                  <c:v>1.2978899478912354</c:v>
                </c:pt>
                <c:pt idx="689">
                  <c:v>2.7794098854064941</c:v>
                </c:pt>
                <c:pt idx="690">
                  <c:v>2.5999057292938232</c:v>
                </c:pt>
                <c:pt idx="691">
                  <c:v>4.3657159805297852</c:v>
                </c:pt>
                <c:pt idx="692">
                  <c:v>-4.3098628520965576</c:v>
                </c:pt>
                <c:pt idx="693">
                  <c:v>1.4990878105163574</c:v>
                </c:pt>
                <c:pt idx="694">
                  <c:v>3.7820851802825928</c:v>
                </c:pt>
                <c:pt idx="695">
                  <c:v>-0.64896583557128906</c:v>
                </c:pt>
                <c:pt idx="696">
                  <c:v>-0.33067107200622559</c:v>
                </c:pt>
                <c:pt idx="697">
                  <c:v>-0.6862330436706543</c:v>
                </c:pt>
                <c:pt idx="698">
                  <c:v>2.1317756175994873</c:v>
                </c:pt>
                <c:pt idx="699">
                  <c:v>-3.3435487747192383</c:v>
                </c:pt>
                <c:pt idx="700">
                  <c:v>4.8419106006622314</c:v>
                </c:pt>
                <c:pt idx="701">
                  <c:v>0.68145513534545898</c:v>
                </c:pt>
                <c:pt idx="702">
                  <c:v>-2.2289526462554932</c:v>
                </c:pt>
                <c:pt idx="703">
                  <c:v>-2.6194000244140625</c:v>
                </c:pt>
                <c:pt idx="704">
                  <c:v>1.0955774784088135</c:v>
                </c:pt>
                <c:pt idx="705">
                  <c:v>4.5914101600646973</c:v>
                </c:pt>
                <c:pt idx="706">
                  <c:v>1.6032207012176514</c:v>
                </c:pt>
                <c:pt idx="707">
                  <c:v>-0.34663677215576172</c:v>
                </c:pt>
                <c:pt idx="708">
                  <c:v>1.5992748737335205</c:v>
                </c:pt>
                <c:pt idx="709">
                  <c:v>-0.43586015701293945</c:v>
                </c:pt>
                <c:pt idx="710">
                  <c:v>0.3128659725189209</c:v>
                </c:pt>
                <c:pt idx="711">
                  <c:v>3.6358737945556641</c:v>
                </c:pt>
                <c:pt idx="712">
                  <c:v>-2.1968019008636475</c:v>
                </c:pt>
                <c:pt idx="713">
                  <c:v>-1.3485980033874512</c:v>
                </c:pt>
                <c:pt idx="714">
                  <c:v>1.3658034801483154</c:v>
                </c:pt>
                <c:pt idx="715">
                  <c:v>-3.4794855117797852</c:v>
                </c:pt>
                <c:pt idx="716">
                  <c:v>4.4387924671173096</c:v>
                </c:pt>
                <c:pt idx="717">
                  <c:v>4.4362044334411621</c:v>
                </c:pt>
                <c:pt idx="718">
                  <c:v>-1.990896463394165</c:v>
                </c:pt>
                <c:pt idx="719">
                  <c:v>-2.4690818786621094</c:v>
                </c:pt>
                <c:pt idx="720">
                  <c:v>4.5187532901763916</c:v>
                </c:pt>
                <c:pt idx="721">
                  <c:v>4.0328049659729004</c:v>
                </c:pt>
                <c:pt idx="722">
                  <c:v>4.2710864543914795</c:v>
                </c:pt>
                <c:pt idx="723">
                  <c:v>2.9219675064086914</c:v>
                </c:pt>
                <c:pt idx="724">
                  <c:v>4.3370258808135986</c:v>
                </c:pt>
                <c:pt idx="725">
                  <c:v>4.0867114067077637</c:v>
                </c:pt>
                <c:pt idx="726">
                  <c:v>-3.8677453994750977E-2</c:v>
                </c:pt>
                <c:pt idx="727">
                  <c:v>0.97979545593261719</c:v>
                </c:pt>
                <c:pt idx="728">
                  <c:v>-1.5311944484710693</c:v>
                </c:pt>
                <c:pt idx="729">
                  <c:v>-4.225318431854248</c:v>
                </c:pt>
                <c:pt idx="730">
                  <c:v>-4.3293678760528564</c:v>
                </c:pt>
                <c:pt idx="731">
                  <c:v>-2.978215217590332</c:v>
                </c:pt>
                <c:pt idx="732">
                  <c:v>4.7705376148223877</c:v>
                </c:pt>
                <c:pt idx="733">
                  <c:v>-0.19527673721313477</c:v>
                </c:pt>
                <c:pt idx="734">
                  <c:v>-2.2289144992828369</c:v>
                </c:pt>
                <c:pt idx="735">
                  <c:v>-1.6034317016601563</c:v>
                </c:pt>
                <c:pt idx="736">
                  <c:v>-0.62008261680603027</c:v>
                </c:pt>
                <c:pt idx="737">
                  <c:v>1.4160943031311035</c:v>
                </c:pt>
                <c:pt idx="738">
                  <c:v>3.4160029888153076</c:v>
                </c:pt>
                <c:pt idx="739">
                  <c:v>-0.51597118377685547</c:v>
                </c:pt>
                <c:pt idx="740">
                  <c:v>1.7158901691436768</c:v>
                </c:pt>
                <c:pt idx="741">
                  <c:v>-4.6206974983215332</c:v>
                </c:pt>
                <c:pt idx="742">
                  <c:v>-4.4600450992584229</c:v>
                </c:pt>
                <c:pt idx="743">
                  <c:v>-3.3047008514404297</c:v>
                </c:pt>
                <c:pt idx="744">
                  <c:v>-0.52134871482849121</c:v>
                </c:pt>
                <c:pt idx="745">
                  <c:v>0.99610567092895508</c:v>
                </c:pt>
                <c:pt idx="746">
                  <c:v>-2.1412384510040283</c:v>
                </c:pt>
                <c:pt idx="747">
                  <c:v>3.4727621078491211</c:v>
                </c:pt>
                <c:pt idx="748">
                  <c:v>3.6496460437774658</c:v>
                </c:pt>
                <c:pt idx="749">
                  <c:v>-2.9004883766174316</c:v>
                </c:pt>
                <c:pt idx="750">
                  <c:v>-0.13050675392150879</c:v>
                </c:pt>
                <c:pt idx="751">
                  <c:v>-4.7099494934082031</c:v>
                </c:pt>
                <c:pt idx="752">
                  <c:v>3.4915697574615479</c:v>
                </c:pt>
                <c:pt idx="753">
                  <c:v>-2.9462218284606934</c:v>
                </c:pt>
                <c:pt idx="754">
                  <c:v>1.8504703044891357</c:v>
                </c:pt>
                <c:pt idx="755">
                  <c:v>4.6520471572875977</c:v>
                </c:pt>
                <c:pt idx="756">
                  <c:v>1.5483677387237549</c:v>
                </c:pt>
                <c:pt idx="757">
                  <c:v>3.7544131278991699</c:v>
                </c:pt>
                <c:pt idx="758">
                  <c:v>-0.13873696327209473</c:v>
                </c:pt>
                <c:pt idx="759">
                  <c:v>-3.9051151275634766</c:v>
                </c:pt>
                <c:pt idx="760">
                  <c:v>-1.3547646999359131</c:v>
                </c:pt>
                <c:pt idx="761">
                  <c:v>4.6281743049621582</c:v>
                </c:pt>
                <c:pt idx="762">
                  <c:v>0.7426917552947998</c:v>
                </c:pt>
                <c:pt idx="763">
                  <c:v>1.1859464645385742</c:v>
                </c:pt>
                <c:pt idx="764">
                  <c:v>-1.1113822460174561</c:v>
                </c:pt>
                <c:pt idx="765">
                  <c:v>-3.3669304847717285</c:v>
                </c:pt>
                <c:pt idx="766">
                  <c:v>-2.8831732273101807</c:v>
                </c:pt>
                <c:pt idx="767">
                  <c:v>3.52386474609375</c:v>
                </c:pt>
                <c:pt idx="768">
                  <c:v>4.666210412979126</c:v>
                </c:pt>
                <c:pt idx="769">
                  <c:v>1.2583565711975098</c:v>
                </c:pt>
                <c:pt idx="770">
                  <c:v>2.3869884014129639</c:v>
                </c:pt>
                <c:pt idx="771">
                  <c:v>3.7385225296020508</c:v>
                </c:pt>
                <c:pt idx="772">
                  <c:v>1.646958589553833</c:v>
                </c:pt>
                <c:pt idx="773">
                  <c:v>-0.47545671463012695</c:v>
                </c:pt>
                <c:pt idx="774">
                  <c:v>-4.2622530460357666</c:v>
                </c:pt>
                <c:pt idx="775">
                  <c:v>4.4910526275634766</c:v>
                </c:pt>
                <c:pt idx="776">
                  <c:v>3.781057596206665</c:v>
                </c:pt>
                <c:pt idx="777">
                  <c:v>-3.0166125297546387</c:v>
                </c:pt>
                <c:pt idx="778">
                  <c:v>-2.8650772571563721</c:v>
                </c:pt>
                <c:pt idx="779">
                  <c:v>-4.5261621475219727</c:v>
                </c:pt>
                <c:pt idx="780">
                  <c:v>-1.7000472545623779</c:v>
                </c:pt>
                <c:pt idx="781">
                  <c:v>-1.2821030616760254</c:v>
                </c:pt>
                <c:pt idx="782">
                  <c:v>2.3255860805511475</c:v>
                </c:pt>
                <c:pt idx="783">
                  <c:v>-1.5894889831542969</c:v>
                </c:pt>
                <c:pt idx="784">
                  <c:v>0.7163393497467041</c:v>
                </c:pt>
                <c:pt idx="785">
                  <c:v>4.3423295021057129</c:v>
                </c:pt>
                <c:pt idx="786">
                  <c:v>-2.161942720413208</c:v>
                </c:pt>
                <c:pt idx="787">
                  <c:v>2.0559549331665039</c:v>
                </c:pt>
                <c:pt idx="788">
                  <c:v>-0.17583727836608887</c:v>
                </c:pt>
                <c:pt idx="789">
                  <c:v>3.0021929740905762</c:v>
                </c:pt>
                <c:pt idx="790">
                  <c:v>-4.0180933475494385</c:v>
                </c:pt>
                <c:pt idx="791">
                  <c:v>-2.8036975860595703</c:v>
                </c:pt>
                <c:pt idx="792">
                  <c:v>2.6986181735992432</c:v>
                </c:pt>
                <c:pt idx="793">
                  <c:v>-1.6257548332214355</c:v>
                </c:pt>
                <c:pt idx="794">
                  <c:v>-0.15204548835754395</c:v>
                </c:pt>
                <c:pt idx="795">
                  <c:v>1.6489362716674805</c:v>
                </c:pt>
                <c:pt idx="796">
                  <c:v>-0.3038489818572998</c:v>
                </c:pt>
                <c:pt idx="797">
                  <c:v>3.6664938926696777</c:v>
                </c:pt>
                <c:pt idx="798">
                  <c:v>-1.6917288303375244</c:v>
                </c:pt>
                <c:pt idx="799">
                  <c:v>-4.7375106811523437</c:v>
                </c:pt>
                <c:pt idx="800">
                  <c:v>-0.54554343223571777</c:v>
                </c:pt>
                <c:pt idx="801">
                  <c:v>-3.381803035736084</c:v>
                </c:pt>
                <c:pt idx="802">
                  <c:v>1.0161769390106201</c:v>
                </c:pt>
                <c:pt idx="803">
                  <c:v>4.916844367980957</c:v>
                </c:pt>
                <c:pt idx="804">
                  <c:v>3.8924801349639893</c:v>
                </c:pt>
                <c:pt idx="805">
                  <c:v>4.4998621940612793</c:v>
                </c:pt>
                <c:pt idx="806">
                  <c:v>3.4062421321868896</c:v>
                </c:pt>
                <c:pt idx="807">
                  <c:v>-0.47686576843261719</c:v>
                </c:pt>
                <c:pt idx="808">
                  <c:v>3.2104170322418213</c:v>
                </c:pt>
                <c:pt idx="809">
                  <c:v>-0.88675260543823242</c:v>
                </c:pt>
                <c:pt idx="810">
                  <c:v>1.6942870616912842</c:v>
                </c:pt>
                <c:pt idx="811">
                  <c:v>-4.9762582778930664</c:v>
                </c:pt>
                <c:pt idx="812">
                  <c:v>0.88971257209777832</c:v>
                </c:pt>
                <c:pt idx="813">
                  <c:v>1.7913603782653809</c:v>
                </c:pt>
                <c:pt idx="814">
                  <c:v>-2.1226179599761963</c:v>
                </c:pt>
                <c:pt idx="815">
                  <c:v>-0.60770034790039063</c:v>
                </c:pt>
                <c:pt idx="816">
                  <c:v>-1.3069379329681396</c:v>
                </c:pt>
                <c:pt idx="817">
                  <c:v>-1.6015410423278809</c:v>
                </c:pt>
                <c:pt idx="818">
                  <c:v>4.7338473796844482</c:v>
                </c:pt>
                <c:pt idx="819">
                  <c:v>-2.3663091659545898</c:v>
                </c:pt>
                <c:pt idx="820">
                  <c:v>1.6644108295440674</c:v>
                </c:pt>
                <c:pt idx="821">
                  <c:v>4.3300509452819824</c:v>
                </c:pt>
                <c:pt idx="822">
                  <c:v>0.82325339317321777</c:v>
                </c:pt>
                <c:pt idx="823">
                  <c:v>-3.2159519195556641</c:v>
                </c:pt>
                <c:pt idx="824">
                  <c:v>3.1289541721343994</c:v>
                </c:pt>
                <c:pt idx="825">
                  <c:v>-0.4871058464050293</c:v>
                </c:pt>
                <c:pt idx="826">
                  <c:v>-4.5135796070098877</c:v>
                </c:pt>
                <c:pt idx="827">
                  <c:v>0.91075420379638672</c:v>
                </c:pt>
                <c:pt idx="828">
                  <c:v>-0.30686259269714355</c:v>
                </c:pt>
                <c:pt idx="829">
                  <c:v>3.404996395111084</c:v>
                </c:pt>
                <c:pt idx="830">
                  <c:v>3.8454186916351318</c:v>
                </c:pt>
                <c:pt idx="831">
                  <c:v>-3.8875579833984375</c:v>
                </c:pt>
                <c:pt idx="832">
                  <c:v>-3.7553441524505615</c:v>
                </c:pt>
                <c:pt idx="833">
                  <c:v>-4.3845176696777344E-3</c:v>
                </c:pt>
                <c:pt idx="834">
                  <c:v>1.8035686016082764</c:v>
                </c:pt>
                <c:pt idx="835">
                  <c:v>-4.4810056686401367</c:v>
                </c:pt>
                <c:pt idx="836">
                  <c:v>0.95245480537414551</c:v>
                </c:pt>
                <c:pt idx="837">
                  <c:v>2.8052592277526855</c:v>
                </c:pt>
                <c:pt idx="838">
                  <c:v>1.0454404354095459</c:v>
                </c:pt>
                <c:pt idx="839">
                  <c:v>4.2915439605712891</c:v>
                </c:pt>
                <c:pt idx="840">
                  <c:v>0.26672959327697754</c:v>
                </c:pt>
                <c:pt idx="841">
                  <c:v>-0.11431455612182617</c:v>
                </c:pt>
                <c:pt idx="842">
                  <c:v>4.0368545055389404</c:v>
                </c:pt>
                <c:pt idx="843">
                  <c:v>4.6224737167358398</c:v>
                </c:pt>
                <c:pt idx="844">
                  <c:v>3.9189255237579346</c:v>
                </c:pt>
                <c:pt idx="845">
                  <c:v>-1.1800980567932129</c:v>
                </c:pt>
                <c:pt idx="846">
                  <c:v>-0.97511887550354004</c:v>
                </c:pt>
                <c:pt idx="847">
                  <c:v>0.73541641235351563</c:v>
                </c:pt>
                <c:pt idx="848">
                  <c:v>-7.8262090682983398E-2</c:v>
                </c:pt>
                <c:pt idx="849">
                  <c:v>1.7221665382385254</c:v>
                </c:pt>
                <c:pt idx="850">
                  <c:v>-4.9621593952178955</c:v>
                </c:pt>
                <c:pt idx="851">
                  <c:v>3.8852548599243164</c:v>
                </c:pt>
                <c:pt idx="852">
                  <c:v>-0.43088793754577637</c:v>
                </c:pt>
                <c:pt idx="853">
                  <c:v>0.23798704147338867</c:v>
                </c:pt>
                <c:pt idx="854">
                  <c:v>-3.114696741104126</c:v>
                </c:pt>
                <c:pt idx="855">
                  <c:v>-2.6418781280517578</c:v>
                </c:pt>
                <c:pt idx="856">
                  <c:v>2.4362432956695557</c:v>
                </c:pt>
                <c:pt idx="857">
                  <c:v>0.54412126541137695</c:v>
                </c:pt>
                <c:pt idx="858">
                  <c:v>0.15808939933776855</c:v>
                </c:pt>
                <c:pt idx="859">
                  <c:v>1.471400260925293</c:v>
                </c:pt>
                <c:pt idx="860">
                  <c:v>1.3795769214630127</c:v>
                </c:pt>
                <c:pt idx="861">
                  <c:v>-1.6514229774475098</c:v>
                </c:pt>
                <c:pt idx="862">
                  <c:v>-3.7717306613922119</c:v>
                </c:pt>
                <c:pt idx="863">
                  <c:v>-1.4262771606445313</c:v>
                </c:pt>
                <c:pt idx="864">
                  <c:v>-2.4631917476654053</c:v>
                </c:pt>
                <c:pt idx="865">
                  <c:v>3.8906121253967285</c:v>
                </c:pt>
                <c:pt idx="866">
                  <c:v>-2.7508366107940674</c:v>
                </c:pt>
                <c:pt idx="867">
                  <c:v>-1.9550275802612305</c:v>
                </c:pt>
                <c:pt idx="868">
                  <c:v>-4.6731173992156982</c:v>
                </c:pt>
                <c:pt idx="869">
                  <c:v>-3.0592656135559082</c:v>
                </c:pt>
                <c:pt idx="870">
                  <c:v>1.1553418636322021</c:v>
                </c:pt>
                <c:pt idx="871">
                  <c:v>1.2962818145751953</c:v>
                </c:pt>
                <c:pt idx="872">
                  <c:v>-2.5500047206878662</c:v>
                </c:pt>
                <c:pt idx="873">
                  <c:v>1.8007016181945801</c:v>
                </c:pt>
                <c:pt idx="874">
                  <c:v>-3.3373749256134033</c:v>
                </c:pt>
                <c:pt idx="875">
                  <c:v>-3.2299661636352539</c:v>
                </c:pt>
                <c:pt idx="876">
                  <c:v>-0.11240839958190918</c:v>
                </c:pt>
                <c:pt idx="877">
                  <c:v>2.3035216331481934</c:v>
                </c:pt>
                <c:pt idx="878">
                  <c:v>-1.7319166660308838</c:v>
                </c:pt>
                <c:pt idx="879">
                  <c:v>4.9398612976074219</c:v>
                </c:pt>
                <c:pt idx="880">
                  <c:v>-3.0976331233978271</c:v>
                </c:pt>
                <c:pt idx="881">
                  <c:v>-3.1865477561950684</c:v>
                </c:pt>
                <c:pt idx="882">
                  <c:v>1.2500369548797607</c:v>
                </c:pt>
                <c:pt idx="883">
                  <c:v>3.3106470108032227</c:v>
                </c:pt>
                <c:pt idx="884">
                  <c:v>-3.9617335796356201</c:v>
                </c:pt>
                <c:pt idx="885">
                  <c:v>3.2260012626647949</c:v>
                </c:pt>
                <c:pt idx="886">
                  <c:v>-3.3319437503814697</c:v>
                </c:pt>
                <c:pt idx="887">
                  <c:v>1.4185237884521484</c:v>
                </c:pt>
                <c:pt idx="888">
                  <c:v>3.1204855442047119</c:v>
                </c:pt>
                <c:pt idx="889">
                  <c:v>3.9679265022277832</c:v>
                </c:pt>
                <c:pt idx="890">
                  <c:v>-3.6370384693145752</c:v>
                </c:pt>
                <c:pt idx="891">
                  <c:v>-4.1691255569458008</c:v>
                </c:pt>
                <c:pt idx="892">
                  <c:v>-2.7445304393768311</c:v>
                </c:pt>
                <c:pt idx="893">
                  <c:v>0.99723577499389648</c:v>
                </c:pt>
                <c:pt idx="894">
                  <c:v>-2.0431768894195557</c:v>
                </c:pt>
                <c:pt idx="895">
                  <c:v>-4.853668212890625</c:v>
                </c:pt>
                <c:pt idx="896">
                  <c:v>-4.169086217880249</c:v>
                </c:pt>
                <c:pt idx="897">
                  <c:v>0.80318689346313477</c:v>
                </c:pt>
                <c:pt idx="898">
                  <c:v>-0.14703869819641113</c:v>
                </c:pt>
                <c:pt idx="899">
                  <c:v>4.9947786331176758</c:v>
                </c:pt>
                <c:pt idx="900">
                  <c:v>-0.48423647880554199</c:v>
                </c:pt>
                <c:pt idx="901">
                  <c:v>-0.59371232986450195</c:v>
                </c:pt>
                <c:pt idx="902">
                  <c:v>-3.7640535831451416</c:v>
                </c:pt>
                <c:pt idx="903">
                  <c:v>3.0373477935791016</c:v>
                </c:pt>
                <c:pt idx="904">
                  <c:v>-2.73978590965271</c:v>
                </c:pt>
                <c:pt idx="905">
                  <c:v>-2.6417040824890137</c:v>
                </c:pt>
                <c:pt idx="906">
                  <c:v>2.0715987682342529</c:v>
                </c:pt>
                <c:pt idx="907">
                  <c:v>3.9664220809936523</c:v>
                </c:pt>
                <c:pt idx="908">
                  <c:v>1.2957108020782471</c:v>
                </c:pt>
                <c:pt idx="909">
                  <c:v>4.7422194480895996</c:v>
                </c:pt>
                <c:pt idx="910">
                  <c:v>-1.8930113315582275</c:v>
                </c:pt>
                <c:pt idx="911">
                  <c:v>4.5056343078613281</c:v>
                </c:pt>
                <c:pt idx="912">
                  <c:v>2.1349489688873291</c:v>
                </c:pt>
                <c:pt idx="913">
                  <c:v>-3.8276839256286621</c:v>
                </c:pt>
                <c:pt idx="914">
                  <c:v>-4.129563570022583</c:v>
                </c:pt>
                <c:pt idx="915">
                  <c:v>-1.5901327133178711</c:v>
                </c:pt>
                <c:pt idx="916">
                  <c:v>3.5718739032745361</c:v>
                </c:pt>
                <c:pt idx="917">
                  <c:v>-4.2059063911437988</c:v>
                </c:pt>
                <c:pt idx="918">
                  <c:v>2.6715123653411865</c:v>
                </c:pt>
                <c:pt idx="919">
                  <c:v>1.4652538299560547</c:v>
                </c:pt>
                <c:pt idx="920">
                  <c:v>-2.3183190822601318</c:v>
                </c:pt>
                <c:pt idx="921">
                  <c:v>2.2843098640441895</c:v>
                </c:pt>
                <c:pt idx="922">
                  <c:v>-3.3989632129669189</c:v>
                </c:pt>
                <c:pt idx="923">
                  <c:v>-3.5108232498168945</c:v>
                </c:pt>
                <c:pt idx="924">
                  <c:v>-0.1791846752166748</c:v>
                </c:pt>
                <c:pt idx="925">
                  <c:v>3.8509726524353027</c:v>
                </c:pt>
                <c:pt idx="926">
                  <c:v>1.5310800075531006</c:v>
                </c:pt>
                <c:pt idx="927">
                  <c:v>-1.6697311401367188</c:v>
                </c:pt>
                <c:pt idx="928">
                  <c:v>3.6269724369049072</c:v>
                </c:pt>
                <c:pt idx="929">
                  <c:v>3.233339786529541</c:v>
                </c:pt>
                <c:pt idx="930">
                  <c:v>2.1149623394012451</c:v>
                </c:pt>
                <c:pt idx="931">
                  <c:v>-1.131587028503418</c:v>
                </c:pt>
                <c:pt idx="932">
                  <c:v>-3.9809024333953857</c:v>
                </c:pt>
                <c:pt idx="933">
                  <c:v>2.7019190788269043</c:v>
                </c:pt>
                <c:pt idx="934">
                  <c:v>-1.2127459049224854</c:v>
                </c:pt>
                <c:pt idx="935">
                  <c:v>2.0147418975830078</c:v>
                </c:pt>
                <c:pt idx="936">
                  <c:v>2.1973860263824463</c:v>
                </c:pt>
                <c:pt idx="937">
                  <c:v>-0.94153165817260742</c:v>
                </c:pt>
                <c:pt idx="938">
                  <c:v>2.7637755870819092</c:v>
                </c:pt>
                <c:pt idx="939">
                  <c:v>-1.2883615493774414</c:v>
                </c:pt>
                <c:pt idx="940">
                  <c:v>0.64328312873840332</c:v>
                </c:pt>
                <c:pt idx="941">
                  <c:v>-1.3640046119689941</c:v>
                </c:pt>
                <c:pt idx="942">
                  <c:v>1.0415971279144287</c:v>
                </c:pt>
                <c:pt idx="943">
                  <c:v>1.9327354431152344</c:v>
                </c:pt>
                <c:pt idx="944">
                  <c:v>-1.8805158138275146</c:v>
                </c:pt>
                <c:pt idx="945">
                  <c:v>2.2987580299377441</c:v>
                </c:pt>
                <c:pt idx="946">
                  <c:v>1.3990390300750732</c:v>
                </c:pt>
                <c:pt idx="947">
                  <c:v>1.6829156875610352</c:v>
                </c:pt>
                <c:pt idx="948">
                  <c:v>4.6699345111846924</c:v>
                </c:pt>
                <c:pt idx="949">
                  <c:v>0.44226408004760742</c:v>
                </c:pt>
                <c:pt idx="950">
                  <c:v>-2.6043283939361572</c:v>
                </c:pt>
                <c:pt idx="951">
                  <c:v>-1.6880035400390625E-3</c:v>
                </c:pt>
                <c:pt idx="952">
                  <c:v>-1.3801705837249756</c:v>
                </c:pt>
                <c:pt idx="953">
                  <c:v>-2.0067286491394043</c:v>
                </c:pt>
                <c:pt idx="954">
                  <c:v>3.3723151683807373</c:v>
                </c:pt>
                <c:pt idx="955">
                  <c:v>-4.0536928176879883</c:v>
                </c:pt>
                <c:pt idx="956">
                  <c:v>1.5756142139434814</c:v>
                </c:pt>
                <c:pt idx="957">
                  <c:v>-0.59021234512329102</c:v>
                </c:pt>
                <c:pt idx="958">
                  <c:v>-0.54895997047424316</c:v>
                </c:pt>
                <c:pt idx="959">
                  <c:v>0.6255340576171875</c:v>
                </c:pt>
                <c:pt idx="960">
                  <c:v>3.4249842166900635</c:v>
                </c:pt>
                <c:pt idx="961">
                  <c:v>3.6810708045959473</c:v>
                </c:pt>
                <c:pt idx="962">
                  <c:v>-3.4648334980010986</c:v>
                </c:pt>
                <c:pt idx="963">
                  <c:v>2.1658754348754883</c:v>
                </c:pt>
                <c:pt idx="964">
                  <c:v>-2.6631152629852295</c:v>
                </c:pt>
                <c:pt idx="965">
                  <c:v>-0.67237138748168945</c:v>
                </c:pt>
                <c:pt idx="966">
                  <c:v>1.3092648983001709</c:v>
                </c:pt>
                <c:pt idx="967">
                  <c:v>0.72846412658691406</c:v>
                </c:pt>
                <c:pt idx="968">
                  <c:v>4.7615110874176025</c:v>
                </c:pt>
                <c:pt idx="969">
                  <c:v>-0.59878110885620117</c:v>
                </c:pt>
                <c:pt idx="970">
                  <c:v>1.2391555309295654</c:v>
                </c:pt>
                <c:pt idx="971">
                  <c:v>3.5056829452514648</c:v>
                </c:pt>
                <c:pt idx="972">
                  <c:v>0.43030858039855957</c:v>
                </c:pt>
                <c:pt idx="973">
                  <c:v>-3.5151505470275879</c:v>
                </c:pt>
                <c:pt idx="974">
                  <c:v>-0.42809128761291504</c:v>
                </c:pt>
                <c:pt idx="975">
                  <c:v>-0.27883529663085938</c:v>
                </c:pt>
                <c:pt idx="976">
                  <c:v>-2.6440274715423584</c:v>
                </c:pt>
                <c:pt idx="977">
                  <c:v>-2.3072218894958496</c:v>
                </c:pt>
                <c:pt idx="978">
                  <c:v>0.33584475517272949</c:v>
                </c:pt>
                <c:pt idx="979">
                  <c:v>-4.3702077865600586</c:v>
                </c:pt>
                <c:pt idx="980">
                  <c:v>1.8324482440948486</c:v>
                </c:pt>
                <c:pt idx="981">
                  <c:v>-0.32948732376098633</c:v>
                </c:pt>
                <c:pt idx="982">
                  <c:v>3.340533971786499</c:v>
                </c:pt>
                <c:pt idx="983">
                  <c:v>-0.48230171203613281</c:v>
                </c:pt>
                <c:pt idx="984">
                  <c:v>-1.5650689601898193</c:v>
                </c:pt>
                <c:pt idx="985">
                  <c:v>3.594810962677002</c:v>
                </c:pt>
                <c:pt idx="986">
                  <c:v>-0.82320332527160645</c:v>
                </c:pt>
                <c:pt idx="987">
                  <c:v>-3.297734260559082</c:v>
                </c:pt>
                <c:pt idx="988">
                  <c:v>-4.9801337718963623</c:v>
                </c:pt>
                <c:pt idx="989">
                  <c:v>0.17368078231811523</c:v>
                </c:pt>
                <c:pt idx="990">
                  <c:v>4.2167031764984131</c:v>
                </c:pt>
                <c:pt idx="991">
                  <c:v>4.5321273803710938</c:v>
                </c:pt>
                <c:pt idx="992">
                  <c:v>-2.2750508785247803</c:v>
                </c:pt>
                <c:pt idx="993">
                  <c:v>4.6463799476623535</c:v>
                </c:pt>
                <c:pt idx="994">
                  <c:v>-4.3864262104034424</c:v>
                </c:pt>
                <c:pt idx="995">
                  <c:v>-2.6128339767456055</c:v>
                </c:pt>
                <c:pt idx="996">
                  <c:v>-4.0308749675750732</c:v>
                </c:pt>
                <c:pt idx="997">
                  <c:v>1.7834162712097168</c:v>
                </c:pt>
                <c:pt idx="998">
                  <c:v>-3.6980211734771729</c:v>
                </c:pt>
                <c:pt idx="999">
                  <c:v>1.6785144805908203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84085568"/>
        <c:axId val="84086144"/>
      </c:scatterChart>
      <c:valAx>
        <c:axId val="84085568"/>
        <c:scaling>
          <c:orientation val="minMax"/>
          <c:max val="6"/>
          <c:min val="-6"/>
        </c:scaling>
        <c:delete val="0"/>
        <c:axPos val="b"/>
        <c:majorGridlines/>
        <c:numFmt formatCode="General" sourceLinked="1"/>
        <c:majorTickMark val="out"/>
        <c:minorTickMark val="none"/>
        <c:tickLblPos val="nextTo"/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ru-RU"/>
          </a:p>
        </c:txPr>
        <c:crossAx val="84086144"/>
        <c:crosses val="autoZero"/>
        <c:crossBetween val="midCat"/>
      </c:valAx>
      <c:valAx>
        <c:axId val="84086144"/>
        <c:scaling>
          <c:orientation val="minMax"/>
          <c:max val="6"/>
          <c:min val="-6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84085568"/>
        <c:crosses val="autoZero"/>
        <c:crossBetween val="midCat"/>
      </c:valAx>
    </c:plotArea>
    <c:plotVisOnly val="1"/>
    <c:dispBlanksAs val="gap"/>
    <c:showDLblsOverMax val="0"/>
  </c:chart>
  <c:externalData r:id="rId1">
    <c:autoUpdate val="0"/>
  </c:externalData>
</c:chartSpace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3.wmf"/><Relationship Id="rId1" Type="http://schemas.openxmlformats.org/officeDocument/2006/relationships/image" Target="../media/image2.wmf"/></Relationships>
</file>

<file path=ppt/drawings/_rels/vmlDrawing10.vml.rels><?xml version="1.0" encoding="UTF-8" standalone="yes"?>
<Relationships xmlns="http://schemas.openxmlformats.org/package/2006/relationships"><Relationship Id="rId2" Type="http://schemas.openxmlformats.org/officeDocument/2006/relationships/image" Target="../media/image3.wmf"/><Relationship Id="rId1" Type="http://schemas.openxmlformats.org/officeDocument/2006/relationships/image" Target="../media/image2.wmf"/></Relationships>
</file>

<file path=ppt/drawings/_rels/vmlDrawing11.vml.rels><?xml version="1.0" encoding="UTF-8" standalone="yes"?>
<Relationships xmlns="http://schemas.openxmlformats.org/package/2006/relationships"><Relationship Id="rId3" Type="http://schemas.openxmlformats.org/officeDocument/2006/relationships/image" Target="../media/image26.wmf"/><Relationship Id="rId2" Type="http://schemas.openxmlformats.org/officeDocument/2006/relationships/image" Target="../media/image3.wmf"/><Relationship Id="rId1" Type="http://schemas.openxmlformats.org/officeDocument/2006/relationships/image" Target="../media/image2.wmf"/><Relationship Id="rId6" Type="http://schemas.openxmlformats.org/officeDocument/2006/relationships/image" Target="../media/image29.wmf"/><Relationship Id="rId5" Type="http://schemas.openxmlformats.org/officeDocument/2006/relationships/image" Target="../media/image28.wmf"/><Relationship Id="rId4" Type="http://schemas.openxmlformats.org/officeDocument/2006/relationships/image" Target="../media/image27.wmf"/></Relationships>
</file>

<file path=ppt/drawings/_rels/vmlDrawing12.vml.rels><?xml version="1.0" encoding="UTF-8" standalone="yes"?>
<Relationships xmlns="http://schemas.openxmlformats.org/package/2006/relationships"><Relationship Id="rId3" Type="http://schemas.openxmlformats.org/officeDocument/2006/relationships/image" Target="../media/image30.wmf"/><Relationship Id="rId2" Type="http://schemas.openxmlformats.org/officeDocument/2006/relationships/image" Target="../media/image3.wmf"/><Relationship Id="rId1" Type="http://schemas.openxmlformats.org/officeDocument/2006/relationships/image" Target="../media/image2.wmf"/><Relationship Id="rId6" Type="http://schemas.openxmlformats.org/officeDocument/2006/relationships/image" Target="../media/image33.wmf"/><Relationship Id="rId5" Type="http://schemas.openxmlformats.org/officeDocument/2006/relationships/image" Target="../media/image32.wmf"/><Relationship Id="rId4" Type="http://schemas.openxmlformats.org/officeDocument/2006/relationships/image" Target="../media/image31.wmf"/></Relationships>
</file>

<file path=ppt/drawings/_rels/vmlDrawing13.vml.rels><?xml version="1.0" encoding="UTF-8" standalone="yes"?>
<Relationships xmlns="http://schemas.openxmlformats.org/package/2006/relationships"><Relationship Id="rId1" Type="http://schemas.openxmlformats.org/officeDocument/2006/relationships/image" Target="../media/image38.wmf"/></Relationships>
</file>

<file path=ppt/drawings/_rels/vmlDrawing14.vml.rels><?xml version="1.0" encoding="UTF-8" standalone="yes"?>
<Relationships xmlns="http://schemas.openxmlformats.org/package/2006/relationships"><Relationship Id="rId1" Type="http://schemas.openxmlformats.org/officeDocument/2006/relationships/image" Target="../media/image41.wmf"/></Relationships>
</file>

<file path=ppt/drawings/_rels/vmlDrawing15.vml.rels><?xml version="1.0" encoding="UTF-8" standalone="yes"?>
<Relationships xmlns="http://schemas.openxmlformats.org/package/2006/relationships"><Relationship Id="rId1" Type="http://schemas.openxmlformats.org/officeDocument/2006/relationships/image" Target="../media/image42.wmf"/></Relationships>
</file>

<file path=ppt/drawings/_rels/vmlDrawing16.vml.rels><?xml version="1.0" encoding="UTF-8" standalone="yes"?>
<Relationships xmlns="http://schemas.openxmlformats.org/package/2006/relationships"><Relationship Id="rId2" Type="http://schemas.openxmlformats.org/officeDocument/2006/relationships/image" Target="../media/image54.wmf"/><Relationship Id="rId1" Type="http://schemas.openxmlformats.org/officeDocument/2006/relationships/image" Target="../media/image53.wmf"/></Relationships>
</file>

<file path=ppt/drawings/_rels/vmlDrawing17.vml.rels><?xml version="1.0" encoding="UTF-8" standalone="yes"?>
<Relationships xmlns="http://schemas.openxmlformats.org/package/2006/relationships"><Relationship Id="rId3" Type="http://schemas.openxmlformats.org/officeDocument/2006/relationships/image" Target="../media/image74.wmf"/><Relationship Id="rId2" Type="http://schemas.openxmlformats.org/officeDocument/2006/relationships/image" Target="../media/image73.wmf"/><Relationship Id="rId1" Type="http://schemas.openxmlformats.org/officeDocument/2006/relationships/image" Target="../media/image72.wmf"/></Relationships>
</file>

<file path=ppt/drawings/_rels/vmlDrawing18.vml.rels><?xml version="1.0" encoding="UTF-8" standalone="yes"?>
<Relationships xmlns="http://schemas.openxmlformats.org/package/2006/relationships"><Relationship Id="rId3" Type="http://schemas.openxmlformats.org/officeDocument/2006/relationships/image" Target="../media/image84.wmf"/><Relationship Id="rId2" Type="http://schemas.openxmlformats.org/officeDocument/2006/relationships/image" Target="../media/image83.wmf"/><Relationship Id="rId1" Type="http://schemas.openxmlformats.org/officeDocument/2006/relationships/image" Target="../media/image82.wmf"/></Relationships>
</file>

<file path=ppt/drawings/_rels/vmlDrawing19.vml.rels><?xml version="1.0" encoding="UTF-8" standalone="yes"?>
<Relationships xmlns="http://schemas.openxmlformats.org/package/2006/relationships"><Relationship Id="rId3" Type="http://schemas.openxmlformats.org/officeDocument/2006/relationships/image" Target="../media/image89.wmf"/><Relationship Id="rId2" Type="http://schemas.openxmlformats.org/officeDocument/2006/relationships/image" Target="../media/image88.wmf"/><Relationship Id="rId1" Type="http://schemas.openxmlformats.org/officeDocument/2006/relationships/image" Target="../media/image87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wmf"/></Relationships>
</file>

<file path=ppt/drawings/_rels/vmlDrawing20.vml.rels><?xml version="1.0" encoding="UTF-8" standalone="yes"?>
<Relationships xmlns="http://schemas.openxmlformats.org/package/2006/relationships"><Relationship Id="rId1" Type="http://schemas.openxmlformats.org/officeDocument/2006/relationships/image" Target="../media/image90.wmf"/></Relationships>
</file>

<file path=ppt/drawings/_rels/vmlDrawing21.vml.rels><?xml version="1.0" encoding="UTF-8" standalone="yes"?>
<Relationships xmlns="http://schemas.openxmlformats.org/package/2006/relationships"><Relationship Id="rId1" Type="http://schemas.openxmlformats.org/officeDocument/2006/relationships/image" Target="../media/image93.wmf"/></Relationships>
</file>

<file path=ppt/drawings/_rels/vmlDrawing22.vml.rels><?xml version="1.0" encoding="UTF-8" standalone="yes"?>
<Relationships xmlns="http://schemas.openxmlformats.org/package/2006/relationships"><Relationship Id="rId1" Type="http://schemas.openxmlformats.org/officeDocument/2006/relationships/image" Target="../media/image93.wmf"/></Relationships>
</file>

<file path=ppt/drawings/_rels/vmlDrawing23.vml.rels><?xml version="1.0" encoding="UTF-8" standalone="yes"?>
<Relationships xmlns="http://schemas.openxmlformats.org/package/2006/relationships"><Relationship Id="rId1" Type="http://schemas.openxmlformats.org/officeDocument/2006/relationships/image" Target="../media/image95.wmf"/></Relationships>
</file>

<file path=ppt/drawings/_rels/vmlDrawing24.vml.rels><?xml version="1.0" encoding="UTF-8" standalone="yes"?>
<Relationships xmlns="http://schemas.openxmlformats.org/package/2006/relationships"><Relationship Id="rId3" Type="http://schemas.openxmlformats.org/officeDocument/2006/relationships/image" Target="../media/image104.wmf"/><Relationship Id="rId2" Type="http://schemas.openxmlformats.org/officeDocument/2006/relationships/image" Target="../media/image103.wmf"/><Relationship Id="rId1" Type="http://schemas.openxmlformats.org/officeDocument/2006/relationships/image" Target="../media/image102.wmf"/><Relationship Id="rId6" Type="http://schemas.openxmlformats.org/officeDocument/2006/relationships/image" Target="../media/image107.wmf"/><Relationship Id="rId5" Type="http://schemas.openxmlformats.org/officeDocument/2006/relationships/image" Target="../media/image106.wmf"/><Relationship Id="rId4" Type="http://schemas.openxmlformats.org/officeDocument/2006/relationships/image" Target="../media/image105.wmf"/></Relationships>
</file>

<file path=ppt/drawings/_rels/vmlDrawing2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9.png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9.wmf"/><Relationship Id="rId2" Type="http://schemas.openxmlformats.org/officeDocument/2006/relationships/image" Target="../media/image3.wmf"/><Relationship Id="rId1" Type="http://schemas.openxmlformats.org/officeDocument/2006/relationships/image" Target="../media/image2.wmf"/></Relationships>
</file>

<file path=ppt/drawings/_rels/vmlDrawing4.vml.rels><?xml version="1.0" encoding="UTF-8" standalone="yes"?>
<Relationships xmlns="http://schemas.openxmlformats.org/package/2006/relationships"><Relationship Id="rId3" Type="http://schemas.openxmlformats.org/officeDocument/2006/relationships/image" Target="../media/image9.wmf"/><Relationship Id="rId2" Type="http://schemas.openxmlformats.org/officeDocument/2006/relationships/image" Target="../media/image3.wmf"/><Relationship Id="rId1" Type="http://schemas.openxmlformats.org/officeDocument/2006/relationships/image" Target="../media/image2.w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wmf"/></Relationships>
</file>

<file path=ppt/drawings/_rels/vmlDrawing6.vml.rels><?xml version="1.0" encoding="UTF-8" standalone="yes"?>
<Relationships xmlns="http://schemas.openxmlformats.org/package/2006/relationships"><Relationship Id="rId2" Type="http://schemas.openxmlformats.org/officeDocument/2006/relationships/image" Target="../media/image3.wmf"/><Relationship Id="rId1" Type="http://schemas.openxmlformats.org/officeDocument/2006/relationships/image" Target="../media/image2.w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wmf"/></Relationships>
</file>

<file path=ppt/drawings/_rels/vmlDrawing8.vml.rels><?xml version="1.0" encoding="UTF-8" standalone="yes"?>
<Relationships xmlns="http://schemas.openxmlformats.org/package/2006/relationships"><Relationship Id="rId3" Type="http://schemas.openxmlformats.org/officeDocument/2006/relationships/image" Target="../media/image13.wmf"/><Relationship Id="rId7" Type="http://schemas.openxmlformats.org/officeDocument/2006/relationships/image" Target="../media/image17.wmf"/><Relationship Id="rId2" Type="http://schemas.openxmlformats.org/officeDocument/2006/relationships/image" Target="../media/image3.wmf"/><Relationship Id="rId1" Type="http://schemas.openxmlformats.org/officeDocument/2006/relationships/image" Target="../media/image2.wmf"/><Relationship Id="rId6" Type="http://schemas.openxmlformats.org/officeDocument/2006/relationships/image" Target="../media/image16.wmf"/><Relationship Id="rId5" Type="http://schemas.openxmlformats.org/officeDocument/2006/relationships/image" Target="../media/image15.wmf"/><Relationship Id="rId4" Type="http://schemas.openxmlformats.org/officeDocument/2006/relationships/image" Target="../media/image14.wmf"/></Relationships>
</file>

<file path=ppt/drawings/_rels/vmlDrawing9.vml.rels><?xml version="1.0" encoding="UTF-8" standalone="yes"?>
<Relationships xmlns="http://schemas.openxmlformats.org/package/2006/relationships"><Relationship Id="rId8" Type="http://schemas.openxmlformats.org/officeDocument/2006/relationships/image" Target="../media/image23.wmf"/><Relationship Id="rId3" Type="http://schemas.openxmlformats.org/officeDocument/2006/relationships/image" Target="../media/image18.wmf"/><Relationship Id="rId7" Type="http://schemas.openxmlformats.org/officeDocument/2006/relationships/image" Target="../media/image22.wmf"/><Relationship Id="rId2" Type="http://schemas.openxmlformats.org/officeDocument/2006/relationships/image" Target="../media/image3.wmf"/><Relationship Id="rId1" Type="http://schemas.openxmlformats.org/officeDocument/2006/relationships/image" Target="../media/image2.wmf"/><Relationship Id="rId6" Type="http://schemas.openxmlformats.org/officeDocument/2006/relationships/image" Target="../media/image21.wmf"/><Relationship Id="rId5" Type="http://schemas.openxmlformats.org/officeDocument/2006/relationships/image" Target="../media/image20.wmf"/><Relationship Id="rId4" Type="http://schemas.openxmlformats.org/officeDocument/2006/relationships/image" Target="../media/image19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475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22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922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22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84ADB2C0-4BA1-49FE-BEF5-ECF171FE26A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2269054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D28AD8-1288-47C2-86FF-81D330446F10}" type="slidenum">
              <a:rPr lang="ru-RU" smtClean="0"/>
              <a:t>58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235080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B5A5E74-1DC5-4E8A-AF69-B31D06CCBF3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868938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FA5F4E6-8232-423F-B0B5-BB0EA5B5DE6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997156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B272099-B8F9-4AA0-830D-F39B72D1666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9623931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2A8D29A-1363-43C0-81F5-E54D84485F2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8625035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46CE113-A731-4D61-979C-2C12E7543AC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5235478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Заголовок и четыре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sz="quarter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859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3"/>
          </p:nvPr>
        </p:nvSpPr>
        <p:spPr>
          <a:xfrm>
            <a:off x="457200" y="3938588"/>
            <a:ext cx="4038600" cy="21875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9738C0B-5AC0-4FA5-9ADE-9784D764805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7683031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Заголовок, 1 большой объект и 2 маленьких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3053F9F-1087-49E6-B333-7C9D2EB2C39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253826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77BB1D5-8B0A-42EC-8E6A-DB157E9C047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915293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D642D61-E01C-4F38-880A-37E426C420E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166069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AEA89FF-3D33-4CD5-88D2-9454D79B9C2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894788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007F28E-E6DA-4CF5-8622-DE16652006C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213597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3384E11-87B2-4372-B71D-61B0684AE16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521330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6A0BA39-1FBE-4487-A3EA-558A779B165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31371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5D54509-2AA2-47D3-8315-1FCDD2FD59F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825144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21E87F8-A594-4717-BA74-95F82E58DAF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792406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187DC648-911F-420F-8AC2-743364EDD77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6.bin"/><Relationship Id="rId13" Type="http://schemas.openxmlformats.org/officeDocument/2006/relationships/image" Target="../media/image15.wmf"/><Relationship Id="rId3" Type="http://schemas.openxmlformats.org/officeDocument/2006/relationships/image" Target="../media/image4.emf"/><Relationship Id="rId7" Type="http://schemas.openxmlformats.org/officeDocument/2006/relationships/image" Target="../media/image3.wmf"/><Relationship Id="rId12" Type="http://schemas.openxmlformats.org/officeDocument/2006/relationships/oleObject" Target="../embeddings/oleObject18.bin"/><Relationship Id="rId17" Type="http://schemas.openxmlformats.org/officeDocument/2006/relationships/image" Target="../media/image17.wmf"/><Relationship Id="rId2" Type="http://schemas.openxmlformats.org/officeDocument/2006/relationships/slideLayout" Target="../slideLayouts/slideLayout4.xml"/><Relationship Id="rId16" Type="http://schemas.openxmlformats.org/officeDocument/2006/relationships/oleObject" Target="../embeddings/oleObject20.bin"/><Relationship Id="rId1" Type="http://schemas.openxmlformats.org/officeDocument/2006/relationships/vmlDrawing" Target="../drawings/vmlDrawing8.vml"/><Relationship Id="rId6" Type="http://schemas.openxmlformats.org/officeDocument/2006/relationships/oleObject" Target="../embeddings/oleObject15.bin"/><Relationship Id="rId11" Type="http://schemas.openxmlformats.org/officeDocument/2006/relationships/image" Target="../media/image14.wmf"/><Relationship Id="rId5" Type="http://schemas.openxmlformats.org/officeDocument/2006/relationships/image" Target="../media/image2.wmf"/><Relationship Id="rId15" Type="http://schemas.openxmlformats.org/officeDocument/2006/relationships/image" Target="../media/image16.wmf"/><Relationship Id="rId10" Type="http://schemas.openxmlformats.org/officeDocument/2006/relationships/oleObject" Target="../embeddings/oleObject17.bin"/><Relationship Id="rId4" Type="http://schemas.openxmlformats.org/officeDocument/2006/relationships/oleObject" Target="../embeddings/oleObject14.bin"/><Relationship Id="rId9" Type="http://schemas.openxmlformats.org/officeDocument/2006/relationships/image" Target="../media/image13.wmf"/><Relationship Id="rId14" Type="http://schemas.openxmlformats.org/officeDocument/2006/relationships/oleObject" Target="../embeddings/oleObject19.bin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3.bin"/><Relationship Id="rId13" Type="http://schemas.openxmlformats.org/officeDocument/2006/relationships/image" Target="../media/image20.wmf"/><Relationship Id="rId18" Type="http://schemas.openxmlformats.org/officeDocument/2006/relationships/oleObject" Target="../embeddings/oleObject28.bin"/><Relationship Id="rId3" Type="http://schemas.openxmlformats.org/officeDocument/2006/relationships/image" Target="../media/image4.emf"/><Relationship Id="rId7" Type="http://schemas.openxmlformats.org/officeDocument/2006/relationships/image" Target="../media/image3.wmf"/><Relationship Id="rId12" Type="http://schemas.openxmlformats.org/officeDocument/2006/relationships/oleObject" Target="../embeddings/oleObject25.bin"/><Relationship Id="rId17" Type="http://schemas.openxmlformats.org/officeDocument/2006/relationships/image" Target="../media/image22.wmf"/><Relationship Id="rId2" Type="http://schemas.openxmlformats.org/officeDocument/2006/relationships/slideLayout" Target="../slideLayouts/slideLayout4.xml"/><Relationship Id="rId16" Type="http://schemas.openxmlformats.org/officeDocument/2006/relationships/oleObject" Target="../embeddings/oleObject27.bin"/><Relationship Id="rId20" Type="http://schemas.openxmlformats.org/officeDocument/2006/relationships/image" Target="../media/image24.emf"/><Relationship Id="rId1" Type="http://schemas.openxmlformats.org/officeDocument/2006/relationships/vmlDrawing" Target="../drawings/vmlDrawing9.vml"/><Relationship Id="rId6" Type="http://schemas.openxmlformats.org/officeDocument/2006/relationships/oleObject" Target="../embeddings/oleObject22.bin"/><Relationship Id="rId11" Type="http://schemas.openxmlformats.org/officeDocument/2006/relationships/image" Target="../media/image19.wmf"/><Relationship Id="rId5" Type="http://schemas.openxmlformats.org/officeDocument/2006/relationships/image" Target="../media/image2.wmf"/><Relationship Id="rId15" Type="http://schemas.openxmlformats.org/officeDocument/2006/relationships/image" Target="../media/image21.wmf"/><Relationship Id="rId10" Type="http://schemas.openxmlformats.org/officeDocument/2006/relationships/oleObject" Target="../embeddings/oleObject24.bin"/><Relationship Id="rId19" Type="http://schemas.openxmlformats.org/officeDocument/2006/relationships/image" Target="../media/image23.wmf"/><Relationship Id="rId4" Type="http://schemas.openxmlformats.org/officeDocument/2006/relationships/oleObject" Target="../embeddings/oleObject21.bin"/><Relationship Id="rId9" Type="http://schemas.openxmlformats.org/officeDocument/2006/relationships/image" Target="../media/image18.wmf"/><Relationship Id="rId14" Type="http://schemas.openxmlformats.org/officeDocument/2006/relationships/oleObject" Target="../embeddings/oleObject26.bin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emf"/><Relationship Id="rId3" Type="http://schemas.openxmlformats.org/officeDocument/2006/relationships/image" Target="../media/image4.emf"/><Relationship Id="rId7" Type="http://schemas.openxmlformats.org/officeDocument/2006/relationships/image" Target="../media/image3.wmf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10.vml"/><Relationship Id="rId6" Type="http://schemas.openxmlformats.org/officeDocument/2006/relationships/oleObject" Target="../embeddings/oleObject30.bin"/><Relationship Id="rId5" Type="http://schemas.openxmlformats.org/officeDocument/2006/relationships/image" Target="../media/image2.wmf"/><Relationship Id="rId4" Type="http://schemas.openxmlformats.org/officeDocument/2006/relationships/oleObject" Target="../embeddings/oleObject29.bin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chart" Target="../charts/chart1.xml"/><Relationship Id="rId13" Type="http://schemas.openxmlformats.org/officeDocument/2006/relationships/oleObject" Target="../embeddings/oleObject35.bin"/><Relationship Id="rId3" Type="http://schemas.openxmlformats.org/officeDocument/2006/relationships/image" Target="../media/image4.emf"/><Relationship Id="rId7" Type="http://schemas.openxmlformats.org/officeDocument/2006/relationships/image" Target="../media/image3.wmf"/><Relationship Id="rId12" Type="http://schemas.openxmlformats.org/officeDocument/2006/relationships/image" Target="../media/image27.wmf"/><Relationship Id="rId2" Type="http://schemas.openxmlformats.org/officeDocument/2006/relationships/slideLayout" Target="../slideLayouts/slideLayout4.xml"/><Relationship Id="rId16" Type="http://schemas.openxmlformats.org/officeDocument/2006/relationships/image" Target="../media/image29.wmf"/><Relationship Id="rId1" Type="http://schemas.openxmlformats.org/officeDocument/2006/relationships/vmlDrawing" Target="../drawings/vmlDrawing11.vml"/><Relationship Id="rId6" Type="http://schemas.openxmlformats.org/officeDocument/2006/relationships/oleObject" Target="../embeddings/oleObject32.bin"/><Relationship Id="rId11" Type="http://schemas.openxmlformats.org/officeDocument/2006/relationships/oleObject" Target="../embeddings/oleObject34.bin"/><Relationship Id="rId5" Type="http://schemas.openxmlformats.org/officeDocument/2006/relationships/image" Target="../media/image2.wmf"/><Relationship Id="rId15" Type="http://schemas.openxmlformats.org/officeDocument/2006/relationships/oleObject" Target="../embeddings/oleObject36.bin"/><Relationship Id="rId10" Type="http://schemas.openxmlformats.org/officeDocument/2006/relationships/image" Target="../media/image26.wmf"/><Relationship Id="rId4" Type="http://schemas.openxmlformats.org/officeDocument/2006/relationships/oleObject" Target="../embeddings/oleObject31.bin"/><Relationship Id="rId9" Type="http://schemas.openxmlformats.org/officeDocument/2006/relationships/oleObject" Target="../embeddings/oleObject33.bin"/><Relationship Id="rId14" Type="http://schemas.openxmlformats.org/officeDocument/2006/relationships/image" Target="../media/image28.wmf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9.bin"/><Relationship Id="rId13" Type="http://schemas.openxmlformats.org/officeDocument/2006/relationships/image" Target="../media/image32.wmf"/><Relationship Id="rId3" Type="http://schemas.openxmlformats.org/officeDocument/2006/relationships/image" Target="../media/image4.emf"/><Relationship Id="rId7" Type="http://schemas.openxmlformats.org/officeDocument/2006/relationships/image" Target="../media/image3.wmf"/><Relationship Id="rId12" Type="http://schemas.openxmlformats.org/officeDocument/2006/relationships/oleObject" Target="../embeddings/oleObject41.bin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12.vml"/><Relationship Id="rId6" Type="http://schemas.openxmlformats.org/officeDocument/2006/relationships/oleObject" Target="../embeddings/oleObject38.bin"/><Relationship Id="rId11" Type="http://schemas.openxmlformats.org/officeDocument/2006/relationships/image" Target="../media/image31.wmf"/><Relationship Id="rId5" Type="http://schemas.openxmlformats.org/officeDocument/2006/relationships/image" Target="../media/image2.wmf"/><Relationship Id="rId15" Type="http://schemas.openxmlformats.org/officeDocument/2006/relationships/image" Target="../media/image33.wmf"/><Relationship Id="rId10" Type="http://schemas.openxmlformats.org/officeDocument/2006/relationships/oleObject" Target="../embeddings/oleObject40.bin"/><Relationship Id="rId4" Type="http://schemas.openxmlformats.org/officeDocument/2006/relationships/oleObject" Target="../embeddings/oleObject37.bin"/><Relationship Id="rId9" Type="http://schemas.openxmlformats.org/officeDocument/2006/relationships/image" Target="../media/image30.wmf"/><Relationship Id="rId14" Type="http://schemas.openxmlformats.org/officeDocument/2006/relationships/oleObject" Target="../embeddings/oleObject42.bin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emf"/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37.gif"/><Relationship Id="rId5" Type="http://schemas.openxmlformats.org/officeDocument/2006/relationships/image" Target="../media/image36.gif"/><Relationship Id="rId4" Type="http://schemas.openxmlformats.org/officeDocument/2006/relationships/image" Target="../media/image35.em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13.vml"/><Relationship Id="rId5" Type="http://schemas.openxmlformats.org/officeDocument/2006/relationships/image" Target="../media/image38.wmf"/><Relationship Id="rId4" Type="http://schemas.openxmlformats.org/officeDocument/2006/relationships/oleObject" Target="../embeddings/oleObject43.bin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249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0.png"/><Relationship Id="rId4" Type="http://schemas.openxmlformats.org/officeDocument/2006/relationships/image" Target="../media/image39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4.vml"/><Relationship Id="rId5" Type="http://schemas.openxmlformats.org/officeDocument/2006/relationships/image" Target="../media/image41.wmf"/><Relationship Id="rId4" Type="http://schemas.openxmlformats.org/officeDocument/2006/relationships/oleObject" Target="../embeddings/oleObject44.bin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5.vml"/><Relationship Id="rId5" Type="http://schemas.openxmlformats.org/officeDocument/2006/relationships/image" Target="../media/image42.wmf"/><Relationship Id="rId4" Type="http://schemas.openxmlformats.org/officeDocument/2006/relationships/oleObject" Target="../embeddings/oleObject45.bin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wmf"/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9.emf"/><Relationship Id="rId3" Type="http://schemas.openxmlformats.org/officeDocument/2006/relationships/image" Target="../media/image44.emf"/><Relationship Id="rId7" Type="http://schemas.openxmlformats.org/officeDocument/2006/relationships/image" Target="../media/image48.emf"/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7.emf"/><Relationship Id="rId11" Type="http://schemas.openxmlformats.org/officeDocument/2006/relationships/image" Target="../media/image52.emf"/><Relationship Id="rId5" Type="http://schemas.openxmlformats.org/officeDocument/2006/relationships/image" Target="../media/image46.emf"/><Relationship Id="rId10" Type="http://schemas.openxmlformats.org/officeDocument/2006/relationships/image" Target="../media/image51.emf"/><Relationship Id="rId4" Type="http://schemas.openxmlformats.org/officeDocument/2006/relationships/image" Target="../media/image45.emf"/><Relationship Id="rId9" Type="http://schemas.openxmlformats.org/officeDocument/2006/relationships/image" Target="../media/image50.emf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7" Type="http://schemas.openxmlformats.org/officeDocument/2006/relationships/image" Target="../media/image54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6.vml"/><Relationship Id="rId6" Type="http://schemas.openxmlformats.org/officeDocument/2006/relationships/oleObject" Target="../embeddings/oleObject47.bin"/><Relationship Id="rId5" Type="http://schemas.openxmlformats.org/officeDocument/2006/relationships/image" Target="../media/image53.wmf"/><Relationship Id="rId4" Type="http://schemas.openxmlformats.org/officeDocument/2006/relationships/oleObject" Target="../embeddings/oleObject46.bin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emf"/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7.emf"/><Relationship Id="rId5" Type="http://schemas.openxmlformats.org/officeDocument/2006/relationships/image" Target="../media/image56.emf"/><Relationship Id="rId4" Type="http://schemas.openxmlformats.org/officeDocument/2006/relationships/image" Target="../media/image55.emf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emf"/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1.emf"/><Relationship Id="rId5" Type="http://schemas.openxmlformats.org/officeDocument/2006/relationships/image" Target="../media/image60.emf"/><Relationship Id="rId4" Type="http://schemas.openxmlformats.org/officeDocument/2006/relationships/image" Target="../media/image59.emf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gif"/><Relationship Id="rId3" Type="http://schemas.openxmlformats.org/officeDocument/2006/relationships/image" Target="../media/image4.emf"/><Relationship Id="rId7" Type="http://schemas.openxmlformats.org/officeDocument/2006/relationships/image" Target="../media/image3.wmf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2.bin"/><Relationship Id="rId5" Type="http://schemas.openxmlformats.org/officeDocument/2006/relationships/image" Target="../media/image2.wmf"/><Relationship Id="rId4" Type="http://schemas.openxmlformats.org/officeDocument/2006/relationships/oleObject" Target="../embeddings/oleObject1.bin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4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4.xml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7.emf"/><Relationship Id="rId3" Type="http://schemas.openxmlformats.org/officeDocument/2006/relationships/image" Target="../media/image62.emf"/><Relationship Id="rId7" Type="http://schemas.openxmlformats.org/officeDocument/2006/relationships/image" Target="../media/image66.emf"/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65.emf"/><Relationship Id="rId5" Type="http://schemas.openxmlformats.org/officeDocument/2006/relationships/image" Target="../media/image64.emf"/><Relationship Id="rId10" Type="http://schemas.openxmlformats.org/officeDocument/2006/relationships/image" Target="../media/image69.emf"/><Relationship Id="rId4" Type="http://schemas.openxmlformats.org/officeDocument/2006/relationships/image" Target="../media/image63.emf"/><Relationship Id="rId9" Type="http://schemas.openxmlformats.org/officeDocument/2006/relationships/image" Target="../media/image68.emf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4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4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emf"/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4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4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4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emf"/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7" Type="http://schemas.openxmlformats.org/officeDocument/2006/relationships/image" Target="../media/image8.jpeg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7.emf"/><Relationship Id="rId5" Type="http://schemas.openxmlformats.org/officeDocument/2006/relationships/image" Target="../media/image6.wmf"/><Relationship Id="rId4" Type="http://schemas.openxmlformats.org/officeDocument/2006/relationships/oleObject" Target="../embeddings/oleObject3.bin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4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4.xml"/></Relationships>
</file>

<file path=ppt/slides/_rels/slide42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50.bin"/><Relationship Id="rId3" Type="http://schemas.openxmlformats.org/officeDocument/2006/relationships/image" Target="../media/image4.emf"/><Relationship Id="rId7" Type="http://schemas.openxmlformats.org/officeDocument/2006/relationships/image" Target="../media/image73.wmf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17.vml"/><Relationship Id="rId6" Type="http://schemas.openxmlformats.org/officeDocument/2006/relationships/oleObject" Target="../embeddings/oleObject49.bin"/><Relationship Id="rId5" Type="http://schemas.openxmlformats.org/officeDocument/2006/relationships/image" Target="../media/image72.wmf"/><Relationship Id="rId4" Type="http://schemas.openxmlformats.org/officeDocument/2006/relationships/oleObject" Target="../embeddings/oleObject48.bin"/><Relationship Id="rId9" Type="http://schemas.openxmlformats.org/officeDocument/2006/relationships/image" Target="../media/image74.wmf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4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4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4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5.emf"/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77.png"/><Relationship Id="rId4" Type="http://schemas.openxmlformats.org/officeDocument/2006/relationships/image" Target="../media/image76.png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8.png"/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81.png"/><Relationship Id="rId5" Type="http://schemas.openxmlformats.org/officeDocument/2006/relationships/image" Target="../media/image80.png"/><Relationship Id="rId4" Type="http://schemas.openxmlformats.org/officeDocument/2006/relationships/image" Target="../media/image79.png"/></Relationships>
</file>

<file path=ppt/slides/_rels/slide48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53.bin"/><Relationship Id="rId3" Type="http://schemas.openxmlformats.org/officeDocument/2006/relationships/image" Target="../media/image4.emf"/><Relationship Id="rId7" Type="http://schemas.openxmlformats.org/officeDocument/2006/relationships/image" Target="../media/image83.wmf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18.vml"/><Relationship Id="rId6" Type="http://schemas.openxmlformats.org/officeDocument/2006/relationships/oleObject" Target="../embeddings/oleObject52.bin"/><Relationship Id="rId5" Type="http://schemas.openxmlformats.org/officeDocument/2006/relationships/image" Target="../media/image82.wmf"/><Relationship Id="rId4" Type="http://schemas.openxmlformats.org/officeDocument/2006/relationships/oleObject" Target="../embeddings/oleObject51.bin"/><Relationship Id="rId9" Type="http://schemas.openxmlformats.org/officeDocument/2006/relationships/image" Target="../media/image84.wmf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5.png"/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86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6.bin"/><Relationship Id="rId3" Type="http://schemas.openxmlformats.org/officeDocument/2006/relationships/image" Target="../media/image4.emf"/><Relationship Id="rId7" Type="http://schemas.openxmlformats.org/officeDocument/2006/relationships/image" Target="../media/image3.wmf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3.vml"/><Relationship Id="rId6" Type="http://schemas.openxmlformats.org/officeDocument/2006/relationships/oleObject" Target="../embeddings/oleObject5.bin"/><Relationship Id="rId5" Type="http://schemas.openxmlformats.org/officeDocument/2006/relationships/image" Target="../media/image2.wmf"/><Relationship Id="rId4" Type="http://schemas.openxmlformats.org/officeDocument/2006/relationships/oleObject" Target="../embeddings/oleObject4.bin"/><Relationship Id="rId9" Type="http://schemas.openxmlformats.org/officeDocument/2006/relationships/image" Target="../media/image9.wmf"/></Relationships>
</file>

<file path=ppt/slides/_rels/slide50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56.bin"/><Relationship Id="rId3" Type="http://schemas.openxmlformats.org/officeDocument/2006/relationships/image" Target="../media/image4.emf"/><Relationship Id="rId7" Type="http://schemas.openxmlformats.org/officeDocument/2006/relationships/image" Target="../media/image88.wmf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19.vml"/><Relationship Id="rId6" Type="http://schemas.openxmlformats.org/officeDocument/2006/relationships/oleObject" Target="../embeddings/oleObject55.bin"/><Relationship Id="rId5" Type="http://schemas.openxmlformats.org/officeDocument/2006/relationships/image" Target="../media/image87.wmf"/><Relationship Id="rId4" Type="http://schemas.openxmlformats.org/officeDocument/2006/relationships/oleObject" Target="../embeddings/oleObject54.bin"/><Relationship Id="rId9" Type="http://schemas.openxmlformats.org/officeDocument/2006/relationships/image" Target="../media/image89.wmf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7" Type="http://schemas.openxmlformats.org/officeDocument/2006/relationships/image" Target="../media/image92.emf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20.vml"/><Relationship Id="rId6" Type="http://schemas.openxmlformats.org/officeDocument/2006/relationships/image" Target="../media/image91.emf"/><Relationship Id="rId5" Type="http://schemas.openxmlformats.org/officeDocument/2006/relationships/image" Target="../media/image90.wmf"/><Relationship Id="rId4" Type="http://schemas.openxmlformats.org/officeDocument/2006/relationships/oleObject" Target="../embeddings/oleObject57.bin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21.vml"/><Relationship Id="rId6" Type="http://schemas.openxmlformats.org/officeDocument/2006/relationships/image" Target="../media/image91.emf"/><Relationship Id="rId5" Type="http://schemas.openxmlformats.org/officeDocument/2006/relationships/image" Target="../media/image93.wmf"/><Relationship Id="rId4" Type="http://schemas.openxmlformats.org/officeDocument/2006/relationships/oleObject" Target="../embeddings/oleObject58.bin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22.vml"/><Relationship Id="rId6" Type="http://schemas.openxmlformats.org/officeDocument/2006/relationships/image" Target="../media/image92.emf"/><Relationship Id="rId5" Type="http://schemas.openxmlformats.org/officeDocument/2006/relationships/image" Target="../media/image93.wmf"/><Relationship Id="rId4" Type="http://schemas.openxmlformats.org/officeDocument/2006/relationships/oleObject" Target="../embeddings/oleObject59.bin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4.emf"/><Relationship Id="rId1" Type="http://schemas.openxmlformats.org/officeDocument/2006/relationships/slideLayout" Target="../slideLayouts/slideLayout6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6.xml.rels><?xml version="1.0" encoding="UTF-8" standalone="yes"?>
<Relationships xmlns="http://schemas.openxmlformats.org/package/2006/relationships"><Relationship Id="rId8" Type="http://schemas.openxmlformats.org/officeDocument/2006/relationships/image" Target="../media/image99.emf"/><Relationship Id="rId3" Type="http://schemas.openxmlformats.org/officeDocument/2006/relationships/image" Target="../media/image96.png"/><Relationship Id="rId7" Type="http://schemas.openxmlformats.org/officeDocument/2006/relationships/image" Target="../media/image98.e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3.vml"/><Relationship Id="rId6" Type="http://schemas.openxmlformats.org/officeDocument/2006/relationships/image" Target="../media/image97.emf"/><Relationship Id="rId5" Type="http://schemas.openxmlformats.org/officeDocument/2006/relationships/image" Target="../media/image95.wmf"/><Relationship Id="rId10" Type="http://schemas.openxmlformats.org/officeDocument/2006/relationships/image" Target="../media/image101.wmf"/><Relationship Id="rId4" Type="http://schemas.openxmlformats.org/officeDocument/2006/relationships/oleObject" Target="../embeddings/oleObject60.bin"/><Relationship Id="rId9" Type="http://schemas.openxmlformats.org/officeDocument/2006/relationships/image" Target="../media/image100.emf"/></Relationships>
</file>

<file path=ppt/slides/_rels/slide5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3.wmf"/><Relationship Id="rId13" Type="http://schemas.openxmlformats.org/officeDocument/2006/relationships/oleObject" Target="../embeddings/oleObject65.bin"/><Relationship Id="rId3" Type="http://schemas.openxmlformats.org/officeDocument/2006/relationships/image" Target="../media/image96.png"/><Relationship Id="rId7" Type="http://schemas.openxmlformats.org/officeDocument/2006/relationships/oleObject" Target="../embeddings/oleObject62.bin"/><Relationship Id="rId12" Type="http://schemas.openxmlformats.org/officeDocument/2006/relationships/image" Target="../media/image105.wmf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07.wmf"/><Relationship Id="rId1" Type="http://schemas.openxmlformats.org/officeDocument/2006/relationships/vmlDrawing" Target="../drawings/vmlDrawing24.vml"/><Relationship Id="rId6" Type="http://schemas.openxmlformats.org/officeDocument/2006/relationships/image" Target="../media/image102.wmf"/><Relationship Id="rId11" Type="http://schemas.openxmlformats.org/officeDocument/2006/relationships/oleObject" Target="../embeddings/oleObject64.bin"/><Relationship Id="rId5" Type="http://schemas.openxmlformats.org/officeDocument/2006/relationships/oleObject" Target="../embeddings/oleObject61.bin"/><Relationship Id="rId15" Type="http://schemas.openxmlformats.org/officeDocument/2006/relationships/oleObject" Target="../embeddings/oleObject66.bin"/><Relationship Id="rId10" Type="http://schemas.openxmlformats.org/officeDocument/2006/relationships/image" Target="../media/image104.wmf"/><Relationship Id="rId4" Type="http://schemas.openxmlformats.org/officeDocument/2006/relationships/image" Target="../media/image108.emf"/><Relationship Id="rId9" Type="http://schemas.openxmlformats.org/officeDocument/2006/relationships/oleObject" Target="../embeddings/oleObject63.bin"/><Relationship Id="rId14" Type="http://schemas.openxmlformats.org/officeDocument/2006/relationships/image" Target="../media/image106.wmf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7" Type="http://schemas.openxmlformats.org/officeDocument/2006/relationships/image" Target="../media/image110.e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5.vml"/><Relationship Id="rId6" Type="http://schemas.openxmlformats.org/officeDocument/2006/relationships/image" Target="../media/image109.png"/><Relationship Id="rId5" Type="http://schemas.openxmlformats.org/officeDocument/2006/relationships/oleObject" Target="../embeddings/oleObject67.bin"/><Relationship Id="rId4" Type="http://schemas.openxmlformats.org/officeDocument/2006/relationships/image" Target="../media/image96.png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9.bin"/><Relationship Id="rId3" Type="http://schemas.openxmlformats.org/officeDocument/2006/relationships/image" Target="../media/image4.emf"/><Relationship Id="rId7" Type="http://schemas.openxmlformats.org/officeDocument/2006/relationships/image" Target="../media/image3.wmf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4.vml"/><Relationship Id="rId6" Type="http://schemas.openxmlformats.org/officeDocument/2006/relationships/oleObject" Target="../embeddings/oleObject8.bin"/><Relationship Id="rId5" Type="http://schemas.openxmlformats.org/officeDocument/2006/relationships/image" Target="../media/image2.wmf"/><Relationship Id="rId4" Type="http://schemas.openxmlformats.org/officeDocument/2006/relationships/oleObject" Target="../embeddings/oleObject7.bin"/><Relationship Id="rId9" Type="http://schemas.openxmlformats.org/officeDocument/2006/relationships/image" Target="../media/image9.wmf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7" Type="http://schemas.openxmlformats.org/officeDocument/2006/relationships/image" Target="../media/image8.jpeg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11.wmf"/><Relationship Id="rId5" Type="http://schemas.openxmlformats.org/officeDocument/2006/relationships/image" Target="../media/image10.wmf"/><Relationship Id="rId4" Type="http://schemas.openxmlformats.org/officeDocument/2006/relationships/oleObject" Target="../embeddings/oleObject10.bin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image" Target="../media/image4.emf"/><Relationship Id="rId7" Type="http://schemas.openxmlformats.org/officeDocument/2006/relationships/image" Target="../media/image3.wmf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6.vml"/><Relationship Id="rId6" Type="http://schemas.openxmlformats.org/officeDocument/2006/relationships/oleObject" Target="../embeddings/oleObject12.bin"/><Relationship Id="rId5" Type="http://schemas.openxmlformats.org/officeDocument/2006/relationships/image" Target="../media/image2.wmf"/><Relationship Id="rId4" Type="http://schemas.openxmlformats.org/officeDocument/2006/relationships/oleObject" Target="../embeddings/oleObject11.bin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7" Type="http://schemas.openxmlformats.org/officeDocument/2006/relationships/image" Target="../media/image8.jpeg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7.vml"/><Relationship Id="rId6" Type="http://schemas.openxmlformats.org/officeDocument/2006/relationships/image" Target="../media/image12.emf"/><Relationship Id="rId5" Type="http://schemas.openxmlformats.org/officeDocument/2006/relationships/image" Target="../media/image10.wmf"/><Relationship Id="rId4" Type="http://schemas.openxmlformats.org/officeDocument/2006/relationships/oleObject" Target="../embeddings/oleObject13.bin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Номер слайда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F8FDF6EB-AE5C-4F6B-AA6E-606DCACEF87F}" type="slidenum">
              <a:rPr lang="ru-RU" altLang="ru-RU" sz="1400" smtClean="0"/>
              <a:pPr eaLnBrk="1" hangingPunct="1">
                <a:spcBef>
                  <a:spcPct val="0"/>
                </a:spcBef>
                <a:buFontTx/>
                <a:buNone/>
              </a:pPr>
              <a:t>1</a:t>
            </a:fld>
            <a:endParaRPr lang="ru-RU" altLang="ru-RU" sz="1400" smtClean="0"/>
          </a:p>
        </p:txBody>
      </p:sp>
      <p:sp>
        <p:nvSpPr>
          <p:cNvPr id="2051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ru-RU" altLang="ru-RU" sz="4000" dirty="0">
                <a:solidFill>
                  <a:srgbClr val="FFFF00"/>
                </a:solidFill>
              </a:rPr>
              <a:t>Моделирование и оптимизация в системах и сетях </a:t>
            </a:r>
            <a:r>
              <a:rPr lang="ru-RU" altLang="ru-RU" sz="4000" dirty="0" smtClean="0">
                <a:solidFill>
                  <a:srgbClr val="FFFF00"/>
                </a:solidFill>
              </a:rPr>
              <a:t>электросвязи</a:t>
            </a:r>
            <a:r>
              <a:rPr lang="en-US" altLang="ru-RU" sz="4000" dirty="0" smtClean="0">
                <a:solidFill>
                  <a:srgbClr val="FFFF00"/>
                </a:solidFill>
              </a:rPr>
              <a:t/>
            </a:r>
            <a:br>
              <a:rPr lang="en-US" altLang="ru-RU" sz="4000" dirty="0" smtClean="0">
                <a:solidFill>
                  <a:srgbClr val="FFFF00"/>
                </a:solidFill>
              </a:rPr>
            </a:br>
            <a:r>
              <a:rPr lang="ru-RU" altLang="ru-RU" sz="2800" b="1" dirty="0">
                <a:solidFill>
                  <a:srgbClr val="0000FF"/>
                </a:solidFill>
              </a:rPr>
              <a:t>Раздел </a:t>
            </a:r>
            <a:r>
              <a:rPr lang="en-US" altLang="ru-RU" sz="2800" b="1" dirty="0" smtClean="0">
                <a:solidFill>
                  <a:srgbClr val="0000FF"/>
                </a:solidFill>
              </a:rPr>
              <a:t>6</a:t>
            </a:r>
            <a:r>
              <a:rPr lang="ru-RU" altLang="ru-RU" sz="4000" dirty="0">
                <a:solidFill>
                  <a:srgbClr val="0000FF"/>
                </a:solidFill>
              </a:rPr>
              <a:t/>
            </a:r>
            <a:br>
              <a:rPr lang="ru-RU" altLang="ru-RU" sz="4000" dirty="0">
                <a:solidFill>
                  <a:srgbClr val="0000FF"/>
                </a:solidFill>
              </a:rPr>
            </a:br>
            <a:r>
              <a:rPr lang="ru-RU" altLang="ru-RU" sz="2400" dirty="0">
                <a:solidFill>
                  <a:srgbClr val="0000FF"/>
                </a:solidFill>
              </a:rPr>
              <a:t>Алгоритмы ряда численных методов.</a:t>
            </a:r>
            <a:endParaRPr lang="ru-RU" altLang="ru-RU" sz="4000" dirty="0" smtClean="0">
              <a:solidFill>
                <a:srgbClr val="0000FF"/>
              </a:solidFill>
            </a:endParaRPr>
          </a:p>
        </p:txBody>
      </p:sp>
      <p:sp>
        <p:nvSpPr>
          <p:cNvPr id="2052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403350" y="4221088"/>
            <a:ext cx="6400800" cy="863600"/>
          </a:xfrm>
        </p:spPr>
        <p:txBody>
          <a:bodyPr/>
          <a:lstStyle/>
          <a:p>
            <a:pPr eaLnBrk="1" hangingPunct="1"/>
            <a:r>
              <a:rPr lang="ru-RU" altLang="ru-RU" dirty="0" smtClean="0">
                <a:solidFill>
                  <a:srgbClr val="FFFF00"/>
                </a:solidFill>
              </a:rPr>
              <a:t>(МОССЭС)</a:t>
            </a:r>
          </a:p>
        </p:txBody>
      </p:sp>
      <p:sp>
        <p:nvSpPr>
          <p:cNvPr id="2053" name="Text Box 4"/>
          <p:cNvSpPr txBox="1">
            <a:spLocks noChangeArrowheads="1"/>
          </p:cNvSpPr>
          <p:nvPr/>
        </p:nvSpPr>
        <p:spPr bwMode="auto">
          <a:xfrm>
            <a:off x="5127625" y="5032375"/>
            <a:ext cx="3730508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800" dirty="0">
                <a:solidFill>
                  <a:srgbClr val="FFFF00"/>
                </a:solidFill>
              </a:rPr>
              <a:t>Парамонов Александр Иванович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ru-RU" sz="1800" dirty="0">
              <a:solidFill>
                <a:srgbClr val="FFFF00"/>
              </a:solidFill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ru-RU" sz="1800" dirty="0" smtClean="0">
                <a:solidFill>
                  <a:srgbClr val="FFFF00"/>
                </a:solidFill>
              </a:rPr>
              <a:t>alex-in-spb@yandex.ru</a:t>
            </a:r>
            <a:endParaRPr lang="ru-RU" altLang="ru-RU" sz="1800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Номер слайда 6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0081F7C6-75BB-4641-BB88-7B6C0EBA8BF3}" type="slidenum">
              <a:rPr lang="ru-RU" altLang="ru-RU" sz="1400" smtClean="0"/>
              <a:pPr eaLnBrk="1" hangingPunct="1">
                <a:spcBef>
                  <a:spcPct val="0"/>
                </a:spcBef>
                <a:buFontTx/>
                <a:buNone/>
              </a:pPr>
              <a:t>10</a:t>
            </a:fld>
            <a:endParaRPr lang="ru-RU" altLang="ru-RU" sz="1400" smtClean="0"/>
          </a:p>
        </p:txBody>
      </p:sp>
      <p:sp>
        <p:nvSpPr>
          <p:cNvPr id="52227" name="Rectangle 2"/>
          <p:cNvSpPr>
            <a:spLocks noGrp="1" noChangeArrowheads="1"/>
          </p:cNvSpPr>
          <p:nvPr>
            <p:ph type="title"/>
          </p:nvPr>
        </p:nvSpPr>
        <p:spPr>
          <a:xfrm>
            <a:off x="457994" y="307844"/>
            <a:ext cx="8229600" cy="657831"/>
          </a:xfrm>
        </p:spPr>
        <p:txBody>
          <a:bodyPr/>
          <a:lstStyle/>
          <a:p>
            <a:pPr eaLnBrk="1" hangingPunct="1"/>
            <a:r>
              <a:rPr lang="en-US" altLang="ru-RU" sz="1800" dirty="0" smtClean="0">
                <a:solidFill>
                  <a:srgbClr val="0000FF"/>
                </a:solidFill>
              </a:rPr>
              <a:t>4</a:t>
            </a:r>
            <a:r>
              <a:rPr lang="ru-RU" altLang="ru-RU" sz="1800" dirty="0" smtClean="0">
                <a:solidFill>
                  <a:srgbClr val="0000FF"/>
                </a:solidFill>
              </a:rPr>
              <a:t> Комплексный метод Бокса</a:t>
            </a:r>
            <a:r>
              <a:rPr lang="ru-RU" altLang="ru-RU" sz="1800" dirty="0">
                <a:solidFill>
                  <a:srgbClr val="0000FF"/>
                </a:solidFill>
              </a:rPr>
              <a:t> </a:t>
            </a:r>
            <a:r>
              <a:rPr lang="ru-RU" altLang="ru-RU" sz="1800" dirty="0" smtClean="0">
                <a:solidFill>
                  <a:srgbClr val="0000FF"/>
                </a:solidFill>
              </a:rPr>
              <a:t>(Условная оптимизация)</a:t>
            </a:r>
            <a:endParaRPr lang="ru-RU" altLang="ru-RU" sz="2400" dirty="0" smtClean="0">
              <a:solidFill>
                <a:srgbClr val="0000FF"/>
              </a:solidFill>
            </a:endParaRPr>
          </a:p>
        </p:txBody>
      </p:sp>
      <p:pic>
        <p:nvPicPr>
          <p:cNvPr id="52228" name="Picture 3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6326188"/>
            <a:ext cx="4038600" cy="531812"/>
          </a:xfrm>
          <a:noFill/>
        </p:spPr>
      </p:pic>
      <p:sp>
        <p:nvSpPr>
          <p:cNvPr id="52229" name="Line 10"/>
          <p:cNvSpPr>
            <a:spLocks noChangeShapeType="1"/>
          </p:cNvSpPr>
          <p:nvPr/>
        </p:nvSpPr>
        <p:spPr bwMode="auto">
          <a:xfrm>
            <a:off x="323850" y="476250"/>
            <a:ext cx="8497888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52231" name="Rectangle 16"/>
          <p:cNvSpPr>
            <a:spLocks noChangeArrowheads="1"/>
          </p:cNvSpPr>
          <p:nvPr/>
        </p:nvSpPr>
        <p:spPr bwMode="auto">
          <a:xfrm>
            <a:off x="511114" y="720098"/>
            <a:ext cx="6310535" cy="4924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400" dirty="0">
                <a:cs typeface="Times New Roman" pitchFamily="18" charset="0"/>
              </a:rPr>
              <a:t> </a:t>
            </a:r>
            <a:r>
              <a:rPr lang="ru-RU" altLang="ru-RU" sz="1200" dirty="0">
                <a:cs typeface="Times New Roman" pitchFamily="18" charset="0"/>
              </a:rPr>
              <a:t>Пусть </a:t>
            </a:r>
            <a:r>
              <a:rPr lang="ru-RU" altLang="ru-RU" sz="1200" dirty="0" smtClean="0">
                <a:cs typeface="Times New Roman" pitchFamily="18" charset="0"/>
              </a:rPr>
              <a:t>задана выпуклая </a:t>
            </a:r>
            <a:r>
              <a:rPr lang="ru-RU" altLang="ru-RU" sz="1200" dirty="0">
                <a:cs typeface="Times New Roman" pitchFamily="18" charset="0"/>
              </a:rPr>
              <a:t>функция нескольких       </a:t>
            </a:r>
            <a:r>
              <a:rPr lang="ru-RU" altLang="ru-RU" sz="1200" dirty="0" smtClean="0">
                <a:cs typeface="Times New Roman" pitchFamily="18" charset="0"/>
              </a:rPr>
              <a:t>переменных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200" dirty="0" smtClean="0">
                <a:cs typeface="Times New Roman" pitchFamily="18" charset="0"/>
              </a:rPr>
              <a:t>и ограничения в виде явных и неявных ограничений</a:t>
            </a:r>
            <a:endParaRPr lang="ru-RU" altLang="ru-RU" sz="1400" dirty="0">
              <a:cs typeface="Times New Roman" pitchFamily="18" charset="0"/>
            </a:endParaRPr>
          </a:p>
        </p:txBody>
      </p:sp>
      <p:sp>
        <p:nvSpPr>
          <p:cNvPr id="52232" name="Rectangle 16"/>
          <p:cNvSpPr>
            <a:spLocks noChangeArrowheads="1"/>
          </p:cNvSpPr>
          <p:nvPr/>
        </p:nvSpPr>
        <p:spPr bwMode="auto">
          <a:xfrm>
            <a:off x="511113" y="1535692"/>
            <a:ext cx="8123359" cy="52245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t" anchorCtr="0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None/>
            </a:pPr>
            <a:r>
              <a:rPr lang="ru-RU" altLang="ru-RU" sz="1100" dirty="0"/>
              <a:t>(Данный метод представляет собой модификацию симплекс метода </a:t>
            </a:r>
            <a:r>
              <a:rPr lang="ru-RU" altLang="ru-RU" sz="1100" dirty="0" err="1"/>
              <a:t>Нелдера-Мида</a:t>
            </a:r>
            <a:r>
              <a:rPr lang="en-US" altLang="ru-RU" sz="1100" dirty="0"/>
              <a:t>, </a:t>
            </a:r>
            <a:r>
              <a:rPr lang="ru-RU" altLang="ru-RU" sz="1100" dirty="0"/>
              <a:t>в отличии от последнего, поиск ведется с помощью многогранника, содержащего 2</a:t>
            </a:r>
            <a:r>
              <a:rPr lang="en-US" altLang="ru-RU" sz="1100" dirty="0"/>
              <a:t>n </a:t>
            </a:r>
            <a:r>
              <a:rPr lang="ru-RU" altLang="ru-RU" sz="1100" dirty="0"/>
              <a:t>вершин  (комплекса))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400" b="1" dirty="0" smtClean="0"/>
              <a:t>Метод предполагает следующие шаги</a:t>
            </a:r>
            <a:r>
              <a:rPr lang="en-US" altLang="ru-RU" sz="1400" b="1" dirty="0" smtClean="0"/>
              <a:t>:</a:t>
            </a:r>
            <a:endParaRPr lang="ru-RU" altLang="ru-RU" sz="1400" b="1" dirty="0" smtClean="0"/>
          </a:p>
          <a:p>
            <a:pPr marL="342900" indent="-342900" algn="just" eaLnBrk="1" hangingPunct="1">
              <a:spcBef>
                <a:spcPct val="0"/>
              </a:spcBef>
              <a:buFontTx/>
              <a:buAutoNum type="arabicPeriod"/>
            </a:pPr>
            <a:r>
              <a:rPr lang="ru-RU" altLang="ru-RU" sz="1050" i="1" u="sng" dirty="0" smtClean="0"/>
              <a:t>Подготовка</a:t>
            </a:r>
            <a:r>
              <a:rPr lang="ru-RU" altLang="ru-RU" sz="1050" dirty="0" smtClean="0"/>
              <a:t>. Задается стартовая точка</a:t>
            </a:r>
            <a:r>
              <a:rPr lang="en-US" altLang="ru-RU" sz="1050" dirty="0" smtClean="0"/>
              <a:t> </a:t>
            </a:r>
            <a:r>
              <a:rPr lang="en-US" altLang="ru-RU" sz="1050" i="1" dirty="0" smtClean="0"/>
              <a:t>x</a:t>
            </a:r>
            <a:r>
              <a:rPr lang="en-US" altLang="ru-RU" sz="700" dirty="0" smtClean="0"/>
              <a:t>0</a:t>
            </a:r>
            <a:r>
              <a:rPr lang="ru-RU" altLang="ru-RU" sz="1050" dirty="0" smtClean="0"/>
              <a:t>, удовлетворяющая всем условиям</a:t>
            </a:r>
            <a:r>
              <a:rPr lang="en-US" altLang="ru-RU" sz="1050" dirty="0" smtClean="0"/>
              <a:t> </a:t>
            </a:r>
            <a:r>
              <a:rPr lang="ru-RU" altLang="ru-RU" sz="1050" dirty="0" smtClean="0"/>
              <a:t>ограничений.  Остальные 2</a:t>
            </a:r>
            <a:r>
              <a:rPr lang="en-US" altLang="ru-RU" sz="1050" dirty="0" smtClean="0"/>
              <a:t>n-1 </a:t>
            </a:r>
            <a:r>
              <a:rPr lang="ru-RU" altLang="ru-RU" sz="1050" dirty="0" smtClean="0"/>
              <a:t>точек могут быть получены, например «случайным» выбором, с учетом явных ограничений </a:t>
            </a:r>
            <a:r>
              <a:rPr lang="en-US" altLang="ru-RU" sz="1050" i="1" dirty="0" smtClean="0"/>
              <a:t>x</a:t>
            </a:r>
            <a:r>
              <a:rPr lang="en-US" altLang="ru-RU" sz="700" i="1" dirty="0" smtClean="0"/>
              <a:t>i</a:t>
            </a:r>
            <a:r>
              <a:rPr lang="en-US" altLang="ru-RU" sz="1050" i="1" dirty="0" smtClean="0"/>
              <a:t>=</a:t>
            </a:r>
            <a:r>
              <a:rPr lang="en-US" altLang="ru-RU" sz="1050" i="1" dirty="0" err="1" smtClean="0"/>
              <a:t>l</a:t>
            </a:r>
            <a:r>
              <a:rPr lang="en-US" altLang="ru-RU" sz="800" i="1" dirty="0" err="1" smtClean="0"/>
              <a:t>i</a:t>
            </a:r>
            <a:r>
              <a:rPr lang="en-US" altLang="ru-RU" sz="1050" i="1" dirty="0" err="1" smtClean="0"/>
              <a:t>+rnd</a:t>
            </a:r>
            <a:r>
              <a:rPr lang="en-US" altLang="ru-RU" sz="1050" i="1" dirty="0" smtClean="0"/>
              <a:t>*(</a:t>
            </a:r>
            <a:r>
              <a:rPr lang="en-US" altLang="ru-RU" sz="1050" i="1" dirty="0" err="1" smtClean="0"/>
              <a:t>u</a:t>
            </a:r>
            <a:r>
              <a:rPr lang="en-US" altLang="ru-RU" sz="800" i="1" dirty="0" err="1" smtClean="0"/>
              <a:t>i</a:t>
            </a:r>
            <a:r>
              <a:rPr lang="en-US" altLang="ru-RU" sz="1050" i="1" dirty="0" smtClean="0"/>
              <a:t>-l</a:t>
            </a:r>
            <a:r>
              <a:rPr lang="en-US" altLang="ru-RU" sz="900" i="1" dirty="0" smtClean="0"/>
              <a:t>i</a:t>
            </a:r>
            <a:r>
              <a:rPr lang="en-US" altLang="ru-RU" sz="1050" i="1" dirty="0" smtClean="0"/>
              <a:t>), </a:t>
            </a:r>
            <a:r>
              <a:rPr lang="ru-RU" altLang="ru-RU" sz="1050" dirty="0" smtClean="0"/>
              <a:t>где</a:t>
            </a:r>
            <a:r>
              <a:rPr lang="ru-RU" altLang="ru-RU" sz="1050" i="1" dirty="0" smtClean="0"/>
              <a:t> </a:t>
            </a:r>
            <a:r>
              <a:rPr lang="en-US" altLang="ru-RU" sz="1050" i="1" dirty="0" err="1" smtClean="0"/>
              <a:t>rnd</a:t>
            </a:r>
            <a:r>
              <a:rPr lang="en-US" altLang="ru-RU" sz="1050" i="1" dirty="0" smtClean="0"/>
              <a:t> – </a:t>
            </a:r>
            <a:r>
              <a:rPr lang="ru-RU" altLang="ru-RU" sz="1050" dirty="0" smtClean="0"/>
              <a:t>случайное число от 0 до 1. После этого полученные точки проверяются на их соответствие неявным ограничениям, если точка </a:t>
            </a:r>
            <a:r>
              <a:rPr lang="en-US" altLang="ru-RU" sz="1050" i="1" dirty="0"/>
              <a:t>x</a:t>
            </a:r>
            <a:r>
              <a:rPr lang="en-US" altLang="ru-RU" sz="700" i="1" dirty="0"/>
              <a:t>i</a:t>
            </a:r>
            <a:r>
              <a:rPr lang="ru-RU" altLang="ru-RU" sz="1050" dirty="0" smtClean="0"/>
              <a:t> не удовлетворяет неявным ограничениям, то она «подтягивается» к центру масс точек, удовлетворяющих всем ограничениям, т.е. пересчитывается, например как </a:t>
            </a:r>
            <a:r>
              <a:rPr lang="en-US" altLang="ru-RU" sz="1050" i="1" dirty="0" smtClean="0"/>
              <a:t>x</a:t>
            </a:r>
            <a:r>
              <a:rPr lang="en-US" altLang="ru-RU" sz="700" i="1" dirty="0" smtClean="0"/>
              <a:t>i</a:t>
            </a:r>
            <a:r>
              <a:rPr lang="en-US" altLang="ru-RU" sz="1050" i="1" dirty="0" smtClean="0"/>
              <a:t>=(</a:t>
            </a:r>
            <a:r>
              <a:rPr lang="en-US" altLang="ru-RU" sz="1050" i="1" dirty="0" err="1" smtClean="0"/>
              <a:t>x</a:t>
            </a:r>
            <a:r>
              <a:rPr lang="en-US" altLang="ru-RU" sz="800" i="1" dirty="0" err="1" smtClean="0"/>
              <a:t>i</a:t>
            </a:r>
            <a:r>
              <a:rPr lang="en-US" altLang="ru-RU" sz="1050" i="1" dirty="0" err="1" smtClean="0"/>
              <a:t>+x</a:t>
            </a:r>
            <a:r>
              <a:rPr lang="en-US" altLang="ru-RU" sz="800" i="1" dirty="0" err="1" smtClean="0"/>
              <a:t>c</a:t>
            </a:r>
            <a:r>
              <a:rPr lang="en-US" altLang="ru-RU" sz="1050" i="1" dirty="0" smtClean="0"/>
              <a:t>)/2, </a:t>
            </a:r>
            <a:r>
              <a:rPr lang="ru-RU" altLang="ru-RU" sz="1050" dirty="0" smtClean="0"/>
              <a:t>где</a:t>
            </a:r>
            <a:r>
              <a:rPr lang="ru-RU" altLang="ru-RU" sz="1050" i="1" dirty="0" smtClean="0"/>
              <a:t> </a:t>
            </a:r>
            <a:r>
              <a:rPr lang="en-US" altLang="ru-RU" sz="1050" i="1" dirty="0"/>
              <a:t>x</a:t>
            </a:r>
            <a:r>
              <a:rPr lang="en-US" altLang="ru-RU" sz="800" i="1" dirty="0"/>
              <a:t>c</a:t>
            </a:r>
            <a:r>
              <a:rPr lang="ru-RU" altLang="ru-RU" sz="1050" i="1" dirty="0" smtClean="0"/>
              <a:t> </a:t>
            </a:r>
            <a:r>
              <a:rPr lang="en-US" altLang="ru-RU" sz="1050" i="1" dirty="0" smtClean="0"/>
              <a:t> </a:t>
            </a:r>
            <a:r>
              <a:rPr lang="ru-RU" altLang="ru-RU" sz="1050" dirty="0" smtClean="0"/>
              <a:t>центр масс.</a:t>
            </a:r>
          </a:p>
          <a:p>
            <a:pPr marL="342900" indent="-342900" algn="just" eaLnBrk="1" hangingPunct="1">
              <a:spcBef>
                <a:spcPct val="0"/>
              </a:spcBef>
              <a:buFontTx/>
              <a:buAutoNum type="arabicPeriod"/>
            </a:pPr>
            <a:endParaRPr lang="ru-RU" altLang="ru-RU" sz="1050" i="1" dirty="0"/>
          </a:p>
          <a:p>
            <a:pPr marL="342900" indent="-342900" algn="just" eaLnBrk="1" hangingPunct="1">
              <a:spcBef>
                <a:spcPct val="0"/>
              </a:spcBef>
              <a:buFontTx/>
              <a:buAutoNum type="arabicPeriod"/>
            </a:pPr>
            <a:endParaRPr lang="en-US" altLang="ru-RU" sz="1050" i="1" dirty="0" smtClean="0"/>
          </a:p>
          <a:p>
            <a:pPr marL="342900" indent="-342900" algn="just" eaLnBrk="1" hangingPunct="1">
              <a:spcBef>
                <a:spcPct val="0"/>
              </a:spcBef>
              <a:buFontTx/>
              <a:buAutoNum type="arabicPeriod"/>
            </a:pPr>
            <a:endParaRPr lang="ru-RU" altLang="ru-RU" sz="1050" i="1" dirty="0" smtClean="0"/>
          </a:p>
          <a:p>
            <a:pPr marL="342900" indent="-342900" algn="just" eaLnBrk="1" hangingPunct="1">
              <a:spcBef>
                <a:spcPct val="0"/>
              </a:spcBef>
              <a:buFontTx/>
              <a:buAutoNum type="arabicPeriod"/>
            </a:pPr>
            <a:r>
              <a:rPr lang="ru-RU" altLang="ru-RU" sz="1050" i="1" u="sng" dirty="0" smtClean="0"/>
              <a:t>Оценка</a:t>
            </a:r>
            <a:r>
              <a:rPr lang="ru-RU" altLang="ru-RU" sz="1050" dirty="0" smtClean="0"/>
              <a:t>. Вычисляются значения функции в вершинах многогранника. Находят «худшую» вершину</a:t>
            </a:r>
            <a:r>
              <a:rPr lang="en-US" altLang="ru-RU" sz="1050" dirty="0"/>
              <a:t> </a:t>
            </a:r>
            <a:r>
              <a:rPr lang="en-US" altLang="ru-RU" sz="1050" dirty="0" err="1" smtClean="0"/>
              <a:t>x</a:t>
            </a:r>
            <a:r>
              <a:rPr lang="en-US" altLang="ru-RU" sz="600" i="1" dirty="0" err="1" smtClean="0"/>
              <a:t>H</a:t>
            </a:r>
            <a:r>
              <a:rPr lang="en-US" altLang="ru-RU" sz="1050" dirty="0"/>
              <a:t>.</a:t>
            </a:r>
            <a:endParaRPr lang="ru-RU" altLang="ru-RU" sz="1050" dirty="0" smtClean="0"/>
          </a:p>
          <a:p>
            <a:pPr marL="342900" indent="-342900" algn="just" eaLnBrk="1" hangingPunct="1">
              <a:spcBef>
                <a:spcPct val="0"/>
              </a:spcBef>
              <a:buFontTx/>
              <a:buAutoNum type="arabicPeriod"/>
            </a:pPr>
            <a:r>
              <a:rPr lang="ru-RU" altLang="ru-RU" sz="1050" i="1" u="sng" dirty="0" smtClean="0"/>
              <a:t>Отражение</a:t>
            </a:r>
            <a:r>
              <a:rPr lang="ru-RU" altLang="ru-RU" sz="1050" dirty="0" smtClean="0"/>
              <a:t>. Относительно «наихудшей» точки определяется центр тяжести противоположной грани</a:t>
            </a:r>
            <a:r>
              <a:rPr lang="en-US" altLang="ru-RU" sz="1050" dirty="0" smtClean="0"/>
              <a:t> </a:t>
            </a:r>
            <a:r>
              <a:rPr lang="ru-RU" altLang="ru-RU" sz="1050" dirty="0" smtClean="0"/>
              <a:t>многогранника</a:t>
            </a:r>
          </a:p>
          <a:p>
            <a:pPr marL="342900" indent="-342900" algn="just" eaLnBrk="1" hangingPunct="1">
              <a:spcBef>
                <a:spcPct val="0"/>
              </a:spcBef>
              <a:buFontTx/>
              <a:buAutoNum type="arabicPeriod"/>
            </a:pPr>
            <a:endParaRPr lang="ru-RU" altLang="ru-RU" sz="1050" dirty="0" smtClean="0"/>
          </a:p>
          <a:p>
            <a:pPr marL="342900" indent="-342900" algn="just" eaLnBrk="1" hangingPunct="1">
              <a:spcBef>
                <a:spcPct val="0"/>
              </a:spcBef>
              <a:buFontTx/>
              <a:buAutoNum type="arabicPeriod"/>
            </a:pPr>
            <a:endParaRPr lang="ru-RU" altLang="ru-RU" sz="1050" dirty="0"/>
          </a:p>
          <a:p>
            <a:pPr marL="342900" indent="-342900" algn="just" eaLnBrk="1" hangingPunct="1">
              <a:spcBef>
                <a:spcPct val="0"/>
              </a:spcBef>
              <a:buFontTx/>
              <a:buAutoNum type="arabicPeriod"/>
            </a:pPr>
            <a:endParaRPr lang="ru-RU" altLang="ru-RU" sz="1050" dirty="0"/>
          </a:p>
          <a:p>
            <a:pPr marL="342900" indent="-342900" algn="just" eaLnBrk="1" hangingPunct="1">
              <a:spcBef>
                <a:spcPct val="0"/>
              </a:spcBef>
              <a:buFontTx/>
              <a:buAutoNum type="arabicPeriod"/>
            </a:pPr>
            <a:r>
              <a:rPr lang="ru-RU" altLang="ru-RU" sz="1050" dirty="0" smtClean="0"/>
              <a:t>Выполняется попытка отражения наихудшей точки через найденный центр тяжести. В результате чего получают точку </a:t>
            </a:r>
            <a:r>
              <a:rPr lang="en-US" altLang="ru-RU" sz="1050" i="1" dirty="0" err="1" smtClean="0"/>
              <a:t>x</a:t>
            </a:r>
            <a:r>
              <a:rPr lang="en-US" altLang="ru-RU" sz="700" dirty="0" err="1" smtClean="0"/>
              <a:t>R</a:t>
            </a:r>
            <a:r>
              <a:rPr lang="en-US" altLang="ru-RU" sz="1050" dirty="0" smtClean="0"/>
              <a:t>.</a:t>
            </a:r>
            <a:endParaRPr lang="ru-RU" altLang="ru-RU" sz="1050" dirty="0" smtClean="0"/>
          </a:p>
          <a:p>
            <a:pPr marL="342900" indent="-342900" algn="just" eaLnBrk="1" hangingPunct="1">
              <a:spcBef>
                <a:spcPct val="0"/>
              </a:spcBef>
              <a:buFontTx/>
              <a:buAutoNum type="arabicPeriod"/>
            </a:pPr>
            <a:r>
              <a:rPr lang="ru-RU" altLang="ru-RU" sz="1050" i="1" u="sng" dirty="0" smtClean="0"/>
              <a:t>Проверка на допустимость точки </a:t>
            </a:r>
            <a:r>
              <a:rPr lang="en-US" altLang="ru-RU" sz="1050" i="1" u="sng" dirty="0" err="1" smtClean="0"/>
              <a:t>x</a:t>
            </a:r>
            <a:r>
              <a:rPr lang="en-US" altLang="ru-RU" sz="700" i="1" u="sng" dirty="0" err="1" smtClean="0"/>
              <a:t>R</a:t>
            </a:r>
            <a:r>
              <a:rPr lang="ru-RU" altLang="ru-RU" sz="1050" dirty="0" smtClean="0"/>
              <a:t>. Если отраженная точка удовлетворяет явным и неявным ограничениям, то она включается в комплекс, а «наихудшая» точка </a:t>
            </a:r>
            <a:r>
              <a:rPr lang="en-US" altLang="ru-RU" sz="1050" dirty="0" err="1"/>
              <a:t>x</a:t>
            </a:r>
            <a:r>
              <a:rPr lang="en-US" altLang="ru-RU" sz="600" i="1" dirty="0" err="1"/>
              <a:t>H</a:t>
            </a:r>
            <a:r>
              <a:rPr lang="en-US" altLang="ru-RU" sz="1050" dirty="0" smtClean="0"/>
              <a:t> </a:t>
            </a:r>
            <a:r>
              <a:rPr lang="ru-RU" altLang="ru-RU" sz="1050" dirty="0" smtClean="0"/>
              <a:t>исключается. Если </a:t>
            </a:r>
            <a:r>
              <a:rPr lang="en-US" altLang="ru-RU" sz="1050" i="1" u="sng" dirty="0" err="1"/>
              <a:t>x</a:t>
            </a:r>
            <a:r>
              <a:rPr lang="en-US" altLang="ru-RU" sz="700" i="1" u="sng" dirty="0" err="1"/>
              <a:t>R</a:t>
            </a:r>
            <a:r>
              <a:rPr lang="en-US" altLang="ru-RU" sz="1050" dirty="0" smtClean="0"/>
              <a:t> </a:t>
            </a:r>
            <a:r>
              <a:rPr lang="ru-RU" altLang="ru-RU" sz="1050" dirty="0" smtClean="0"/>
              <a:t>не удовлетворяет явным ограничениям, то </a:t>
            </a:r>
            <a:r>
              <a:rPr lang="en-US" altLang="ru-RU" sz="1400" i="1" u="sng" dirty="0" err="1"/>
              <a:t>x</a:t>
            </a:r>
            <a:r>
              <a:rPr lang="en-US" altLang="ru-RU" sz="800" i="1" u="sng" dirty="0" err="1"/>
              <a:t>R</a:t>
            </a:r>
            <a:r>
              <a:rPr lang="en-US" altLang="ru-RU" sz="800" i="1" u="sng" dirty="0"/>
              <a:t> </a:t>
            </a:r>
            <a:r>
              <a:rPr lang="ru-RU" altLang="ru-RU" sz="1050" dirty="0" smtClean="0"/>
              <a:t>присваивается ближайшее допустимое значение. После этого производится проверка на соответствие неявным ограничениям. Если условия неявных ограничений не выполняются, то точка </a:t>
            </a:r>
            <a:r>
              <a:rPr lang="en-US" altLang="ru-RU" sz="1050" i="1" u="sng" dirty="0" err="1"/>
              <a:t>x</a:t>
            </a:r>
            <a:r>
              <a:rPr lang="en-US" altLang="ru-RU" sz="500" i="1" u="sng" dirty="0" err="1"/>
              <a:t>R</a:t>
            </a:r>
            <a:r>
              <a:rPr lang="ru-RU" altLang="ru-RU" sz="1050" dirty="0" smtClean="0"/>
              <a:t> «подтягивается» к центру масс</a:t>
            </a:r>
            <a:r>
              <a:rPr lang="en-US" altLang="ru-RU" sz="1050" dirty="0" smtClean="0"/>
              <a:t> </a:t>
            </a:r>
            <a:r>
              <a:rPr lang="en-US" altLang="ru-RU" sz="1050" i="1" dirty="0" err="1" smtClean="0"/>
              <a:t>x</a:t>
            </a:r>
            <a:r>
              <a:rPr lang="en-US" altLang="ru-RU" sz="700" i="1" dirty="0" err="1" smtClean="0"/>
              <a:t>R</a:t>
            </a:r>
            <a:r>
              <a:rPr lang="en-US" altLang="ru-RU" sz="1050" i="1" dirty="0" smtClean="0"/>
              <a:t>=(x</a:t>
            </a:r>
            <a:r>
              <a:rPr lang="en-US" altLang="ru-RU" sz="800" i="1" dirty="0" smtClean="0"/>
              <a:t>i</a:t>
            </a:r>
            <a:r>
              <a:rPr lang="en-US" altLang="ru-RU" sz="1050" i="1" dirty="0" smtClean="0"/>
              <a:t>+x</a:t>
            </a:r>
            <a:r>
              <a:rPr lang="en-US" altLang="ru-RU" sz="700" i="1" dirty="0" smtClean="0"/>
              <a:t>0</a:t>
            </a:r>
            <a:r>
              <a:rPr lang="en-US" altLang="ru-RU" sz="1050" i="1" dirty="0" smtClean="0"/>
              <a:t>)/2 </a:t>
            </a:r>
            <a:r>
              <a:rPr lang="ru-RU" altLang="ru-RU" sz="1050" i="1" dirty="0" smtClean="0"/>
              <a:t>, </a:t>
            </a:r>
            <a:r>
              <a:rPr lang="ru-RU" altLang="ru-RU" sz="1050" dirty="0" smtClean="0"/>
              <a:t>и вновь выполняется проверка. При каждом «подтягивании» точки к центру масс проверяется критерий сходимости, в качестве которого обычно принимается величина среднеквадратического отклонения значения функции в точках комплекса и максимальное расстояние между точками комплекса </a:t>
            </a:r>
            <a:r>
              <a:rPr lang="en-US" altLang="ru-RU" sz="1050" i="1" dirty="0" err="1" smtClean="0"/>
              <a:t>d</a:t>
            </a:r>
            <a:r>
              <a:rPr lang="en-US" altLang="ru-RU" sz="900" i="1" dirty="0" err="1" smtClean="0"/>
              <a:t>m</a:t>
            </a:r>
            <a:r>
              <a:rPr lang="ru-RU" altLang="ru-RU" sz="1050" dirty="0" smtClean="0"/>
              <a:t>.</a:t>
            </a:r>
            <a:endParaRPr lang="ru-RU" altLang="ru-RU" sz="1050" dirty="0"/>
          </a:p>
          <a:p>
            <a:pPr marL="342900" indent="-342900" algn="just" eaLnBrk="1" hangingPunct="1">
              <a:spcBef>
                <a:spcPct val="0"/>
              </a:spcBef>
              <a:buFontTx/>
              <a:buAutoNum type="arabicPeriod"/>
            </a:pPr>
            <a:endParaRPr lang="en-US" altLang="ru-RU" sz="1050" dirty="0" smtClean="0"/>
          </a:p>
          <a:p>
            <a:pPr marL="342900" indent="-342900" algn="just" eaLnBrk="1" hangingPunct="1">
              <a:spcBef>
                <a:spcPct val="0"/>
              </a:spcBef>
              <a:buFontTx/>
              <a:buAutoNum type="arabicPeriod"/>
            </a:pPr>
            <a:endParaRPr lang="en-US" altLang="ru-RU" sz="1050" dirty="0"/>
          </a:p>
          <a:p>
            <a:pPr marL="342900" indent="-342900" algn="just" eaLnBrk="1" hangingPunct="1">
              <a:spcBef>
                <a:spcPct val="0"/>
              </a:spcBef>
              <a:buFontTx/>
              <a:buAutoNum type="arabicPeriod"/>
            </a:pPr>
            <a:endParaRPr lang="en-US" altLang="ru-RU" sz="1050" dirty="0" smtClean="0"/>
          </a:p>
          <a:p>
            <a:pPr marL="342900" indent="-342900" algn="just" eaLnBrk="1" hangingPunct="1">
              <a:spcBef>
                <a:spcPct val="0"/>
              </a:spcBef>
              <a:buFontTx/>
              <a:buAutoNum type="arabicPeriod"/>
            </a:pPr>
            <a:endParaRPr lang="en-US" altLang="ru-RU" sz="1050" dirty="0"/>
          </a:p>
          <a:p>
            <a:pPr marL="342900" indent="-342900" algn="just" eaLnBrk="1" hangingPunct="1">
              <a:spcBef>
                <a:spcPct val="0"/>
              </a:spcBef>
              <a:buFontTx/>
              <a:buAutoNum type="arabicPeriod"/>
            </a:pPr>
            <a:endParaRPr lang="en-US" altLang="ru-RU" sz="1050" dirty="0" smtClean="0"/>
          </a:p>
          <a:p>
            <a:pPr marL="342900" indent="-342900" algn="just" eaLnBrk="1" hangingPunct="1">
              <a:spcBef>
                <a:spcPct val="0"/>
              </a:spcBef>
              <a:buFontTx/>
              <a:buAutoNum type="arabicPeriod"/>
            </a:pPr>
            <a:r>
              <a:rPr lang="ru-RU" altLang="ru-RU" sz="1050" dirty="0" smtClean="0"/>
              <a:t>Условие сходимости достигается, если </a:t>
            </a:r>
            <a:r>
              <a:rPr lang="el-GR" altLang="ru-RU" sz="1050" dirty="0" smtClean="0"/>
              <a:t>σ</a:t>
            </a:r>
            <a:r>
              <a:rPr lang="ru-RU" altLang="ru-RU" sz="1050" dirty="0" smtClean="0"/>
              <a:t> и </a:t>
            </a:r>
            <a:r>
              <a:rPr lang="en-US" altLang="ru-RU" sz="1050" i="1" dirty="0" err="1" smtClean="0"/>
              <a:t>d</a:t>
            </a:r>
            <a:r>
              <a:rPr lang="en-US" altLang="ru-RU" sz="900" i="1" dirty="0" err="1" smtClean="0"/>
              <a:t>m</a:t>
            </a:r>
            <a:r>
              <a:rPr lang="ru-RU" altLang="ru-RU" sz="900" i="1" dirty="0" smtClean="0"/>
              <a:t> </a:t>
            </a:r>
            <a:r>
              <a:rPr lang="ru-RU" altLang="ru-RU" sz="1050" dirty="0" smtClean="0"/>
              <a:t>меньше некоторых заданных величин.</a:t>
            </a:r>
          </a:p>
        </p:txBody>
      </p:sp>
      <p:graphicFrame>
        <p:nvGraphicFramePr>
          <p:cNvPr id="52233" name="Object 1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15332795"/>
              </p:ext>
            </p:extLst>
          </p:nvPr>
        </p:nvGraphicFramePr>
        <p:xfrm>
          <a:off x="5078799" y="899560"/>
          <a:ext cx="1817657" cy="28554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682" name="Формула" r:id="rId4" imgW="1358640" imgH="228600" progId="Equation.3">
                  <p:embed/>
                </p:oleObj>
              </mc:Choice>
              <mc:Fallback>
                <p:oleObj name="Формула" r:id="rId4" imgW="135864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78799" y="899560"/>
                        <a:ext cx="1817657" cy="28554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2234" name="Object 1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83633172"/>
              </p:ext>
            </p:extLst>
          </p:nvPr>
        </p:nvGraphicFramePr>
        <p:xfrm>
          <a:off x="4465638" y="966319"/>
          <a:ext cx="214312" cy="2206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683" name="Формула" r:id="rId6" imgW="126720" imgH="139680" progId="Equation.3">
                  <p:embed/>
                </p:oleObj>
              </mc:Choice>
              <mc:Fallback>
                <p:oleObj name="Формула" r:id="rId6" imgW="126720" imgH="1396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65638" y="966319"/>
                        <a:ext cx="214312" cy="2206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6" name="Object 1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7968612"/>
              </p:ext>
            </p:extLst>
          </p:nvPr>
        </p:nvGraphicFramePr>
        <p:xfrm>
          <a:off x="754538" y="1212541"/>
          <a:ext cx="1731962" cy="285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684" name="Формула" r:id="rId8" imgW="1295280" imgH="228600" progId="Equation.3">
                  <p:embed/>
                </p:oleObj>
              </mc:Choice>
              <mc:Fallback>
                <p:oleObj name="Формула" r:id="rId8" imgW="129528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54538" y="1212541"/>
                        <a:ext cx="1731962" cy="2857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7" name="Object 1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08133080"/>
              </p:ext>
            </p:extLst>
          </p:nvPr>
        </p:nvGraphicFramePr>
        <p:xfrm>
          <a:off x="2740818" y="1212541"/>
          <a:ext cx="1831975" cy="301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685" name="Формула" r:id="rId10" imgW="1371600" imgH="241200" progId="Equation.3">
                  <p:embed/>
                </p:oleObj>
              </mc:Choice>
              <mc:Fallback>
                <p:oleObj name="Формула" r:id="rId10" imgW="1371600" imgH="241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40818" y="1212541"/>
                        <a:ext cx="1831975" cy="3016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8" name="Object 1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22059910"/>
              </p:ext>
            </p:extLst>
          </p:nvPr>
        </p:nvGraphicFramePr>
        <p:xfrm>
          <a:off x="992426" y="2900788"/>
          <a:ext cx="1050019" cy="46304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686" name="Формула" r:id="rId12" imgW="914400" imgH="431640" progId="Equation.3">
                  <p:embed/>
                </p:oleObj>
              </mc:Choice>
              <mc:Fallback>
                <p:oleObj name="Формула" r:id="rId12" imgW="914400" imgH="4316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92426" y="2900788"/>
                        <a:ext cx="1050019" cy="46304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9" name="Object 1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47489152"/>
              </p:ext>
            </p:extLst>
          </p:nvPr>
        </p:nvGraphicFramePr>
        <p:xfrm>
          <a:off x="950780" y="3722073"/>
          <a:ext cx="1182688" cy="4619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687" name="Формула" r:id="rId14" imgW="1028520" imgH="431640" progId="Equation.3">
                  <p:embed/>
                </p:oleObj>
              </mc:Choice>
              <mc:Fallback>
                <p:oleObj name="Формула" r:id="rId14" imgW="1028520" imgH="4316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50780" y="3722073"/>
                        <a:ext cx="1182688" cy="4619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" name="Object 1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51006577"/>
              </p:ext>
            </p:extLst>
          </p:nvPr>
        </p:nvGraphicFramePr>
        <p:xfrm>
          <a:off x="1040717" y="5773426"/>
          <a:ext cx="2235200" cy="581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688" name="Формула" r:id="rId16" imgW="2438280" imgH="672840" progId="Equation.3">
                  <p:embed/>
                </p:oleObj>
              </mc:Choice>
              <mc:Fallback>
                <p:oleObj name="Формула" r:id="rId16" imgW="2438280" imgH="6728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40717" y="5773426"/>
                        <a:ext cx="2235200" cy="5810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6099360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Номер слайда 6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0081F7C6-75BB-4641-BB88-7B6C0EBA8BF3}" type="slidenum">
              <a:rPr lang="ru-RU" altLang="ru-RU" sz="1400" smtClean="0"/>
              <a:pPr eaLnBrk="1" hangingPunct="1">
                <a:spcBef>
                  <a:spcPct val="0"/>
                </a:spcBef>
                <a:buFontTx/>
                <a:buNone/>
              </a:pPr>
              <a:t>11</a:t>
            </a:fld>
            <a:endParaRPr lang="ru-RU" altLang="ru-RU" sz="1400" smtClean="0"/>
          </a:p>
        </p:txBody>
      </p:sp>
      <p:sp>
        <p:nvSpPr>
          <p:cNvPr id="52227" name="Rectangle 2"/>
          <p:cNvSpPr>
            <a:spLocks noGrp="1" noChangeArrowheads="1"/>
          </p:cNvSpPr>
          <p:nvPr>
            <p:ph type="title"/>
          </p:nvPr>
        </p:nvSpPr>
        <p:spPr>
          <a:xfrm>
            <a:off x="457994" y="307844"/>
            <a:ext cx="8229600" cy="657831"/>
          </a:xfrm>
        </p:spPr>
        <p:txBody>
          <a:bodyPr/>
          <a:lstStyle/>
          <a:p>
            <a:pPr eaLnBrk="1" hangingPunct="1"/>
            <a:r>
              <a:rPr lang="ru-RU" altLang="ru-RU" sz="1800" dirty="0" smtClean="0">
                <a:solidFill>
                  <a:srgbClr val="0000FF"/>
                </a:solidFill>
              </a:rPr>
              <a:t>5 Метод штрафных функций (Условная оптимизация)</a:t>
            </a:r>
            <a:endParaRPr lang="ru-RU" altLang="ru-RU" sz="2400" dirty="0" smtClean="0">
              <a:solidFill>
                <a:srgbClr val="0000FF"/>
              </a:solidFill>
            </a:endParaRPr>
          </a:p>
        </p:txBody>
      </p:sp>
      <p:pic>
        <p:nvPicPr>
          <p:cNvPr id="52228" name="Picture 3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6326188"/>
            <a:ext cx="4038600" cy="531812"/>
          </a:xfrm>
          <a:noFill/>
        </p:spPr>
      </p:pic>
      <p:sp>
        <p:nvSpPr>
          <p:cNvPr id="52229" name="Line 10"/>
          <p:cNvSpPr>
            <a:spLocks noChangeShapeType="1"/>
          </p:cNvSpPr>
          <p:nvPr/>
        </p:nvSpPr>
        <p:spPr bwMode="auto">
          <a:xfrm>
            <a:off x="323850" y="476250"/>
            <a:ext cx="8497888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52231" name="Rectangle 16"/>
          <p:cNvSpPr>
            <a:spLocks noChangeArrowheads="1"/>
          </p:cNvSpPr>
          <p:nvPr/>
        </p:nvSpPr>
        <p:spPr bwMode="auto">
          <a:xfrm>
            <a:off x="511114" y="720098"/>
            <a:ext cx="6310535" cy="4924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400" dirty="0">
                <a:cs typeface="Times New Roman" pitchFamily="18" charset="0"/>
              </a:rPr>
              <a:t> </a:t>
            </a:r>
            <a:r>
              <a:rPr lang="ru-RU" altLang="ru-RU" sz="1200" dirty="0">
                <a:cs typeface="Times New Roman" pitchFamily="18" charset="0"/>
              </a:rPr>
              <a:t>Пусть </a:t>
            </a:r>
            <a:r>
              <a:rPr lang="ru-RU" altLang="ru-RU" sz="1200" dirty="0" smtClean="0">
                <a:cs typeface="Times New Roman" pitchFamily="18" charset="0"/>
              </a:rPr>
              <a:t>задана выпуклая </a:t>
            </a:r>
            <a:r>
              <a:rPr lang="ru-RU" altLang="ru-RU" sz="1200" dirty="0">
                <a:cs typeface="Times New Roman" pitchFamily="18" charset="0"/>
              </a:rPr>
              <a:t>функция </a:t>
            </a:r>
            <a:r>
              <a:rPr lang="ru-RU" altLang="ru-RU" sz="1200" dirty="0" smtClean="0">
                <a:cs typeface="Times New Roman" pitchFamily="18" charset="0"/>
              </a:rPr>
              <a:t>      переменных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200" dirty="0" smtClean="0">
                <a:cs typeface="Times New Roman" pitchFamily="18" charset="0"/>
              </a:rPr>
              <a:t>и ограничения в виде</a:t>
            </a:r>
            <a:endParaRPr lang="ru-RU" altLang="ru-RU" sz="1400" dirty="0">
              <a:cs typeface="Times New Roman" pitchFamily="18" charset="0"/>
            </a:endParaRPr>
          </a:p>
        </p:txBody>
      </p:sp>
      <p:sp>
        <p:nvSpPr>
          <p:cNvPr id="52232" name="Rectangle 16"/>
          <p:cNvSpPr>
            <a:spLocks noChangeArrowheads="1"/>
          </p:cNvSpPr>
          <p:nvPr/>
        </p:nvSpPr>
        <p:spPr bwMode="auto">
          <a:xfrm>
            <a:off x="511113" y="1313501"/>
            <a:ext cx="8123359" cy="15388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t" anchorCtr="0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None/>
            </a:pPr>
            <a:r>
              <a:rPr lang="ru-RU" altLang="ru-RU" sz="1100" dirty="0" smtClean="0"/>
              <a:t>Метод заключается в замене исследуемой функции некоторой модифицированной функцией, которая в области допустимых значений близка к исходной функции, а вблизи области ограничений ее значение резко увеличивается. </a:t>
            </a:r>
          </a:p>
          <a:p>
            <a:pPr eaLnBrk="1" hangingPunct="1">
              <a:spcBef>
                <a:spcPct val="0"/>
              </a:spcBef>
              <a:buNone/>
            </a:pPr>
            <a:endParaRPr lang="ru-RU" altLang="ru-RU" sz="1100" b="1" dirty="0" smtClean="0"/>
          </a:p>
          <a:p>
            <a:pPr eaLnBrk="1" hangingPunct="1">
              <a:spcBef>
                <a:spcPct val="0"/>
              </a:spcBef>
              <a:buNone/>
            </a:pPr>
            <a:endParaRPr lang="ru-RU" altLang="ru-RU" sz="1100" b="1" dirty="0"/>
          </a:p>
          <a:p>
            <a:pPr eaLnBrk="1" hangingPunct="1">
              <a:spcBef>
                <a:spcPct val="0"/>
              </a:spcBef>
              <a:buNone/>
            </a:pPr>
            <a:endParaRPr lang="ru-RU" altLang="ru-RU" sz="1100" b="1" dirty="0" smtClean="0"/>
          </a:p>
          <a:p>
            <a:pPr eaLnBrk="1" hangingPunct="1">
              <a:spcBef>
                <a:spcPct val="0"/>
              </a:spcBef>
              <a:buNone/>
            </a:pPr>
            <a:r>
              <a:rPr lang="ru-RU" altLang="ru-RU" sz="1100" dirty="0" smtClean="0"/>
              <a:t>Например,</a:t>
            </a:r>
          </a:p>
          <a:p>
            <a:pPr eaLnBrk="1" hangingPunct="1">
              <a:spcBef>
                <a:spcPct val="0"/>
              </a:spcBef>
              <a:buNone/>
            </a:pPr>
            <a:endParaRPr lang="ru-RU" altLang="ru-RU" sz="1400" b="1" dirty="0"/>
          </a:p>
          <a:p>
            <a:pPr eaLnBrk="1" hangingPunct="1">
              <a:spcBef>
                <a:spcPct val="0"/>
              </a:spcBef>
              <a:buNone/>
            </a:pPr>
            <a:r>
              <a:rPr lang="en-US" altLang="ru-RU" sz="1400" dirty="0" smtClean="0"/>
              <a:t>                                             </a:t>
            </a:r>
            <a:r>
              <a:rPr lang="ru-RU" altLang="ru-RU" sz="1400" dirty="0" smtClean="0"/>
              <a:t>Пример.</a:t>
            </a:r>
            <a:endParaRPr lang="ru-RU" altLang="ru-RU" sz="1400" b="1" dirty="0" smtClean="0"/>
          </a:p>
        </p:txBody>
      </p:sp>
      <p:graphicFrame>
        <p:nvGraphicFramePr>
          <p:cNvPr id="52233" name="Object 1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93995796"/>
              </p:ext>
            </p:extLst>
          </p:nvPr>
        </p:nvGraphicFramePr>
        <p:xfrm>
          <a:off x="4420773" y="739636"/>
          <a:ext cx="1817657" cy="28554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714" name="Формула" r:id="rId4" imgW="1358640" imgH="228600" progId="Equation.3">
                  <p:embed/>
                </p:oleObj>
              </mc:Choice>
              <mc:Fallback>
                <p:oleObj name="Формула" r:id="rId4" imgW="135864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20773" y="739636"/>
                        <a:ext cx="1817657" cy="28554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2234" name="Object 1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10680670"/>
              </p:ext>
            </p:extLst>
          </p:nvPr>
        </p:nvGraphicFramePr>
        <p:xfrm>
          <a:off x="3012852" y="762748"/>
          <a:ext cx="214312" cy="2206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715" name="Формула" r:id="rId6" imgW="126720" imgH="139680" progId="Equation.3">
                  <p:embed/>
                </p:oleObj>
              </mc:Choice>
              <mc:Fallback>
                <p:oleObj name="Формула" r:id="rId6" imgW="126720" imgH="1396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12852" y="762748"/>
                        <a:ext cx="214312" cy="2206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7" name="Object 1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3615294"/>
              </p:ext>
            </p:extLst>
          </p:nvPr>
        </p:nvGraphicFramePr>
        <p:xfrm>
          <a:off x="2380257" y="966319"/>
          <a:ext cx="1763712" cy="301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716" name="Формула" r:id="rId8" imgW="1320480" imgH="241200" progId="Equation.3">
                  <p:embed/>
                </p:oleObj>
              </mc:Choice>
              <mc:Fallback>
                <p:oleObj name="Формула" r:id="rId8" imgW="1320480" imgH="241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80257" y="966319"/>
                        <a:ext cx="1763712" cy="3016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" name="Object 1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77627311"/>
              </p:ext>
            </p:extLst>
          </p:nvPr>
        </p:nvGraphicFramePr>
        <p:xfrm>
          <a:off x="613666" y="1798638"/>
          <a:ext cx="4319588" cy="254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717" name="Формула" r:id="rId10" imgW="3225600" imgH="203040" progId="Equation.3">
                  <p:embed/>
                </p:oleObj>
              </mc:Choice>
              <mc:Fallback>
                <p:oleObj name="Формула" r:id="rId10" imgW="3225600" imgH="2030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3666" y="1798638"/>
                        <a:ext cx="4319588" cy="254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" name="Object 1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07365512"/>
              </p:ext>
            </p:extLst>
          </p:nvPr>
        </p:nvGraphicFramePr>
        <p:xfrm>
          <a:off x="1335058" y="2040917"/>
          <a:ext cx="2217737" cy="571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718" name="Формула" r:id="rId12" imgW="1765080" imgH="457200" progId="Equation.3">
                  <p:embed/>
                </p:oleObj>
              </mc:Choice>
              <mc:Fallback>
                <p:oleObj name="Формула" r:id="rId12" imgW="1765080" imgH="457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35058" y="2040917"/>
                        <a:ext cx="2217737" cy="571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" name="Object 1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22408313"/>
              </p:ext>
            </p:extLst>
          </p:nvPr>
        </p:nvGraphicFramePr>
        <p:xfrm>
          <a:off x="3738563" y="2041525"/>
          <a:ext cx="2297112" cy="571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719" name="Формула" r:id="rId14" imgW="1828800" imgH="457200" progId="Equation.3">
                  <p:embed/>
                </p:oleObj>
              </mc:Choice>
              <mc:Fallback>
                <p:oleObj name="Формула" r:id="rId14" imgW="1828800" imgH="457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38563" y="2041525"/>
                        <a:ext cx="2297112" cy="571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" name="Object 1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11103251"/>
              </p:ext>
            </p:extLst>
          </p:nvPr>
        </p:nvGraphicFramePr>
        <p:xfrm>
          <a:off x="2685962" y="2884488"/>
          <a:ext cx="1512887" cy="285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720" name="Формула" r:id="rId16" imgW="1130040" imgH="228600" progId="Equation.3">
                  <p:embed/>
                </p:oleObj>
              </mc:Choice>
              <mc:Fallback>
                <p:oleObj name="Формула" r:id="rId16" imgW="113004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85962" y="2884488"/>
                        <a:ext cx="1512887" cy="2857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" name="Object 1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98281568"/>
              </p:ext>
            </p:extLst>
          </p:nvPr>
        </p:nvGraphicFramePr>
        <p:xfrm>
          <a:off x="4449674" y="2730500"/>
          <a:ext cx="1851025" cy="492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721" name="Формула" r:id="rId18" imgW="1473120" imgH="393480" progId="Equation.3">
                  <p:embed/>
                </p:oleObj>
              </mc:Choice>
              <mc:Fallback>
                <p:oleObj name="Формула" r:id="rId18" imgW="1473120" imgH="3934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49674" y="2730500"/>
                        <a:ext cx="1851025" cy="4921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28047" name="Picture 47"/>
          <p:cNvPicPr>
            <a:picLocks noChangeAspect="1" noChangeArrowheads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04151" y="3292385"/>
            <a:ext cx="3530600" cy="2771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435276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62" name="Номер слайда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DD44DB00-8B3C-4C51-A547-2B8E20D31641}" type="slidenum">
              <a:rPr lang="ru-RU" altLang="ru-RU" smtClean="0"/>
              <a:pPr eaLnBrk="1" hangingPunct="1"/>
              <a:t>12</a:t>
            </a:fld>
            <a:endParaRPr lang="ru-RU" altLang="ru-RU" smtClean="0"/>
          </a:p>
        </p:txBody>
      </p:sp>
      <p:pic>
        <p:nvPicPr>
          <p:cNvPr id="3176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326188"/>
            <a:ext cx="4038600" cy="531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764" name="Line 3"/>
          <p:cNvSpPr>
            <a:spLocks noChangeShapeType="1"/>
          </p:cNvSpPr>
          <p:nvPr/>
        </p:nvSpPr>
        <p:spPr bwMode="auto">
          <a:xfrm>
            <a:off x="323850" y="476250"/>
            <a:ext cx="8497888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31771" name="Text Box 4"/>
          <p:cNvSpPr txBox="1">
            <a:spLocks noChangeArrowheads="1"/>
          </p:cNvSpPr>
          <p:nvPr/>
        </p:nvSpPr>
        <p:spPr bwMode="auto">
          <a:xfrm>
            <a:off x="1743869" y="620688"/>
            <a:ext cx="565785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ru-RU" altLang="ru-RU" dirty="0">
                <a:solidFill>
                  <a:srgbClr val="0000FF"/>
                </a:solidFill>
              </a:rPr>
              <a:t>Метод штрафных функций </a:t>
            </a:r>
            <a:r>
              <a:rPr lang="ru-RU" altLang="ru-RU" dirty="0" smtClean="0">
                <a:solidFill>
                  <a:srgbClr val="0000FF"/>
                </a:solidFill>
              </a:rPr>
              <a:t>(алгоритм)</a:t>
            </a:r>
            <a:endParaRPr lang="ru-RU" altLang="ru-RU" dirty="0">
              <a:solidFill>
                <a:srgbClr val="0000FF"/>
              </a:solidFill>
            </a:endParaRPr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3657600" y="1359126"/>
            <a:ext cx="1444239" cy="264920"/>
          </a:xfrm>
          <a:prstGeom prst="roundRect">
            <a:avLst>
              <a:gd name="adj" fmla="val 50000"/>
            </a:avLst>
          </a:prstGeom>
          <a:ln w="127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200" dirty="0" smtClean="0"/>
              <a:t>Начало</a:t>
            </a:r>
            <a:endParaRPr lang="ru-RU" sz="1200" dirty="0"/>
          </a:p>
        </p:txBody>
      </p:sp>
      <p:sp>
        <p:nvSpPr>
          <p:cNvPr id="4" name="Блок-схема: данные 3"/>
          <p:cNvSpPr/>
          <p:nvPr/>
        </p:nvSpPr>
        <p:spPr>
          <a:xfrm>
            <a:off x="2963254" y="1803505"/>
            <a:ext cx="2843611" cy="239283"/>
          </a:xfrm>
          <a:prstGeom prst="flowChartInputOutput">
            <a:avLst/>
          </a:prstGeom>
          <a:ln w="127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000" i="1" dirty="0" smtClean="0"/>
              <a:t>Задать допустимую</a:t>
            </a:r>
            <a:r>
              <a:rPr lang="ru-RU" sz="1400" i="1" dirty="0" smtClean="0"/>
              <a:t> </a:t>
            </a:r>
            <a:r>
              <a:rPr lang="en-US" sz="1400" i="1" dirty="0" smtClean="0"/>
              <a:t>x</a:t>
            </a:r>
            <a:r>
              <a:rPr lang="ru-RU" sz="800" i="1" dirty="0" smtClean="0"/>
              <a:t>0</a:t>
            </a:r>
            <a:endParaRPr lang="ru-RU" sz="14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3379863" y="2256439"/>
            <a:ext cx="1999715" cy="341489"/>
          </a:xfrm>
          <a:prstGeom prst="rect">
            <a:avLst/>
          </a:prstGeom>
          <a:ln w="127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" i="1" dirty="0" smtClean="0"/>
              <a:t>r </a:t>
            </a:r>
            <a:r>
              <a:rPr lang="ru-RU" sz="1200" i="1" dirty="0" smtClean="0"/>
              <a:t>=</a:t>
            </a:r>
            <a:r>
              <a:rPr lang="en-US" sz="1200" i="1" dirty="0" smtClean="0"/>
              <a:t> r</a:t>
            </a:r>
            <a:r>
              <a:rPr lang="ru-RU" sz="700" i="1" dirty="0" smtClean="0"/>
              <a:t>0</a:t>
            </a:r>
            <a:endParaRPr lang="ru-RU" sz="1200" dirty="0"/>
          </a:p>
        </p:txBody>
      </p:sp>
      <p:sp>
        <p:nvSpPr>
          <p:cNvPr id="125" name="Блок-схема: решение 124"/>
          <p:cNvSpPr/>
          <p:nvPr/>
        </p:nvSpPr>
        <p:spPr>
          <a:xfrm>
            <a:off x="3375589" y="3397298"/>
            <a:ext cx="2008261" cy="405925"/>
          </a:xfrm>
          <a:prstGeom prst="flowChartDecision">
            <a:avLst/>
          </a:prstGeom>
          <a:ln w="127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900" i="1" dirty="0" smtClean="0">
                <a:ln w="9525">
                  <a:solidFill>
                    <a:schemeClr val="tx1"/>
                  </a:solidFill>
                </a:ln>
              </a:rPr>
              <a:t>Сходимость</a:t>
            </a:r>
            <a:r>
              <a:rPr lang="en-US" sz="900" i="1" dirty="0" smtClean="0">
                <a:ln w="9525">
                  <a:solidFill>
                    <a:schemeClr val="tx1"/>
                  </a:solidFill>
                </a:ln>
              </a:rPr>
              <a:t>?</a:t>
            </a:r>
            <a:endParaRPr lang="ru-RU" sz="900" i="1" dirty="0"/>
          </a:p>
        </p:txBody>
      </p:sp>
      <p:sp>
        <p:nvSpPr>
          <p:cNvPr id="127" name="Прямоугольник 126"/>
          <p:cNvSpPr/>
          <p:nvPr/>
        </p:nvSpPr>
        <p:spPr>
          <a:xfrm>
            <a:off x="3768695" y="4033967"/>
            <a:ext cx="1222050" cy="307304"/>
          </a:xfrm>
          <a:prstGeom prst="rect">
            <a:avLst/>
          </a:prstGeom>
          <a:ln w="127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 i="1" dirty="0" smtClean="0"/>
              <a:t>r</a:t>
            </a:r>
            <a:r>
              <a:rPr lang="en-US" sz="900" i="1" dirty="0" smtClean="0"/>
              <a:t>k+1</a:t>
            </a:r>
            <a:r>
              <a:rPr lang="en-US" sz="1200" i="1" dirty="0" smtClean="0"/>
              <a:t> </a:t>
            </a:r>
            <a:r>
              <a:rPr lang="ru-RU" sz="1200" i="1" dirty="0"/>
              <a:t>=</a:t>
            </a:r>
            <a:r>
              <a:rPr lang="en-US" sz="1200" i="1" dirty="0"/>
              <a:t> </a:t>
            </a:r>
            <a:r>
              <a:rPr lang="en-US" sz="1200" i="1" dirty="0" err="1" smtClean="0"/>
              <a:t>r</a:t>
            </a:r>
            <a:r>
              <a:rPr lang="en-US" sz="800" i="1" dirty="0" err="1" smtClean="0"/>
              <a:t>k</a:t>
            </a:r>
            <a:r>
              <a:rPr lang="en-US" sz="1400" i="1" dirty="0" smtClean="0"/>
              <a:t>/</a:t>
            </a:r>
            <a:r>
              <a:rPr lang="en-US" sz="1000" i="1" dirty="0" smtClean="0"/>
              <a:t>10</a:t>
            </a:r>
            <a:endParaRPr lang="ru-RU" sz="1200" dirty="0"/>
          </a:p>
        </p:txBody>
      </p:sp>
      <p:sp>
        <p:nvSpPr>
          <p:cNvPr id="129" name="Прямоугольник 128"/>
          <p:cNvSpPr/>
          <p:nvPr/>
        </p:nvSpPr>
        <p:spPr>
          <a:xfrm>
            <a:off x="5832504" y="3754088"/>
            <a:ext cx="1422873" cy="329013"/>
          </a:xfrm>
          <a:prstGeom prst="rect">
            <a:avLst/>
          </a:prstGeom>
          <a:ln w="127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" i="1" dirty="0" smtClean="0">
                <a:ln w="9525">
                  <a:solidFill>
                    <a:schemeClr val="tx1"/>
                  </a:solidFill>
                </a:ln>
              </a:rPr>
              <a:t>x* = </a:t>
            </a:r>
            <a:r>
              <a:rPr lang="en-US" sz="1200" i="1" dirty="0"/>
              <a:t>x**</a:t>
            </a:r>
            <a:endParaRPr lang="ru-RU" sz="1200" dirty="0"/>
          </a:p>
        </p:txBody>
      </p:sp>
      <p:sp>
        <p:nvSpPr>
          <p:cNvPr id="130" name="Скругленный прямоугольник 129"/>
          <p:cNvSpPr/>
          <p:nvPr/>
        </p:nvSpPr>
        <p:spPr>
          <a:xfrm>
            <a:off x="5832504" y="4426705"/>
            <a:ext cx="1444239" cy="264920"/>
          </a:xfrm>
          <a:prstGeom prst="roundRect">
            <a:avLst>
              <a:gd name="adj" fmla="val 50000"/>
            </a:avLst>
          </a:prstGeom>
          <a:ln w="127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200" dirty="0" smtClean="0"/>
              <a:t>Останов</a:t>
            </a:r>
            <a:endParaRPr lang="ru-RU" sz="1200" dirty="0"/>
          </a:p>
        </p:txBody>
      </p:sp>
      <p:cxnSp>
        <p:nvCxnSpPr>
          <p:cNvPr id="11" name="Прямая соединительная линия 10"/>
          <p:cNvCxnSpPr>
            <a:stCxn id="3" idx="2"/>
            <a:endCxn id="4" idx="1"/>
          </p:cNvCxnSpPr>
          <p:nvPr/>
        </p:nvCxnSpPr>
        <p:spPr>
          <a:xfrm>
            <a:off x="4379720" y="1624046"/>
            <a:ext cx="5340" cy="179459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5" name="Прямая соединительная линия 14"/>
          <p:cNvCxnSpPr>
            <a:stCxn id="5" idx="0"/>
            <a:endCxn id="4" idx="4"/>
          </p:cNvCxnSpPr>
          <p:nvPr/>
        </p:nvCxnSpPr>
        <p:spPr>
          <a:xfrm flipV="1">
            <a:off x="4379721" y="2042788"/>
            <a:ext cx="5339" cy="213651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>
            <a:endCxn id="5" idx="2"/>
          </p:cNvCxnSpPr>
          <p:nvPr/>
        </p:nvCxnSpPr>
        <p:spPr>
          <a:xfrm flipV="1">
            <a:off x="4379720" y="2597928"/>
            <a:ext cx="1" cy="312262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1" name="Прямая соединительная линия 20"/>
          <p:cNvCxnSpPr>
            <a:stCxn id="127" idx="0"/>
            <a:endCxn id="125" idx="2"/>
          </p:cNvCxnSpPr>
          <p:nvPr/>
        </p:nvCxnSpPr>
        <p:spPr>
          <a:xfrm flipV="1">
            <a:off x="4379720" y="3803223"/>
            <a:ext cx="0" cy="230744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3" name="Соединительная линия уступом 32"/>
          <p:cNvCxnSpPr/>
          <p:nvPr/>
        </p:nvCxnSpPr>
        <p:spPr>
          <a:xfrm rot="10800000">
            <a:off x="2448149" y="5526675"/>
            <a:ext cx="1936911" cy="1"/>
          </a:xfrm>
          <a:prstGeom prst="bentConnector3">
            <a:avLst>
              <a:gd name="adj1" fmla="val 50000"/>
            </a:avLst>
          </a:prstGeom>
          <a:ln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0" name="Прямая соединительная линия 39"/>
          <p:cNvCxnSpPr/>
          <p:nvPr/>
        </p:nvCxnSpPr>
        <p:spPr>
          <a:xfrm flipH="1">
            <a:off x="2448148" y="2728421"/>
            <a:ext cx="1937980" cy="8546"/>
          </a:xfrm>
          <a:prstGeom prst="line">
            <a:avLst/>
          </a:prstGeom>
          <a:ln>
            <a:solidFill>
              <a:schemeClr val="tx1"/>
            </a:solidFill>
            <a:headEnd type="arrow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2" name="Прямая соединительная линия 41"/>
          <p:cNvCxnSpPr/>
          <p:nvPr/>
        </p:nvCxnSpPr>
        <p:spPr>
          <a:xfrm>
            <a:off x="2448148" y="2775424"/>
            <a:ext cx="0" cy="2739953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4" name="Прямая соединительная линия 53"/>
          <p:cNvCxnSpPr/>
          <p:nvPr/>
        </p:nvCxnSpPr>
        <p:spPr>
          <a:xfrm flipV="1">
            <a:off x="5379578" y="3600259"/>
            <a:ext cx="1164363" cy="1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1" name="Прямая соединительная линия 60"/>
          <p:cNvCxnSpPr>
            <a:endCxn id="129" idx="0"/>
          </p:cNvCxnSpPr>
          <p:nvPr/>
        </p:nvCxnSpPr>
        <p:spPr>
          <a:xfrm>
            <a:off x="6543940" y="3604540"/>
            <a:ext cx="1" cy="149548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3" name="Прямая соединительная линия 62"/>
          <p:cNvCxnSpPr>
            <a:stCxn id="129" idx="2"/>
            <a:endCxn id="130" idx="0"/>
          </p:cNvCxnSpPr>
          <p:nvPr/>
        </p:nvCxnSpPr>
        <p:spPr>
          <a:xfrm>
            <a:off x="6543941" y="4083101"/>
            <a:ext cx="10683" cy="343604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69" name="TextBox 68"/>
          <p:cNvSpPr txBox="1"/>
          <p:nvPr/>
        </p:nvSpPr>
        <p:spPr>
          <a:xfrm>
            <a:off x="4460435" y="3754088"/>
            <a:ext cx="418704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050" dirty="0" smtClean="0"/>
              <a:t>Нет</a:t>
            </a:r>
            <a:endParaRPr lang="ru-RU" dirty="0"/>
          </a:p>
        </p:txBody>
      </p:sp>
      <p:sp>
        <p:nvSpPr>
          <p:cNvPr id="151" name="TextBox 150"/>
          <p:cNvSpPr txBox="1"/>
          <p:nvPr/>
        </p:nvSpPr>
        <p:spPr>
          <a:xfrm>
            <a:off x="5362987" y="3293520"/>
            <a:ext cx="351378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050" dirty="0" smtClean="0"/>
              <a:t>Да</a:t>
            </a:r>
            <a:endParaRPr lang="ru-RU" dirty="0"/>
          </a:p>
        </p:txBody>
      </p:sp>
      <p:sp>
        <p:nvSpPr>
          <p:cNvPr id="50" name="Прямоугольник 49"/>
          <p:cNvSpPr/>
          <p:nvPr/>
        </p:nvSpPr>
        <p:spPr>
          <a:xfrm>
            <a:off x="3673623" y="4993999"/>
            <a:ext cx="1422873" cy="329013"/>
          </a:xfrm>
          <a:prstGeom prst="rect">
            <a:avLst/>
          </a:prstGeom>
          <a:ln w="127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" i="1" dirty="0" smtClean="0">
                <a:ln w="9525">
                  <a:solidFill>
                    <a:schemeClr val="tx1"/>
                  </a:solidFill>
                </a:ln>
              </a:rPr>
              <a:t>k = k+1</a:t>
            </a:r>
          </a:p>
        </p:txBody>
      </p:sp>
      <p:cxnSp>
        <p:nvCxnSpPr>
          <p:cNvPr id="30" name="Прямая соединительная линия 29"/>
          <p:cNvCxnSpPr>
            <a:endCxn id="50" idx="2"/>
          </p:cNvCxnSpPr>
          <p:nvPr/>
        </p:nvCxnSpPr>
        <p:spPr>
          <a:xfrm flipV="1">
            <a:off x="4385059" y="5323012"/>
            <a:ext cx="1" cy="203661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5" name="Прямая соединительная линия 34"/>
          <p:cNvCxnSpPr>
            <a:stCxn id="50" idx="0"/>
          </p:cNvCxnSpPr>
          <p:nvPr/>
        </p:nvCxnSpPr>
        <p:spPr>
          <a:xfrm flipV="1">
            <a:off x="4385060" y="4845195"/>
            <a:ext cx="0" cy="148804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55" name="Прямоугольник 54"/>
          <p:cNvSpPr/>
          <p:nvPr/>
        </p:nvSpPr>
        <p:spPr>
          <a:xfrm>
            <a:off x="3385202" y="2848253"/>
            <a:ext cx="1999715" cy="341489"/>
          </a:xfrm>
          <a:prstGeom prst="rect">
            <a:avLst/>
          </a:prstGeom>
          <a:ln w="127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200" i="1" dirty="0" smtClean="0"/>
              <a:t>Найти </a:t>
            </a:r>
            <a:r>
              <a:rPr lang="en-US" sz="1200" i="1" dirty="0" smtClean="0"/>
              <a:t>min z(x) -&gt; x**</a:t>
            </a:r>
            <a:endParaRPr lang="ru-RU" sz="1200" dirty="0"/>
          </a:p>
        </p:txBody>
      </p:sp>
      <p:cxnSp>
        <p:nvCxnSpPr>
          <p:cNvPr id="56" name="Прямая соединительная линия 55"/>
          <p:cNvCxnSpPr>
            <a:stCxn id="125" idx="0"/>
          </p:cNvCxnSpPr>
          <p:nvPr/>
        </p:nvCxnSpPr>
        <p:spPr>
          <a:xfrm flipV="1">
            <a:off x="4379720" y="3189742"/>
            <a:ext cx="6407" cy="20755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67" name="Прямоугольник 66"/>
          <p:cNvSpPr/>
          <p:nvPr/>
        </p:nvSpPr>
        <p:spPr>
          <a:xfrm>
            <a:off x="3768601" y="4516802"/>
            <a:ext cx="1222050" cy="307304"/>
          </a:xfrm>
          <a:prstGeom prst="rect">
            <a:avLst/>
          </a:prstGeom>
          <a:ln w="127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" i="1" dirty="0" smtClean="0"/>
              <a:t>x </a:t>
            </a:r>
            <a:r>
              <a:rPr lang="ru-RU" sz="1200" i="1" dirty="0"/>
              <a:t>=</a:t>
            </a:r>
            <a:r>
              <a:rPr lang="en-US" sz="1200" i="1" dirty="0"/>
              <a:t> x**</a:t>
            </a:r>
            <a:endParaRPr lang="ru-RU" sz="1200" dirty="0"/>
          </a:p>
        </p:txBody>
      </p:sp>
      <p:cxnSp>
        <p:nvCxnSpPr>
          <p:cNvPr id="68" name="Прямая соединительная линия 67"/>
          <p:cNvCxnSpPr>
            <a:stCxn id="67" idx="0"/>
            <a:endCxn id="127" idx="2"/>
          </p:cNvCxnSpPr>
          <p:nvPr/>
        </p:nvCxnSpPr>
        <p:spPr>
          <a:xfrm flipV="1">
            <a:off x="4379626" y="4341271"/>
            <a:ext cx="94" cy="175531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976654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Номер слайда 6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0081F7C6-75BB-4641-BB88-7B6C0EBA8BF3}" type="slidenum">
              <a:rPr lang="ru-RU" altLang="ru-RU" sz="1400" smtClean="0"/>
              <a:pPr eaLnBrk="1" hangingPunct="1">
                <a:spcBef>
                  <a:spcPct val="0"/>
                </a:spcBef>
                <a:buFontTx/>
                <a:buNone/>
              </a:pPr>
              <a:t>13</a:t>
            </a:fld>
            <a:endParaRPr lang="ru-RU" altLang="ru-RU" sz="1400" smtClean="0"/>
          </a:p>
        </p:txBody>
      </p:sp>
      <p:sp>
        <p:nvSpPr>
          <p:cNvPr id="52227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476250"/>
            <a:ext cx="8229600" cy="865188"/>
          </a:xfrm>
        </p:spPr>
        <p:txBody>
          <a:bodyPr/>
          <a:lstStyle/>
          <a:p>
            <a:pPr eaLnBrk="1" hangingPunct="1"/>
            <a:r>
              <a:rPr lang="en-US" altLang="ru-RU" sz="1800" dirty="0" smtClean="0">
                <a:solidFill>
                  <a:srgbClr val="0000FF"/>
                </a:solidFill>
              </a:rPr>
              <a:t>6</a:t>
            </a:r>
            <a:r>
              <a:rPr lang="ru-RU" altLang="ru-RU" sz="1800" dirty="0" smtClean="0">
                <a:solidFill>
                  <a:srgbClr val="0000FF"/>
                </a:solidFill>
              </a:rPr>
              <a:t> Некоторые другие методы оптимизации выпуклых функций </a:t>
            </a:r>
            <a:endParaRPr lang="ru-RU" altLang="ru-RU" sz="2400" dirty="0" smtClean="0">
              <a:solidFill>
                <a:srgbClr val="0000FF"/>
              </a:solidFill>
            </a:endParaRPr>
          </a:p>
        </p:txBody>
      </p:sp>
      <p:pic>
        <p:nvPicPr>
          <p:cNvPr id="52228" name="Picture 3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6326188"/>
            <a:ext cx="4038600" cy="531812"/>
          </a:xfrm>
          <a:noFill/>
        </p:spPr>
      </p:pic>
      <p:sp>
        <p:nvSpPr>
          <p:cNvPr id="52229" name="Line 10"/>
          <p:cNvSpPr>
            <a:spLocks noChangeShapeType="1"/>
          </p:cNvSpPr>
          <p:nvPr/>
        </p:nvSpPr>
        <p:spPr bwMode="auto">
          <a:xfrm>
            <a:off x="323850" y="476250"/>
            <a:ext cx="8497888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52232" name="Rectangle 16"/>
          <p:cNvSpPr>
            <a:spLocks noChangeArrowheads="1"/>
          </p:cNvSpPr>
          <p:nvPr/>
        </p:nvSpPr>
        <p:spPr bwMode="auto">
          <a:xfrm>
            <a:off x="342326" y="1304474"/>
            <a:ext cx="8496944" cy="35702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400" b="1" dirty="0" smtClean="0"/>
              <a:t>Существует множество методов оптимизации функций их различных модификаций, в качестве примера можно привести следующие методы.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400" b="1" dirty="0"/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400" b="1" dirty="0" smtClean="0"/>
              <a:t>Безусловная оптимизация (Ф1П)</a:t>
            </a:r>
            <a:r>
              <a:rPr lang="en-US" altLang="ru-RU" sz="1400" b="1" dirty="0" smtClean="0"/>
              <a:t>: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ru-RU" sz="1200" dirty="0" smtClean="0"/>
              <a:t>-</a:t>
            </a:r>
            <a:r>
              <a:rPr lang="ru-RU" altLang="ru-RU" sz="1200" dirty="0" smtClean="0"/>
              <a:t>метод касательных, метод Ньютона, метод квадратичной, кубической интерполяции, (</a:t>
            </a:r>
            <a:r>
              <a:rPr lang="ru-RU" altLang="ru-RU" sz="1200" dirty="0" err="1" smtClean="0"/>
              <a:t>аппроксимационные</a:t>
            </a:r>
            <a:r>
              <a:rPr lang="ru-RU" altLang="ru-RU" sz="1200" dirty="0" smtClean="0"/>
              <a:t> методы)</a:t>
            </a:r>
          </a:p>
          <a:p>
            <a:pPr eaLnBrk="1" hangingPunct="1">
              <a:spcBef>
                <a:spcPct val="0"/>
              </a:spcBef>
              <a:buNone/>
            </a:pPr>
            <a:r>
              <a:rPr lang="ru-RU" altLang="ru-RU" sz="1400" b="1" dirty="0" smtClean="0"/>
              <a:t>Безусловная оптимизация (ФНП)</a:t>
            </a:r>
            <a:r>
              <a:rPr lang="en-US" altLang="ru-RU" sz="1400" b="1" dirty="0" smtClean="0"/>
              <a:t>: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200" dirty="0" smtClean="0"/>
              <a:t>-метод Хука-</a:t>
            </a:r>
            <a:r>
              <a:rPr lang="ru-RU" altLang="ru-RU" sz="1200" dirty="0" err="1" smtClean="0"/>
              <a:t>Дживса</a:t>
            </a:r>
            <a:r>
              <a:rPr lang="ru-RU" altLang="ru-RU" sz="1200" dirty="0" smtClean="0"/>
              <a:t> (поиск по образцу),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200" dirty="0"/>
              <a:t>-</a:t>
            </a:r>
            <a:r>
              <a:rPr lang="ru-RU" altLang="ru-RU" sz="1200" dirty="0" smtClean="0"/>
              <a:t>градиентные методы (метод наискорейшего спуска, сопряженных градиентов …)</a:t>
            </a:r>
          </a:p>
          <a:p>
            <a:pPr eaLnBrk="1" hangingPunct="1">
              <a:spcBef>
                <a:spcPct val="0"/>
              </a:spcBef>
              <a:buNone/>
            </a:pPr>
            <a:r>
              <a:rPr lang="ru-RU" altLang="ru-RU" sz="1400" b="1" dirty="0" smtClean="0"/>
              <a:t>Условная оптимизация (ФНП)</a:t>
            </a:r>
            <a:r>
              <a:rPr lang="en-US" altLang="ru-RU" sz="1400" b="1" dirty="0" smtClean="0"/>
              <a:t>: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200" dirty="0" smtClean="0"/>
              <a:t>-комплексный метод Бокса</a:t>
            </a:r>
            <a:r>
              <a:rPr lang="en-US" altLang="ru-RU" sz="1200" dirty="0" smtClean="0"/>
              <a:t>;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ru-RU" sz="1200" dirty="0" smtClean="0"/>
              <a:t>-</a:t>
            </a:r>
            <a:r>
              <a:rPr lang="ru-RU" altLang="ru-RU" sz="1200" dirty="0" smtClean="0"/>
              <a:t>метод штрафных функций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200" dirty="0" smtClean="0"/>
              <a:t>….</a:t>
            </a:r>
            <a:endParaRPr lang="ru-RU" altLang="ru-RU" sz="1200" dirty="0"/>
          </a:p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400" b="1" dirty="0" smtClean="0"/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400" b="1" dirty="0" smtClean="0"/>
              <a:t>Многие методы реализованы в математических</a:t>
            </a:r>
            <a:r>
              <a:rPr lang="en-US" altLang="ru-RU" sz="1400" b="1" dirty="0" smtClean="0"/>
              <a:t> </a:t>
            </a:r>
            <a:r>
              <a:rPr lang="ru-RU" altLang="ru-RU" sz="1400" b="1" dirty="0" smtClean="0"/>
              <a:t>и</a:t>
            </a:r>
            <a:r>
              <a:rPr lang="en-US" altLang="ru-RU" sz="1400" b="1" dirty="0" smtClean="0"/>
              <a:t> </a:t>
            </a:r>
            <a:r>
              <a:rPr lang="ru-RU" altLang="ru-RU" sz="1400" b="1" dirty="0" smtClean="0"/>
              <a:t>прикладных пакетах программ, таких как</a:t>
            </a:r>
            <a:r>
              <a:rPr lang="en-US" altLang="ru-RU" sz="1400" b="1" dirty="0" smtClean="0"/>
              <a:t>: Mathcad, </a:t>
            </a:r>
            <a:r>
              <a:rPr lang="en-US" altLang="ru-RU" sz="1400" b="1" dirty="0" err="1" smtClean="0"/>
              <a:t>Matlab</a:t>
            </a:r>
            <a:r>
              <a:rPr lang="en-US" altLang="ru-RU" sz="1400" b="1" dirty="0" smtClean="0"/>
              <a:t>, MS Excel </a:t>
            </a:r>
            <a:r>
              <a:rPr lang="ru-RU" altLang="ru-RU" sz="1400" b="1" dirty="0" smtClean="0"/>
              <a:t>и др.</a:t>
            </a:r>
            <a:endParaRPr lang="ru-RU" altLang="ru-RU" sz="1400" b="1" dirty="0"/>
          </a:p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400" b="1" dirty="0" smtClean="0"/>
          </a:p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400" b="1" dirty="0" smtClean="0"/>
          </a:p>
        </p:txBody>
      </p:sp>
    </p:spTree>
    <p:extLst>
      <p:ext uri="{BB962C8B-B14F-4D97-AF65-F5344CB8AC3E}">
        <p14:creationId xmlns:p14="http://schemas.microsoft.com/office/powerpoint/2010/main" val="4639057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Номер слайда 6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0081F7C6-75BB-4641-BB88-7B6C0EBA8BF3}" type="slidenum">
              <a:rPr lang="ru-RU" altLang="ru-RU" sz="1400" smtClean="0"/>
              <a:pPr eaLnBrk="1" hangingPunct="1">
                <a:spcBef>
                  <a:spcPct val="0"/>
                </a:spcBef>
                <a:buFontTx/>
                <a:buNone/>
              </a:pPr>
              <a:t>14</a:t>
            </a:fld>
            <a:endParaRPr lang="ru-RU" altLang="ru-RU" sz="1400" smtClean="0"/>
          </a:p>
        </p:txBody>
      </p:sp>
      <p:sp>
        <p:nvSpPr>
          <p:cNvPr id="52227" name="Rectangle 2"/>
          <p:cNvSpPr>
            <a:spLocks noGrp="1" noChangeArrowheads="1"/>
          </p:cNvSpPr>
          <p:nvPr>
            <p:ph type="title"/>
          </p:nvPr>
        </p:nvSpPr>
        <p:spPr>
          <a:xfrm>
            <a:off x="457994" y="620688"/>
            <a:ext cx="8229600" cy="432048"/>
          </a:xfrm>
        </p:spPr>
        <p:txBody>
          <a:bodyPr/>
          <a:lstStyle/>
          <a:p>
            <a:pPr eaLnBrk="1" hangingPunct="1"/>
            <a:r>
              <a:rPr lang="en-US" altLang="ru-RU" sz="1800" dirty="0" smtClean="0">
                <a:solidFill>
                  <a:srgbClr val="0000FF"/>
                </a:solidFill>
              </a:rPr>
              <a:t>7</a:t>
            </a:r>
            <a:r>
              <a:rPr lang="ru-RU" altLang="ru-RU" sz="1800" dirty="0" smtClean="0">
                <a:solidFill>
                  <a:srgbClr val="0000FF"/>
                </a:solidFill>
              </a:rPr>
              <a:t> Стохастические методы </a:t>
            </a:r>
            <a:br>
              <a:rPr lang="ru-RU" altLang="ru-RU" sz="1800" dirty="0" smtClean="0">
                <a:solidFill>
                  <a:srgbClr val="0000FF"/>
                </a:solidFill>
              </a:rPr>
            </a:br>
            <a:endParaRPr lang="ru-RU" altLang="ru-RU" sz="2400" dirty="0" smtClean="0">
              <a:solidFill>
                <a:srgbClr val="0000FF"/>
              </a:solidFill>
            </a:endParaRPr>
          </a:p>
        </p:txBody>
      </p:sp>
      <p:pic>
        <p:nvPicPr>
          <p:cNvPr id="52228" name="Picture 3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6326188"/>
            <a:ext cx="4038600" cy="531812"/>
          </a:xfrm>
          <a:noFill/>
        </p:spPr>
      </p:pic>
      <p:sp>
        <p:nvSpPr>
          <p:cNvPr id="52229" name="Line 10"/>
          <p:cNvSpPr>
            <a:spLocks noChangeShapeType="1"/>
          </p:cNvSpPr>
          <p:nvPr/>
        </p:nvSpPr>
        <p:spPr bwMode="auto">
          <a:xfrm>
            <a:off x="323850" y="476250"/>
            <a:ext cx="8497888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52231" name="Rectangle 16"/>
          <p:cNvSpPr>
            <a:spLocks noChangeArrowheads="1"/>
          </p:cNvSpPr>
          <p:nvPr/>
        </p:nvSpPr>
        <p:spPr bwMode="auto">
          <a:xfrm>
            <a:off x="493712" y="2015604"/>
            <a:ext cx="6310535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400" dirty="0">
                <a:cs typeface="Times New Roman" pitchFamily="18" charset="0"/>
              </a:rPr>
              <a:t> Пусть </a:t>
            </a:r>
            <a:r>
              <a:rPr lang="ru-RU" altLang="ru-RU" sz="1400" dirty="0" smtClean="0">
                <a:cs typeface="Times New Roman" pitchFamily="18" charset="0"/>
              </a:rPr>
              <a:t>задана невыпуклая </a:t>
            </a:r>
            <a:r>
              <a:rPr lang="ru-RU" altLang="ru-RU" sz="1400" dirty="0">
                <a:cs typeface="Times New Roman" pitchFamily="18" charset="0"/>
              </a:rPr>
              <a:t>функция нескольких       </a:t>
            </a:r>
            <a:r>
              <a:rPr lang="ru-RU" altLang="ru-RU" sz="1400" dirty="0" smtClean="0">
                <a:cs typeface="Times New Roman" pitchFamily="18" charset="0"/>
              </a:rPr>
              <a:t>переменных</a:t>
            </a:r>
            <a:endParaRPr lang="ru-RU" altLang="ru-RU" sz="1400" dirty="0">
              <a:cs typeface="Times New Roman" pitchFamily="18" charset="0"/>
            </a:endParaRPr>
          </a:p>
        </p:txBody>
      </p:sp>
      <p:sp>
        <p:nvSpPr>
          <p:cNvPr id="52232" name="Rectangle 16"/>
          <p:cNvSpPr>
            <a:spLocks noChangeArrowheads="1"/>
          </p:cNvSpPr>
          <p:nvPr/>
        </p:nvSpPr>
        <p:spPr bwMode="auto">
          <a:xfrm>
            <a:off x="605800" y="2323381"/>
            <a:ext cx="5345112" cy="954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400" b="1" dirty="0" smtClean="0"/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400" dirty="0" smtClean="0"/>
              <a:t>Оптимизацию невыпуклых функций называют многоэкстремальной оптимизацией.</a:t>
            </a:r>
            <a:endParaRPr lang="ru-RU" altLang="ru-RU" sz="1400" dirty="0"/>
          </a:p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400" b="1" dirty="0" smtClean="0"/>
          </a:p>
        </p:txBody>
      </p:sp>
      <p:graphicFrame>
        <p:nvGraphicFramePr>
          <p:cNvPr id="52233" name="Object 1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8373588"/>
              </p:ext>
            </p:extLst>
          </p:nvPr>
        </p:nvGraphicFramePr>
        <p:xfrm>
          <a:off x="5950470" y="1988517"/>
          <a:ext cx="2293938" cy="3603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690" name="Формула" r:id="rId4" imgW="1358640" imgH="228600" progId="Equation.3">
                  <p:embed/>
                </p:oleObj>
              </mc:Choice>
              <mc:Fallback>
                <p:oleObj name="Формула" r:id="rId4" imgW="135864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950470" y="1988517"/>
                        <a:ext cx="2293938" cy="3603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2234" name="Object 1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68556441"/>
              </p:ext>
            </p:extLst>
          </p:nvPr>
        </p:nvGraphicFramePr>
        <p:xfrm>
          <a:off x="4572000" y="2059160"/>
          <a:ext cx="214312" cy="2206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691" name="Формула" r:id="rId6" imgW="126720" imgH="139680" progId="Equation.3">
                  <p:embed/>
                </p:oleObj>
              </mc:Choice>
              <mc:Fallback>
                <p:oleObj name="Формула" r:id="rId6" imgW="126720" imgH="1396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2000" y="2059160"/>
                        <a:ext cx="214312" cy="2206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6" name="Rectangle 16"/>
          <p:cNvSpPr>
            <a:spLocks noChangeArrowheads="1"/>
          </p:cNvSpPr>
          <p:nvPr/>
        </p:nvSpPr>
        <p:spPr bwMode="auto">
          <a:xfrm>
            <a:off x="536808" y="1052736"/>
            <a:ext cx="8355672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ru-RU" altLang="ru-RU" sz="1200" dirty="0" smtClean="0">
                <a:cs typeface="Times New Roman" pitchFamily="18" charset="0"/>
              </a:rPr>
              <a:t>Целью разработки и использования данных методов является оптимизация невыпуклых функций.</a:t>
            </a:r>
          </a:p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ru-RU" altLang="ru-RU" sz="1200" dirty="0" smtClean="0">
                <a:cs typeface="Times New Roman" pitchFamily="18" charset="0"/>
              </a:rPr>
              <a:t>Общего метода численной оптимизации невыпуклых функций не существует. Существуют лишь подходы, позволяющие на основании имеющихся сведений об оптимизируемой функции использовать те или иные методы, позволяющие с достаточной уверенностью находить оптимальные (или  приемлемые) решения.</a:t>
            </a:r>
            <a:endParaRPr lang="ru-RU" altLang="ru-RU" sz="1200" dirty="0">
              <a:cs typeface="Times New Roman" pitchFamily="18" charset="0"/>
            </a:endParaRPr>
          </a:p>
        </p:txBody>
      </p:sp>
      <p:pic>
        <p:nvPicPr>
          <p:cNvPr id="49" name="Picture 1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176" y="2492896"/>
            <a:ext cx="2566219" cy="288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2" name="Прямоугольник 2"/>
          <p:cNvSpPr>
            <a:spLocks noChangeArrowheads="1"/>
          </p:cNvSpPr>
          <p:nvPr/>
        </p:nvSpPr>
        <p:spPr bwMode="auto">
          <a:xfrm>
            <a:off x="6156175" y="5377987"/>
            <a:ext cx="2566219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altLang="ru-RU" sz="1200" dirty="0" smtClean="0"/>
              <a:t>Пример</a:t>
            </a:r>
            <a:r>
              <a:rPr lang="en-US" altLang="ru-RU" sz="1200" dirty="0" smtClean="0"/>
              <a:t>: </a:t>
            </a:r>
            <a:r>
              <a:rPr lang="ru-RU" altLang="ru-RU" sz="1200" dirty="0" smtClean="0"/>
              <a:t>функция </a:t>
            </a:r>
            <a:r>
              <a:rPr lang="ru-RU" altLang="ru-RU" sz="1200" dirty="0" err="1" smtClean="0"/>
              <a:t>Эккли</a:t>
            </a:r>
            <a:endParaRPr lang="ru-RU" altLang="ru-RU" sz="1200" dirty="0"/>
          </a:p>
        </p:txBody>
      </p:sp>
      <p:sp>
        <p:nvSpPr>
          <p:cNvPr id="53" name="Rectangle 16"/>
          <p:cNvSpPr>
            <a:spLocks noChangeArrowheads="1"/>
          </p:cNvSpPr>
          <p:nvPr/>
        </p:nvSpPr>
        <p:spPr bwMode="auto">
          <a:xfrm>
            <a:off x="626408" y="3033247"/>
            <a:ext cx="5345112" cy="31085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400" b="1" dirty="0" smtClean="0"/>
              <a:t>Примеры методов оптимизации</a:t>
            </a:r>
            <a:r>
              <a:rPr lang="en-US" altLang="ru-RU" sz="1400" b="1" dirty="0" smtClean="0"/>
              <a:t>: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400" dirty="0" smtClean="0"/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400" dirty="0" smtClean="0"/>
              <a:t>-слепой случайный поиск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200" dirty="0" smtClean="0"/>
              <a:t>(поиск экстремума в заданной области путем проб в случайных точках области)</a:t>
            </a:r>
            <a:r>
              <a:rPr lang="en-US" altLang="ru-RU" sz="1200" dirty="0" smtClean="0"/>
              <a:t>;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400" dirty="0" smtClean="0"/>
              <a:t>-локальный случайный поиск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200" dirty="0" smtClean="0"/>
              <a:t>(поиск экстремума в заданной области путем проб в случайных точках, сосредоточенных вокруг некоторой базисной точки с последующим переходом к другой базисной точке)</a:t>
            </a:r>
            <a:r>
              <a:rPr lang="en-US" altLang="ru-RU" sz="1200" dirty="0" smtClean="0"/>
              <a:t>;</a:t>
            </a:r>
            <a:endParaRPr lang="ru-RU" altLang="ru-RU" sz="1200" dirty="0" smtClean="0"/>
          </a:p>
          <a:p>
            <a:pPr eaLnBrk="1" hangingPunct="1">
              <a:spcBef>
                <a:spcPct val="0"/>
              </a:spcBef>
              <a:buNone/>
            </a:pPr>
            <a:r>
              <a:rPr lang="ru-RU" altLang="ru-RU" sz="1400" dirty="0" smtClean="0"/>
              <a:t>-</a:t>
            </a:r>
            <a:r>
              <a:rPr lang="ru-RU" altLang="ru-RU" sz="1400" dirty="0" err="1" smtClean="0"/>
              <a:t>мультистартовый</a:t>
            </a:r>
            <a:r>
              <a:rPr lang="ru-RU" altLang="ru-RU" sz="1400" dirty="0" smtClean="0"/>
              <a:t> метод </a:t>
            </a:r>
          </a:p>
          <a:p>
            <a:pPr eaLnBrk="1" hangingPunct="1">
              <a:spcBef>
                <a:spcPct val="0"/>
              </a:spcBef>
              <a:buNone/>
            </a:pPr>
            <a:r>
              <a:rPr lang="ru-RU" altLang="ru-RU" sz="1200" dirty="0" smtClean="0"/>
              <a:t>(многократный запуск метода поиска экстремума выпуклой функции из различных стартовых точек)</a:t>
            </a:r>
            <a:r>
              <a:rPr lang="en-US" altLang="ru-RU" sz="1200" dirty="0" smtClean="0"/>
              <a:t>;</a:t>
            </a:r>
            <a:endParaRPr lang="ru-RU" altLang="ru-RU" sz="1200" dirty="0" smtClean="0"/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ru-RU" sz="1400" dirty="0" smtClean="0"/>
              <a:t>-</a:t>
            </a:r>
            <a:r>
              <a:rPr lang="ru-RU" altLang="ru-RU" sz="1400" dirty="0" smtClean="0"/>
              <a:t>эволюционный метод (генетический алгоритм)</a:t>
            </a:r>
            <a:endParaRPr lang="en-US" altLang="ru-RU" sz="1400" dirty="0" smtClean="0"/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200" dirty="0" smtClean="0"/>
              <a:t>(метод имитирующий процесс эволюции, происходящий в живой природе).</a:t>
            </a:r>
          </a:p>
        </p:txBody>
      </p:sp>
    </p:spTree>
    <p:extLst>
      <p:ext uri="{BB962C8B-B14F-4D97-AF65-F5344CB8AC3E}">
        <p14:creationId xmlns:p14="http://schemas.microsoft.com/office/powerpoint/2010/main" val="6153095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Номер слайда 6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0081F7C6-75BB-4641-BB88-7B6C0EBA8BF3}" type="slidenum">
              <a:rPr lang="ru-RU" altLang="ru-RU" sz="1400" smtClean="0"/>
              <a:pPr eaLnBrk="1" hangingPunct="1">
                <a:spcBef>
                  <a:spcPct val="0"/>
                </a:spcBef>
                <a:buFontTx/>
                <a:buNone/>
              </a:pPr>
              <a:t>15</a:t>
            </a:fld>
            <a:endParaRPr lang="ru-RU" altLang="ru-RU" sz="1400" smtClean="0"/>
          </a:p>
        </p:txBody>
      </p:sp>
      <p:sp>
        <p:nvSpPr>
          <p:cNvPr id="52227" name="Rectangle 2"/>
          <p:cNvSpPr>
            <a:spLocks noGrp="1" noChangeArrowheads="1"/>
          </p:cNvSpPr>
          <p:nvPr>
            <p:ph type="title"/>
          </p:nvPr>
        </p:nvSpPr>
        <p:spPr>
          <a:xfrm>
            <a:off x="457994" y="620688"/>
            <a:ext cx="8229600" cy="432048"/>
          </a:xfrm>
        </p:spPr>
        <p:txBody>
          <a:bodyPr/>
          <a:lstStyle/>
          <a:p>
            <a:pPr eaLnBrk="1" hangingPunct="1"/>
            <a:r>
              <a:rPr lang="en-US" altLang="ru-RU" sz="1800" dirty="0" smtClean="0">
                <a:solidFill>
                  <a:srgbClr val="0000FF"/>
                </a:solidFill>
              </a:rPr>
              <a:t>7</a:t>
            </a:r>
            <a:r>
              <a:rPr lang="ru-RU" altLang="ru-RU" sz="1800" dirty="0" smtClean="0">
                <a:solidFill>
                  <a:srgbClr val="0000FF"/>
                </a:solidFill>
              </a:rPr>
              <a:t>.1 Слепой случайный поиск</a:t>
            </a:r>
            <a:endParaRPr lang="ru-RU" altLang="ru-RU" sz="2400" dirty="0" smtClean="0">
              <a:solidFill>
                <a:srgbClr val="0000FF"/>
              </a:solidFill>
            </a:endParaRPr>
          </a:p>
        </p:txBody>
      </p:sp>
      <p:pic>
        <p:nvPicPr>
          <p:cNvPr id="52228" name="Picture 3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6326188"/>
            <a:ext cx="4038600" cy="531812"/>
          </a:xfrm>
          <a:noFill/>
        </p:spPr>
      </p:pic>
      <p:sp>
        <p:nvSpPr>
          <p:cNvPr id="52229" name="Line 10"/>
          <p:cNvSpPr>
            <a:spLocks noChangeShapeType="1"/>
          </p:cNvSpPr>
          <p:nvPr/>
        </p:nvSpPr>
        <p:spPr bwMode="auto">
          <a:xfrm>
            <a:off x="323850" y="476250"/>
            <a:ext cx="8497888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52231" name="Rectangle 16"/>
          <p:cNvSpPr>
            <a:spLocks noChangeArrowheads="1"/>
          </p:cNvSpPr>
          <p:nvPr/>
        </p:nvSpPr>
        <p:spPr bwMode="auto">
          <a:xfrm>
            <a:off x="493712" y="1151508"/>
            <a:ext cx="6310535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400" dirty="0">
                <a:cs typeface="Times New Roman" pitchFamily="18" charset="0"/>
              </a:rPr>
              <a:t> Пусть </a:t>
            </a:r>
            <a:r>
              <a:rPr lang="ru-RU" altLang="ru-RU" sz="1400" dirty="0" smtClean="0">
                <a:cs typeface="Times New Roman" pitchFamily="18" charset="0"/>
              </a:rPr>
              <a:t>задана невыпуклая </a:t>
            </a:r>
            <a:r>
              <a:rPr lang="ru-RU" altLang="ru-RU" sz="1400" dirty="0">
                <a:cs typeface="Times New Roman" pitchFamily="18" charset="0"/>
              </a:rPr>
              <a:t>функция нескольких       </a:t>
            </a:r>
            <a:r>
              <a:rPr lang="ru-RU" altLang="ru-RU" sz="1400" dirty="0" smtClean="0">
                <a:cs typeface="Times New Roman" pitchFamily="18" charset="0"/>
              </a:rPr>
              <a:t>переменных</a:t>
            </a:r>
            <a:endParaRPr lang="ru-RU" altLang="ru-RU" sz="1400" dirty="0">
              <a:cs typeface="Times New Roman" pitchFamily="18" charset="0"/>
            </a:endParaRPr>
          </a:p>
        </p:txBody>
      </p:sp>
      <p:graphicFrame>
        <p:nvGraphicFramePr>
          <p:cNvPr id="52233" name="Object 1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46153498"/>
              </p:ext>
            </p:extLst>
          </p:nvPr>
        </p:nvGraphicFramePr>
        <p:xfrm>
          <a:off x="5950470" y="1124421"/>
          <a:ext cx="2293938" cy="3603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746" name="Формула" r:id="rId4" imgW="1358640" imgH="228600" progId="Equation.3">
                  <p:embed/>
                </p:oleObj>
              </mc:Choice>
              <mc:Fallback>
                <p:oleObj name="Формула" r:id="rId4" imgW="135864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950470" y="1124421"/>
                        <a:ext cx="2293938" cy="3603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2234" name="Object 1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91371347"/>
              </p:ext>
            </p:extLst>
          </p:nvPr>
        </p:nvGraphicFramePr>
        <p:xfrm>
          <a:off x="4572000" y="1195064"/>
          <a:ext cx="214312" cy="2206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747" name="Формула" r:id="rId6" imgW="126720" imgH="139680" progId="Equation.3">
                  <p:embed/>
                </p:oleObj>
              </mc:Choice>
              <mc:Fallback>
                <p:oleObj name="Формула" r:id="rId6" imgW="126720" imgH="1396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2000" y="1195064"/>
                        <a:ext cx="214312" cy="2206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2" name="Прямоугольник 2"/>
          <p:cNvSpPr>
            <a:spLocks noChangeArrowheads="1"/>
          </p:cNvSpPr>
          <p:nvPr/>
        </p:nvSpPr>
        <p:spPr bwMode="auto">
          <a:xfrm>
            <a:off x="5436097" y="4293096"/>
            <a:ext cx="3096344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altLang="ru-RU" sz="1200" dirty="0" smtClean="0"/>
              <a:t>Пример</a:t>
            </a:r>
            <a:r>
              <a:rPr lang="en-US" altLang="ru-RU" sz="1200" dirty="0" smtClean="0"/>
              <a:t>: </a:t>
            </a:r>
            <a:r>
              <a:rPr lang="ru-RU" altLang="ru-RU" sz="1200" dirty="0" smtClean="0"/>
              <a:t>Слепой случайный поиск, </a:t>
            </a:r>
            <a:r>
              <a:rPr lang="en-US" altLang="ru-RU" sz="1200" dirty="0" smtClean="0"/>
              <a:t>n=2</a:t>
            </a:r>
            <a:endParaRPr lang="ru-RU" altLang="ru-RU" sz="1200" dirty="0"/>
          </a:p>
        </p:txBody>
      </p:sp>
      <p:sp>
        <p:nvSpPr>
          <p:cNvPr id="53" name="Rectangle 16"/>
          <p:cNvSpPr>
            <a:spLocks noChangeArrowheads="1"/>
          </p:cNvSpPr>
          <p:nvPr/>
        </p:nvSpPr>
        <p:spPr bwMode="auto">
          <a:xfrm>
            <a:off x="683568" y="1556792"/>
            <a:ext cx="4521656" cy="1600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400" dirty="0" smtClean="0"/>
              <a:t>слепой случайный поиск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200" dirty="0" smtClean="0"/>
              <a:t>В заданной области поиска экстремума </a:t>
            </a:r>
            <a:r>
              <a:rPr lang="en-US" altLang="ru-RU" sz="1200" dirty="0" smtClean="0"/>
              <a:t>[</a:t>
            </a:r>
            <a:r>
              <a:rPr lang="en-US" altLang="ru-RU" sz="1200" dirty="0" err="1" smtClean="0"/>
              <a:t>a,b</a:t>
            </a:r>
            <a:r>
              <a:rPr lang="en-US" altLang="ru-RU" sz="1200" dirty="0" smtClean="0"/>
              <a:t>]</a:t>
            </a:r>
            <a:r>
              <a:rPr lang="ru-RU" altLang="ru-RU" sz="1200" dirty="0" smtClean="0"/>
              <a:t> по каждой из переменных генерируется множество случайных чисел, равномерно распределенных на интервале </a:t>
            </a:r>
            <a:r>
              <a:rPr lang="en-US" altLang="ru-RU" sz="1200" dirty="0" smtClean="0"/>
              <a:t>[</a:t>
            </a:r>
            <a:r>
              <a:rPr lang="en-US" altLang="ru-RU" sz="1200" dirty="0" err="1" smtClean="0"/>
              <a:t>a,b</a:t>
            </a:r>
            <a:r>
              <a:rPr lang="en-US" altLang="ru-RU" sz="1200" dirty="0" smtClean="0"/>
              <a:t>]</a:t>
            </a:r>
            <a:r>
              <a:rPr lang="ru-RU" altLang="ru-RU" sz="1200" dirty="0" smtClean="0"/>
              <a:t>. В каждой из полученных точек вычисляется значение функции и выбирается наименьшее (при минимизации функции).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200" dirty="0"/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200" dirty="0" smtClean="0"/>
              <a:t>Если        -  заданное значение абсолютной погрешности</a:t>
            </a:r>
          </a:p>
        </p:txBody>
      </p:sp>
      <p:graphicFrame>
        <p:nvGraphicFramePr>
          <p:cNvPr id="16" name="Диаграмма 1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993765920"/>
              </p:ext>
            </p:extLst>
          </p:nvPr>
        </p:nvGraphicFramePr>
        <p:xfrm>
          <a:off x="5292080" y="1772816"/>
          <a:ext cx="3267235" cy="241912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8"/>
          </a:graphicData>
        </a:graphic>
      </p:graphicFrame>
      <p:graphicFrame>
        <p:nvGraphicFramePr>
          <p:cNvPr id="17" name="Object 1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42378065"/>
              </p:ext>
            </p:extLst>
          </p:nvPr>
        </p:nvGraphicFramePr>
        <p:xfrm>
          <a:off x="1177925" y="2852936"/>
          <a:ext cx="234950" cy="260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748" name="Формула" r:id="rId9" imgW="139680" imgH="164880" progId="Equation.3">
                  <p:embed/>
                </p:oleObj>
              </mc:Choice>
              <mc:Fallback>
                <p:oleObj name="Формула" r:id="rId9" imgW="139680" imgH="1648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77925" y="2852936"/>
                        <a:ext cx="234950" cy="2603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8" name="Прямоугольник 2"/>
          <p:cNvSpPr>
            <a:spLocks noChangeArrowheads="1"/>
          </p:cNvSpPr>
          <p:nvPr/>
        </p:nvSpPr>
        <p:spPr bwMode="auto">
          <a:xfrm>
            <a:off x="683568" y="3157230"/>
            <a:ext cx="4104456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altLang="ru-RU" sz="1200" dirty="0" smtClean="0"/>
              <a:t>Относительная погрешность</a:t>
            </a:r>
            <a:endParaRPr lang="ru-RU" altLang="ru-RU" sz="1200" dirty="0"/>
          </a:p>
        </p:txBody>
      </p:sp>
      <p:graphicFrame>
        <p:nvGraphicFramePr>
          <p:cNvPr id="19" name="Object 1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98745149"/>
              </p:ext>
            </p:extLst>
          </p:nvPr>
        </p:nvGraphicFramePr>
        <p:xfrm>
          <a:off x="2987824" y="3091970"/>
          <a:ext cx="661155" cy="4090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749" name="Формула" r:id="rId11" imgW="596880" imgH="393480" progId="Equation.3">
                  <p:embed/>
                </p:oleObj>
              </mc:Choice>
              <mc:Fallback>
                <p:oleObj name="Формула" r:id="rId11" imgW="596880" imgH="3934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87824" y="3091970"/>
                        <a:ext cx="661155" cy="4090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" name="Прямоугольник 2"/>
          <p:cNvSpPr>
            <a:spLocks noChangeArrowheads="1"/>
          </p:cNvSpPr>
          <p:nvPr/>
        </p:nvSpPr>
        <p:spPr bwMode="auto">
          <a:xfrm>
            <a:off x="706840" y="3573016"/>
            <a:ext cx="4104456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altLang="ru-RU" sz="1200" dirty="0" smtClean="0"/>
              <a:t>Вероятность того, что в серии из </a:t>
            </a:r>
            <a:r>
              <a:rPr lang="en-US" altLang="ru-RU" sz="1200" dirty="0" smtClean="0"/>
              <a:t>N </a:t>
            </a:r>
            <a:r>
              <a:rPr lang="ru-RU" altLang="ru-RU" sz="1200" dirty="0" smtClean="0"/>
              <a:t>испытаний (точек), хотя бы одно попадет в область минимума равна</a:t>
            </a:r>
            <a:endParaRPr lang="ru-RU" altLang="ru-RU" sz="1200" dirty="0"/>
          </a:p>
        </p:txBody>
      </p:sp>
      <p:graphicFrame>
        <p:nvGraphicFramePr>
          <p:cNvPr id="21" name="Object 1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3949597"/>
              </p:ext>
            </p:extLst>
          </p:nvPr>
        </p:nvGraphicFramePr>
        <p:xfrm>
          <a:off x="1619672" y="4061104"/>
          <a:ext cx="1434430" cy="37049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750" name="Формула" r:id="rId13" imgW="965160" imgH="266400" progId="Equation.3">
                  <p:embed/>
                </p:oleObj>
              </mc:Choice>
              <mc:Fallback>
                <p:oleObj name="Формула" r:id="rId13" imgW="965160" imgH="2664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19672" y="4061104"/>
                        <a:ext cx="1434430" cy="370491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22" name="Прямоугольник 2"/>
          <p:cNvSpPr>
            <a:spLocks noChangeArrowheads="1"/>
          </p:cNvSpPr>
          <p:nvPr/>
        </p:nvSpPr>
        <p:spPr bwMode="auto">
          <a:xfrm>
            <a:off x="683568" y="4509120"/>
            <a:ext cx="4104456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altLang="ru-RU" sz="1200" dirty="0" smtClean="0"/>
              <a:t>Тогда необходимое число испытаний </a:t>
            </a:r>
            <a:r>
              <a:rPr lang="en-US" altLang="ru-RU" sz="1200" dirty="0" smtClean="0"/>
              <a:t>N </a:t>
            </a:r>
            <a:r>
              <a:rPr lang="ru-RU" altLang="ru-RU" sz="1200" dirty="0" smtClean="0"/>
              <a:t>равно</a:t>
            </a:r>
            <a:endParaRPr lang="ru-RU" altLang="ru-RU" sz="1200" dirty="0"/>
          </a:p>
        </p:txBody>
      </p:sp>
      <p:graphicFrame>
        <p:nvGraphicFramePr>
          <p:cNvPr id="23" name="Object 1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72273990"/>
              </p:ext>
            </p:extLst>
          </p:nvPr>
        </p:nvGraphicFramePr>
        <p:xfrm>
          <a:off x="1666875" y="4797152"/>
          <a:ext cx="1339850" cy="581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751" name="Формула" r:id="rId15" imgW="901440" imgH="419040" progId="Equation.3">
                  <p:embed/>
                </p:oleObj>
              </mc:Choice>
              <mc:Fallback>
                <p:oleObj name="Формула" r:id="rId15" imgW="901440" imgH="4190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66875" y="4797152"/>
                        <a:ext cx="1339850" cy="5810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24" name="Прямоугольник 2"/>
          <p:cNvSpPr>
            <a:spLocks noChangeArrowheads="1"/>
          </p:cNvSpPr>
          <p:nvPr/>
        </p:nvSpPr>
        <p:spPr bwMode="auto">
          <a:xfrm>
            <a:off x="683568" y="5517232"/>
            <a:ext cx="763284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altLang="ru-RU" sz="1200" dirty="0" smtClean="0"/>
              <a:t>При </a:t>
            </a:r>
            <a:r>
              <a:rPr lang="en-US" altLang="ru-RU" sz="1200" i="1" dirty="0" smtClean="0"/>
              <a:t>p</a:t>
            </a:r>
            <a:r>
              <a:rPr lang="en-US" altLang="ru-RU" sz="1200" dirty="0" smtClean="0"/>
              <a:t> </a:t>
            </a:r>
            <a:r>
              <a:rPr lang="ru-RU" altLang="ru-RU" sz="1200" dirty="0" smtClean="0"/>
              <a:t>близкой к единице данный метод требует большого числа испытаний, что приводит к его редкому применению в «чистом» виде.</a:t>
            </a:r>
            <a:endParaRPr lang="ru-RU" altLang="ru-RU" sz="1200" dirty="0"/>
          </a:p>
        </p:txBody>
      </p:sp>
    </p:spTree>
    <p:extLst>
      <p:ext uri="{BB962C8B-B14F-4D97-AF65-F5344CB8AC3E}">
        <p14:creationId xmlns:p14="http://schemas.microsoft.com/office/powerpoint/2010/main" val="28767150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Номер слайда 6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0081F7C6-75BB-4641-BB88-7B6C0EBA8BF3}" type="slidenum">
              <a:rPr lang="ru-RU" altLang="ru-RU" sz="1400" smtClean="0"/>
              <a:pPr eaLnBrk="1" hangingPunct="1">
                <a:spcBef>
                  <a:spcPct val="0"/>
                </a:spcBef>
                <a:buFontTx/>
                <a:buNone/>
              </a:pPr>
              <a:t>16</a:t>
            </a:fld>
            <a:endParaRPr lang="ru-RU" altLang="ru-RU" sz="1400" smtClean="0"/>
          </a:p>
        </p:txBody>
      </p:sp>
      <p:sp>
        <p:nvSpPr>
          <p:cNvPr id="52227" name="Rectangle 2"/>
          <p:cNvSpPr>
            <a:spLocks noGrp="1" noChangeArrowheads="1"/>
          </p:cNvSpPr>
          <p:nvPr>
            <p:ph type="title"/>
          </p:nvPr>
        </p:nvSpPr>
        <p:spPr>
          <a:xfrm>
            <a:off x="457994" y="620688"/>
            <a:ext cx="8229600" cy="432048"/>
          </a:xfrm>
        </p:spPr>
        <p:txBody>
          <a:bodyPr/>
          <a:lstStyle/>
          <a:p>
            <a:pPr eaLnBrk="1" hangingPunct="1"/>
            <a:r>
              <a:rPr lang="en-US" altLang="ru-RU" sz="1800" dirty="0" smtClean="0">
                <a:solidFill>
                  <a:srgbClr val="0000FF"/>
                </a:solidFill>
              </a:rPr>
              <a:t>7</a:t>
            </a:r>
            <a:r>
              <a:rPr lang="ru-RU" altLang="ru-RU" sz="1800" dirty="0" smtClean="0">
                <a:solidFill>
                  <a:srgbClr val="0000FF"/>
                </a:solidFill>
              </a:rPr>
              <a:t>.2 Эволюционный метод (генетический алгоритм)</a:t>
            </a:r>
            <a:endParaRPr lang="ru-RU" altLang="ru-RU" sz="2400" dirty="0" smtClean="0">
              <a:solidFill>
                <a:srgbClr val="0000FF"/>
              </a:solidFill>
            </a:endParaRPr>
          </a:p>
        </p:txBody>
      </p:sp>
      <p:pic>
        <p:nvPicPr>
          <p:cNvPr id="52228" name="Picture 3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6326188"/>
            <a:ext cx="4038600" cy="531812"/>
          </a:xfrm>
          <a:noFill/>
        </p:spPr>
      </p:pic>
      <p:sp>
        <p:nvSpPr>
          <p:cNvPr id="52229" name="Line 10"/>
          <p:cNvSpPr>
            <a:spLocks noChangeShapeType="1"/>
          </p:cNvSpPr>
          <p:nvPr/>
        </p:nvSpPr>
        <p:spPr bwMode="auto">
          <a:xfrm>
            <a:off x="323850" y="476250"/>
            <a:ext cx="8497888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52231" name="Rectangle 16"/>
          <p:cNvSpPr>
            <a:spLocks noChangeArrowheads="1"/>
          </p:cNvSpPr>
          <p:nvPr/>
        </p:nvSpPr>
        <p:spPr bwMode="auto">
          <a:xfrm>
            <a:off x="493712" y="1124744"/>
            <a:ext cx="6310535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400" dirty="0">
                <a:cs typeface="Times New Roman" pitchFamily="18" charset="0"/>
              </a:rPr>
              <a:t> Пусть </a:t>
            </a:r>
            <a:r>
              <a:rPr lang="ru-RU" altLang="ru-RU" sz="1400" dirty="0" smtClean="0">
                <a:cs typeface="Times New Roman" pitchFamily="18" charset="0"/>
              </a:rPr>
              <a:t>задана невыпуклая </a:t>
            </a:r>
            <a:r>
              <a:rPr lang="ru-RU" altLang="ru-RU" sz="1400" dirty="0">
                <a:cs typeface="Times New Roman" pitchFamily="18" charset="0"/>
              </a:rPr>
              <a:t>функция нескольких       </a:t>
            </a:r>
            <a:r>
              <a:rPr lang="ru-RU" altLang="ru-RU" sz="1400" dirty="0" smtClean="0">
                <a:cs typeface="Times New Roman" pitchFamily="18" charset="0"/>
              </a:rPr>
              <a:t>переменных</a:t>
            </a:r>
            <a:endParaRPr lang="ru-RU" altLang="ru-RU" sz="1400" dirty="0">
              <a:cs typeface="Times New Roman" pitchFamily="18" charset="0"/>
            </a:endParaRPr>
          </a:p>
        </p:txBody>
      </p:sp>
      <p:graphicFrame>
        <p:nvGraphicFramePr>
          <p:cNvPr id="52233" name="Object 1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43583936"/>
              </p:ext>
            </p:extLst>
          </p:nvPr>
        </p:nvGraphicFramePr>
        <p:xfrm>
          <a:off x="5950470" y="1124421"/>
          <a:ext cx="2293938" cy="3603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70" name="Формула" r:id="rId4" imgW="1358640" imgH="228600" progId="Equation.3">
                  <p:embed/>
                </p:oleObj>
              </mc:Choice>
              <mc:Fallback>
                <p:oleObj name="Формула" r:id="rId4" imgW="135864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950470" y="1124421"/>
                        <a:ext cx="2293938" cy="3603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2234" name="Object 1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56549606"/>
              </p:ext>
            </p:extLst>
          </p:nvPr>
        </p:nvGraphicFramePr>
        <p:xfrm>
          <a:off x="4572000" y="1195064"/>
          <a:ext cx="214312" cy="2206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71" name="Формула" r:id="rId6" imgW="126720" imgH="139680" progId="Equation.3">
                  <p:embed/>
                </p:oleObj>
              </mc:Choice>
              <mc:Fallback>
                <p:oleObj name="Формула" r:id="rId6" imgW="126720" imgH="1396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2000" y="1195064"/>
                        <a:ext cx="214312" cy="2206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3" name="Rectangle 16"/>
          <p:cNvSpPr>
            <a:spLocks noChangeArrowheads="1"/>
          </p:cNvSpPr>
          <p:nvPr/>
        </p:nvSpPr>
        <p:spPr bwMode="auto">
          <a:xfrm>
            <a:off x="603009" y="1493490"/>
            <a:ext cx="7793965" cy="32316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400" dirty="0" smtClean="0"/>
              <a:t>Генетический алгоритм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100" dirty="0" smtClean="0"/>
              <a:t>Предполагает имитацию процесса эволюции (различные реализации могут использовать различные приемы имитирующие этапы эволюционного процесса)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400" dirty="0" smtClean="0"/>
              <a:t>Например</a:t>
            </a:r>
            <a:r>
              <a:rPr lang="en-US" altLang="ru-RU" sz="1400" dirty="0" smtClean="0"/>
              <a:t>: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200" dirty="0" smtClean="0"/>
              <a:t>Допущения и ассоциации,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200" dirty="0"/>
              <a:t>-</a:t>
            </a:r>
            <a:r>
              <a:rPr lang="ru-RU" altLang="ru-RU" sz="1200" dirty="0" smtClean="0"/>
              <a:t>значения переменных (точка) – особь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200" dirty="0" smtClean="0"/>
              <a:t>-значение функции в точке характеризует приспособленность особи (выживаемость</a:t>
            </a:r>
            <a:r>
              <a:rPr lang="ru-RU" altLang="ru-RU" sz="1400" dirty="0" smtClean="0"/>
              <a:t>)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400" dirty="0" smtClean="0"/>
          </a:p>
          <a:p>
            <a:pPr eaLnBrk="1" hangingPunct="1">
              <a:spcBef>
                <a:spcPct val="0"/>
              </a:spcBef>
              <a:buNone/>
            </a:pPr>
            <a:r>
              <a:rPr lang="ru-RU" altLang="ru-RU" sz="1400" dirty="0" smtClean="0"/>
              <a:t>Шаг 1. </a:t>
            </a:r>
            <a:r>
              <a:rPr lang="ru-RU" altLang="ru-RU" sz="1200" dirty="0" smtClean="0"/>
              <a:t>Создание начальной популяции – множества особей, численность </a:t>
            </a:r>
            <a:r>
              <a:rPr lang="en-US" altLang="ru-RU" sz="1200" i="1" dirty="0" smtClean="0"/>
              <a:t>p</a:t>
            </a:r>
            <a:r>
              <a:rPr lang="ru-RU" altLang="ru-RU" sz="1200" dirty="0" smtClean="0"/>
              <a:t> </a:t>
            </a:r>
            <a:r>
              <a:rPr lang="en-US" altLang="ru-RU" sz="1200" dirty="0" smtClean="0"/>
              <a:t>;</a:t>
            </a:r>
          </a:p>
          <a:p>
            <a:pPr eaLnBrk="1" hangingPunct="1">
              <a:spcBef>
                <a:spcPct val="0"/>
              </a:spcBef>
              <a:buNone/>
            </a:pPr>
            <a:r>
              <a:rPr lang="ru-RU" altLang="ru-RU" sz="1400" dirty="0" smtClean="0"/>
              <a:t>Шаг 2</a:t>
            </a:r>
            <a:r>
              <a:rPr lang="ru-RU" altLang="ru-RU" sz="1200" dirty="0" smtClean="0"/>
              <a:t>.</a:t>
            </a:r>
            <a:r>
              <a:rPr lang="en-US" altLang="ru-RU" sz="1200" dirty="0" smtClean="0"/>
              <a:t> </a:t>
            </a:r>
            <a:r>
              <a:rPr lang="ru-RU" altLang="ru-RU" sz="1200" dirty="0" smtClean="0"/>
              <a:t>Выбор «родителей». (полагаем, что для появления новой особи требуются наследственные признаки двух других особей). Выбор может производится различными способами, например, случайно (</a:t>
            </a:r>
            <a:r>
              <a:rPr lang="ru-RU" altLang="ru-RU" sz="1200" dirty="0" err="1" smtClean="0"/>
              <a:t>панмиксия</a:t>
            </a:r>
            <a:r>
              <a:rPr lang="ru-RU" altLang="ru-RU" sz="1200" dirty="0" smtClean="0"/>
              <a:t>) (</a:t>
            </a:r>
            <a:r>
              <a:rPr lang="ru-RU" altLang="ru-RU" sz="1200" dirty="0" err="1" smtClean="0"/>
              <a:t>Напрмер</a:t>
            </a:r>
            <a:r>
              <a:rPr lang="ru-RU" altLang="ru-RU" sz="1200" dirty="0" smtClean="0"/>
              <a:t> особи </a:t>
            </a:r>
            <a:r>
              <a:rPr lang="en-US" altLang="ru-RU" sz="1200" i="1" dirty="0" smtClean="0"/>
              <a:t>k</a:t>
            </a:r>
            <a:r>
              <a:rPr lang="en-US" altLang="ru-RU" sz="1200" dirty="0" smtClean="0"/>
              <a:t> </a:t>
            </a:r>
            <a:r>
              <a:rPr lang="ru-RU" altLang="ru-RU" sz="1200" dirty="0" smtClean="0"/>
              <a:t>и </a:t>
            </a:r>
            <a:r>
              <a:rPr lang="en-US" altLang="ru-RU" sz="1200" i="1" dirty="0" smtClean="0"/>
              <a:t>m</a:t>
            </a:r>
            <a:r>
              <a:rPr lang="en-US" altLang="ru-RU" sz="1200" dirty="0" smtClean="0"/>
              <a:t>)</a:t>
            </a:r>
            <a:r>
              <a:rPr lang="ru-RU" altLang="ru-RU" sz="1200" dirty="0" smtClean="0"/>
              <a:t>.</a:t>
            </a:r>
          </a:p>
          <a:p>
            <a:pPr eaLnBrk="1" hangingPunct="1">
              <a:spcBef>
                <a:spcPct val="0"/>
              </a:spcBef>
              <a:buNone/>
            </a:pPr>
            <a:r>
              <a:rPr lang="ru-RU" altLang="ru-RU" sz="1400" dirty="0" smtClean="0"/>
              <a:t>Шаг 3</a:t>
            </a:r>
            <a:r>
              <a:rPr lang="ru-RU" altLang="ru-RU" sz="1200" dirty="0" smtClean="0"/>
              <a:t>. </a:t>
            </a:r>
            <a:r>
              <a:rPr lang="ru-RU" altLang="ru-RU" sz="1200" b="1" dirty="0" smtClean="0"/>
              <a:t>Рекомбинация</a:t>
            </a:r>
            <a:r>
              <a:rPr lang="ru-RU" altLang="ru-RU" sz="1200" dirty="0" smtClean="0"/>
              <a:t>. Передача наследственных признаков потомку. Существуют различные способы  реализации данного шага. Например, вектор переменных можно рассматривать как набор генов, при этом одноименные гены родителей объединяются со случайными коэффициентами</a:t>
            </a:r>
            <a:r>
              <a:rPr lang="en-US" altLang="ru-RU" sz="1200" dirty="0" smtClean="0"/>
              <a:t>:</a:t>
            </a:r>
            <a:endParaRPr lang="ru-RU" altLang="ru-RU" sz="1200" dirty="0" smtClean="0"/>
          </a:p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200" dirty="0"/>
          </a:p>
        </p:txBody>
      </p:sp>
      <p:sp>
        <p:nvSpPr>
          <p:cNvPr id="20" name="Прямоугольник 2"/>
          <p:cNvSpPr>
            <a:spLocks noChangeArrowheads="1"/>
          </p:cNvSpPr>
          <p:nvPr/>
        </p:nvSpPr>
        <p:spPr bwMode="auto">
          <a:xfrm>
            <a:off x="3131840" y="4592161"/>
            <a:ext cx="530962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altLang="ru-RU" sz="1200" dirty="0" smtClean="0"/>
              <a:t>где</a:t>
            </a:r>
            <a:endParaRPr lang="ru-RU" altLang="ru-RU" sz="1200" dirty="0"/>
          </a:p>
        </p:txBody>
      </p:sp>
      <p:sp>
        <p:nvSpPr>
          <p:cNvPr id="24" name="Прямоугольник 2"/>
          <p:cNvSpPr>
            <a:spLocks noChangeArrowheads="1"/>
          </p:cNvSpPr>
          <p:nvPr/>
        </p:nvSpPr>
        <p:spPr bwMode="auto">
          <a:xfrm>
            <a:off x="611560" y="4869160"/>
            <a:ext cx="7632848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altLang="ru-RU" sz="1400" dirty="0" smtClean="0"/>
              <a:t>Шаг 4</a:t>
            </a:r>
            <a:r>
              <a:rPr lang="ru-RU" altLang="ru-RU" sz="1200" dirty="0" smtClean="0"/>
              <a:t>. </a:t>
            </a:r>
            <a:r>
              <a:rPr lang="ru-RU" altLang="ru-RU" sz="1200" b="1" dirty="0" smtClean="0"/>
              <a:t>Мутация</a:t>
            </a:r>
            <a:r>
              <a:rPr lang="ru-RU" altLang="ru-RU" sz="1200" dirty="0" smtClean="0"/>
              <a:t>. Случайное изменение наследственных признаков. Например</a:t>
            </a:r>
            <a:r>
              <a:rPr lang="en-US" altLang="ru-RU" sz="1200" dirty="0" smtClean="0"/>
              <a:t>:</a:t>
            </a:r>
            <a:endParaRPr lang="ru-RU" altLang="ru-RU" sz="1200" dirty="0"/>
          </a:p>
        </p:txBody>
      </p:sp>
      <p:graphicFrame>
        <p:nvGraphicFramePr>
          <p:cNvPr id="25" name="Object 1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83441239"/>
              </p:ext>
            </p:extLst>
          </p:nvPr>
        </p:nvGraphicFramePr>
        <p:xfrm>
          <a:off x="815975" y="4548660"/>
          <a:ext cx="2243858" cy="34083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72" name="Формула" r:id="rId8" imgW="1485720" imgH="241200" progId="Equation.3">
                  <p:embed/>
                </p:oleObj>
              </mc:Choice>
              <mc:Fallback>
                <p:oleObj name="Формула" r:id="rId8" imgW="1485720" imgH="241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15975" y="4548660"/>
                        <a:ext cx="2243858" cy="34083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7" name="Object 1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86006647"/>
              </p:ext>
            </p:extLst>
          </p:nvPr>
        </p:nvGraphicFramePr>
        <p:xfrm>
          <a:off x="3705741" y="4592161"/>
          <a:ext cx="866259" cy="28780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73" name="Формула" r:id="rId10" imgW="571320" imgH="203040" progId="Equation.3">
                  <p:embed/>
                </p:oleObj>
              </mc:Choice>
              <mc:Fallback>
                <p:oleObj name="Формула" r:id="rId10" imgW="571320" imgH="2030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05741" y="4592161"/>
                        <a:ext cx="866259" cy="28780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28" name="Прямоугольник 2"/>
          <p:cNvSpPr>
            <a:spLocks noChangeArrowheads="1"/>
          </p:cNvSpPr>
          <p:nvPr/>
        </p:nvSpPr>
        <p:spPr bwMode="auto">
          <a:xfrm>
            <a:off x="4684334" y="4586644"/>
            <a:ext cx="1471842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altLang="ru-RU" sz="1200" dirty="0"/>
              <a:t>с</a:t>
            </a:r>
            <a:r>
              <a:rPr lang="ru-RU" altLang="ru-RU" sz="1200" dirty="0" smtClean="0"/>
              <a:t>лучайное число</a:t>
            </a:r>
            <a:endParaRPr lang="ru-RU" altLang="ru-RU" sz="1200" dirty="0"/>
          </a:p>
        </p:txBody>
      </p:sp>
      <p:graphicFrame>
        <p:nvGraphicFramePr>
          <p:cNvPr id="29" name="Object 1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45916755"/>
              </p:ext>
            </p:extLst>
          </p:nvPr>
        </p:nvGraphicFramePr>
        <p:xfrm>
          <a:off x="6444208" y="4869160"/>
          <a:ext cx="934467" cy="33605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74" name="Формула" r:id="rId12" imgW="596880" imgH="228600" progId="Equation.3">
                  <p:embed/>
                </p:oleObj>
              </mc:Choice>
              <mc:Fallback>
                <p:oleObj name="Формула" r:id="rId12" imgW="59688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44208" y="4869160"/>
                        <a:ext cx="934467" cy="33605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30" name="Прямоугольник 2"/>
          <p:cNvSpPr>
            <a:spLocks noChangeArrowheads="1"/>
          </p:cNvSpPr>
          <p:nvPr/>
        </p:nvSpPr>
        <p:spPr bwMode="auto">
          <a:xfrm>
            <a:off x="715250" y="5182454"/>
            <a:ext cx="530962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altLang="ru-RU" sz="1200" dirty="0" smtClean="0"/>
              <a:t>где</a:t>
            </a:r>
            <a:endParaRPr lang="ru-RU" altLang="ru-RU" sz="1200" dirty="0"/>
          </a:p>
        </p:txBody>
      </p:sp>
      <p:graphicFrame>
        <p:nvGraphicFramePr>
          <p:cNvPr id="31" name="Object 1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31360852"/>
              </p:ext>
            </p:extLst>
          </p:nvPr>
        </p:nvGraphicFramePr>
        <p:xfrm>
          <a:off x="1115616" y="5180013"/>
          <a:ext cx="214313" cy="260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75" name="Формула" r:id="rId14" imgW="126720" imgH="164880" progId="Equation.3">
                  <p:embed/>
                </p:oleObj>
              </mc:Choice>
              <mc:Fallback>
                <p:oleObj name="Формула" r:id="rId14" imgW="126720" imgH="1648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15616" y="5180013"/>
                        <a:ext cx="214313" cy="2603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2" name="Прямоугольник 2"/>
          <p:cNvSpPr>
            <a:spLocks noChangeArrowheads="1"/>
          </p:cNvSpPr>
          <p:nvPr/>
        </p:nvSpPr>
        <p:spPr bwMode="auto">
          <a:xfrm>
            <a:off x="1259632" y="5176937"/>
            <a:ext cx="2088232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altLang="ru-RU" sz="1200" dirty="0" smtClean="0"/>
              <a:t>случайный коэффициент</a:t>
            </a:r>
            <a:endParaRPr lang="ru-RU" altLang="ru-RU" sz="1200" dirty="0"/>
          </a:p>
        </p:txBody>
      </p:sp>
      <p:sp>
        <p:nvSpPr>
          <p:cNvPr id="33" name="Прямоугольник 2"/>
          <p:cNvSpPr>
            <a:spLocks noChangeArrowheads="1"/>
          </p:cNvSpPr>
          <p:nvPr/>
        </p:nvSpPr>
        <p:spPr bwMode="auto">
          <a:xfrm>
            <a:off x="629444" y="5453936"/>
            <a:ext cx="7632848" cy="492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altLang="ru-RU" sz="1400" dirty="0" smtClean="0"/>
              <a:t>Шаг 5</a:t>
            </a:r>
            <a:r>
              <a:rPr lang="ru-RU" altLang="ru-RU" sz="1200" dirty="0" smtClean="0"/>
              <a:t>. </a:t>
            </a:r>
            <a:r>
              <a:rPr lang="ru-RU" altLang="ru-RU" sz="1200" b="1" dirty="0" smtClean="0"/>
              <a:t>Селекция</a:t>
            </a:r>
            <a:r>
              <a:rPr lang="ru-RU" altLang="ru-RU" sz="1200" dirty="0" smtClean="0"/>
              <a:t>. Новая особь помещается в популяцию, на место наименее приспособленной особи, которая освобождая позицию («погибает»).</a:t>
            </a:r>
            <a:endParaRPr lang="ru-RU" altLang="ru-RU" sz="1200" dirty="0"/>
          </a:p>
        </p:txBody>
      </p:sp>
      <p:sp>
        <p:nvSpPr>
          <p:cNvPr id="34" name="Прямоугольник 2"/>
          <p:cNvSpPr>
            <a:spLocks noChangeArrowheads="1"/>
          </p:cNvSpPr>
          <p:nvPr/>
        </p:nvSpPr>
        <p:spPr bwMode="auto">
          <a:xfrm>
            <a:off x="659200" y="5946379"/>
            <a:ext cx="7632848" cy="492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altLang="ru-RU" sz="1400" b="1" dirty="0" smtClean="0"/>
              <a:t>Сходимость</a:t>
            </a:r>
            <a:r>
              <a:rPr lang="ru-RU" altLang="ru-RU" sz="1200" dirty="0" smtClean="0"/>
              <a:t>. Процесс смены поколений повторяется пока на протяжении некоторого (заданного) числа поколений не будет происходить уменьшение (увеличение) значения целевой функции.</a:t>
            </a:r>
            <a:endParaRPr lang="ru-RU" altLang="ru-RU" sz="1200" dirty="0"/>
          </a:p>
        </p:txBody>
      </p:sp>
    </p:spTree>
    <p:extLst>
      <p:ext uri="{BB962C8B-B14F-4D97-AF65-F5344CB8AC3E}">
        <p14:creationId xmlns:p14="http://schemas.microsoft.com/office/powerpoint/2010/main" val="7170246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Номер слайда 6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0081F7C6-75BB-4641-BB88-7B6C0EBA8BF3}" type="slidenum">
              <a:rPr lang="ru-RU" altLang="ru-RU" sz="1400" smtClean="0"/>
              <a:pPr eaLnBrk="1" hangingPunct="1">
                <a:spcBef>
                  <a:spcPct val="0"/>
                </a:spcBef>
                <a:buFontTx/>
                <a:buNone/>
              </a:pPr>
              <a:t>17</a:t>
            </a:fld>
            <a:endParaRPr lang="ru-RU" altLang="ru-RU" sz="1400" smtClean="0"/>
          </a:p>
        </p:txBody>
      </p:sp>
      <p:sp>
        <p:nvSpPr>
          <p:cNvPr id="52227" name="Rectangle 2"/>
          <p:cNvSpPr>
            <a:spLocks noGrp="1" noChangeArrowheads="1"/>
          </p:cNvSpPr>
          <p:nvPr>
            <p:ph type="title"/>
          </p:nvPr>
        </p:nvSpPr>
        <p:spPr>
          <a:xfrm>
            <a:off x="457994" y="620688"/>
            <a:ext cx="8229600" cy="432048"/>
          </a:xfrm>
        </p:spPr>
        <p:txBody>
          <a:bodyPr/>
          <a:lstStyle/>
          <a:p>
            <a:pPr eaLnBrk="1" hangingPunct="1"/>
            <a:r>
              <a:rPr lang="ru-RU" altLang="ru-RU" sz="1800" dirty="0" smtClean="0">
                <a:solidFill>
                  <a:srgbClr val="0000FF"/>
                </a:solidFill>
              </a:rPr>
              <a:t>Генетический алгоритм</a:t>
            </a:r>
            <a:endParaRPr lang="ru-RU" altLang="ru-RU" sz="2400" dirty="0" smtClean="0">
              <a:solidFill>
                <a:srgbClr val="0000FF"/>
              </a:solidFill>
            </a:endParaRPr>
          </a:p>
        </p:txBody>
      </p:sp>
      <p:pic>
        <p:nvPicPr>
          <p:cNvPr id="52228" name="Picture 3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6326188"/>
            <a:ext cx="4038600" cy="531812"/>
          </a:xfrm>
          <a:noFill/>
        </p:spPr>
      </p:pic>
      <p:sp>
        <p:nvSpPr>
          <p:cNvPr id="52229" name="Line 10"/>
          <p:cNvSpPr>
            <a:spLocks noChangeShapeType="1"/>
          </p:cNvSpPr>
          <p:nvPr/>
        </p:nvSpPr>
        <p:spPr bwMode="auto">
          <a:xfrm>
            <a:off x="323850" y="476250"/>
            <a:ext cx="8497888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34" name="Прямоугольник 2"/>
          <p:cNvSpPr>
            <a:spLocks noChangeArrowheads="1"/>
          </p:cNvSpPr>
          <p:nvPr/>
        </p:nvSpPr>
        <p:spPr bwMode="auto">
          <a:xfrm>
            <a:off x="659200" y="5946379"/>
            <a:ext cx="7632848" cy="492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altLang="ru-RU" sz="1400" b="1" dirty="0" smtClean="0"/>
              <a:t>Сходимость</a:t>
            </a:r>
            <a:r>
              <a:rPr lang="ru-RU" altLang="ru-RU" sz="1200" dirty="0" smtClean="0"/>
              <a:t>. Процесс смены поколений повторяется пока на протяжении некоторого (заданного) числа поколений не будет происходить уменьшение (увеличение) значения целевой функции.</a:t>
            </a:r>
            <a:endParaRPr lang="ru-RU" altLang="ru-RU" sz="1200" dirty="0"/>
          </a:p>
        </p:txBody>
      </p:sp>
      <p:sp>
        <p:nvSpPr>
          <p:cNvPr id="23" name="Скругленный прямоугольник 22"/>
          <p:cNvSpPr/>
          <p:nvPr/>
        </p:nvSpPr>
        <p:spPr>
          <a:xfrm>
            <a:off x="3768695" y="1124744"/>
            <a:ext cx="1444239" cy="264920"/>
          </a:xfrm>
          <a:prstGeom prst="roundRect">
            <a:avLst>
              <a:gd name="adj" fmla="val 50000"/>
            </a:avLst>
          </a:prstGeom>
          <a:ln w="127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200" dirty="0" smtClean="0"/>
              <a:t>Начало</a:t>
            </a:r>
            <a:endParaRPr lang="ru-RU" sz="1200" dirty="0"/>
          </a:p>
        </p:txBody>
      </p:sp>
      <p:sp>
        <p:nvSpPr>
          <p:cNvPr id="35" name="Блок-схема: данные 34"/>
          <p:cNvSpPr/>
          <p:nvPr/>
        </p:nvSpPr>
        <p:spPr>
          <a:xfrm>
            <a:off x="3589048" y="1556792"/>
            <a:ext cx="1803347" cy="239283"/>
          </a:xfrm>
          <a:prstGeom prst="flowChartInputOutput">
            <a:avLst/>
          </a:prstGeom>
          <a:ln w="127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 i="1" dirty="0" smtClean="0"/>
              <a:t>f(x)</a:t>
            </a:r>
            <a:r>
              <a:rPr lang="en-US" sz="1400" dirty="0" smtClean="0"/>
              <a:t>, p</a:t>
            </a:r>
            <a:endParaRPr lang="ru-RU" sz="1400" dirty="0"/>
          </a:p>
        </p:txBody>
      </p:sp>
      <p:sp>
        <p:nvSpPr>
          <p:cNvPr id="36" name="Прямоугольник 35"/>
          <p:cNvSpPr/>
          <p:nvPr/>
        </p:nvSpPr>
        <p:spPr>
          <a:xfrm>
            <a:off x="3490958" y="1916832"/>
            <a:ext cx="1999715" cy="504202"/>
          </a:xfrm>
          <a:prstGeom prst="rect">
            <a:avLst/>
          </a:prstGeom>
          <a:ln w="127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200" i="1" dirty="0" smtClean="0">
                <a:ln w="9525">
                  <a:solidFill>
                    <a:schemeClr val="tx1"/>
                  </a:solidFill>
                </a:ln>
              </a:rPr>
              <a:t>Создание начальной популяции</a:t>
            </a:r>
            <a:endParaRPr lang="en-US" sz="1200" i="1" dirty="0" smtClean="0">
              <a:ln w="9525">
                <a:solidFill>
                  <a:schemeClr val="tx1"/>
                </a:solidFill>
              </a:ln>
            </a:endParaRPr>
          </a:p>
        </p:txBody>
      </p:sp>
      <p:sp>
        <p:nvSpPr>
          <p:cNvPr id="42" name="Скругленный прямоугольник 41"/>
          <p:cNvSpPr/>
          <p:nvPr/>
        </p:nvSpPr>
        <p:spPr>
          <a:xfrm>
            <a:off x="3763616" y="5445224"/>
            <a:ext cx="1444239" cy="264920"/>
          </a:xfrm>
          <a:prstGeom prst="roundRect">
            <a:avLst>
              <a:gd name="adj" fmla="val 50000"/>
            </a:avLst>
          </a:prstGeom>
          <a:ln w="127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200" dirty="0" smtClean="0"/>
              <a:t>Останов</a:t>
            </a:r>
            <a:endParaRPr lang="ru-RU" sz="1200" dirty="0"/>
          </a:p>
        </p:txBody>
      </p:sp>
      <p:cxnSp>
        <p:nvCxnSpPr>
          <p:cNvPr id="43" name="Прямая соединительная линия 42"/>
          <p:cNvCxnSpPr>
            <a:stCxn id="23" idx="2"/>
            <a:endCxn id="35" idx="1"/>
          </p:cNvCxnSpPr>
          <p:nvPr/>
        </p:nvCxnSpPr>
        <p:spPr>
          <a:xfrm flipH="1">
            <a:off x="4490722" y="1389664"/>
            <a:ext cx="93" cy="16712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4" name="Прямая соединительная линия 43"/>
          <p:cNvCxnSpPr>
            <a:stCxn id="36" idx="0"/>
            <a:endCxn id="35" idx="4"/>
          </p:cNvCxnSpPr>
          <p:nvPr/>
        </p:nvCxnSpPr>
        <p:spPr>
          <a:xfrm flipH="1" flipV="1">
            <a:off x="4490722" y="1796075"/>
            <a:ext cx="94" cy="120757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5" name="Прямая соединительная линия 44"/>
          <p:cNvCxnSpPr>
            <a:stCxn id="68" idx="0"/>
            <a:endCxn id="36" idx="2"/>
          </p:cNvCxnSpPr>
          <p:nvPr/>
        </p:nvCxnSpPr>
        <p:spPr>
          <a:xfrm flipH="1" flipV="1">
            <a:off x="4490816" y="2421034"/>
            <a:ext cx="4272" cy="24946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6" name="Прямая соединительная линия 45"/>
          <p:cNvCxnSpPr/>
          <p:nvPr/>
        </p:nvCxnSpPr>
        <p:spPr>
          <a:xfrm flipV="1">
            <a:off x="4490815" y="3034147"/>
            <a:ext cx="0" cy="106821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7" name="Прямая соединительная линия 46"/>
          <p:cNvCxnSpPr/>
          <p:nvPr/>
        </p:nvCxnSpPr>
        <p:spPr>
          <a:xfrm flipV="1">
            <a:off x="4490815" y="3501008"/>
            <a:ext cx="0" cy="213204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2" name="Прямая соединительная линия 51"/>
          <p:cNvCxnSpPr/>
          <p:nvPr/>
        </p:nvCxnSpPr>
        <p:spPr>
          <a:xfrm flipH="1">
            <a:off x="2741421" y="2564904"/>
            <a:ext cx="1749393" cy="0"/>
          </a:xfrm>
          <a:prstGeom prst="line">
            <a:avLst/>
          </a:prstGeom>
          <a:ln>
            <a:solidFill>
              <a:schemeClr val="tx1"/>
            </a:solidFill>
            <a:headEnd type="arrow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4" name="Прямая соединительная линия 53"/>
          <p:cNvCxnSpPr/>
          <p:nvPr/>
        </p:nvCxnSpPr>
        <p:spPr>
          <a:xfrm>
            <a:off x="2741420" y="2587183"/>
            <a:ext cx="1" cy="2484664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7" name="Прямая соединительная линия 56"/>
          <p:cNvCxnSpPr>
            <a:stCxn id="69" idx="2"/>
            <a:endCxn id="42" idx="0"/>
          </p:cNvCxnSpPr>
          <p:nvPr/>
        </p:nvCxnSpPr>
        <p:spPr>
          <a:xfrm flipH="1">
            <a:off x="4485736" y="5256936"/>
            <a:ext cx="5080" cy="18828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60" name="TextBox 59"/>
          <p:cNvSpPr txBox="1"/>
          <p:nvPr/>
        </p:nvSpPr>
        <p:spPr>
          <a:xfrm>
            <a:off x="4635836" y="5224122"/>
            <a:ext cx="351378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050" dirty="0" smtClean="0"/>
              <a:t>Да</a:t>
            </a:r>
            <a:endParaRPr lang="ru-RU" dirty="0"/>
          </a:p>
        </p:txBody>
      </p:sp>
      <p:sp>
        <p:nvSpPr>
          <p:cNvPr id="62" name="TextBox 61"/>
          <p:cNvSpPr txBox="1"/>
          <p:nvPr/>
        </p:nvSpPr>
        <p:spPr>
          <a:xfrm>
            <a:off x="3208585" y="4727900"/>
            <a:ext cx="407484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000" dirty="0" smtClean="0"/>
              <a:t>Нет</a:t>
            </a:r>
            <a:endParaRPr lang="ru-RU" dirty="0"/>
          </a:p>
        </p:txBody>
      </p:sp>
      <p:cxnSp>
        <p:nvCxnSpPr>
          <p:cNvPr id="63" name="Прямая соединительная линия 62"/>
          <p:cNvCxnSpPr/>
          <p:nvPr/>
        </p:nvCxnSpPr>
        <p:spPr>
          <a:xfrm>
            <a:off x="2741420" y="5052344"/>
            <a:ext cx="745264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68" name="Прямоугольник 67"/>
          <p:cNvSpPr/>
          <p:nvPr/>
        </p:nvSpPr>
        <p:spPr>
          <a:xfrm>
            <a:off x="3495230" y="2670502"/>
            <a:ext cx="1999715" cy="397381"/>
          </a:xfrm>
          <a:prstGeom prst="rect">
            <a:avLst/>
          </a:prstGeom>
          <a:ln w="127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200" i="1" dirty="0" smtClean="0">
                <a:ln w="9525">
                  <a:solidFill>
                    <a:schemeClr val="tx1"/>
                  </a:solidFill>
                </a:ln>
              </a:rPr>
              <a:t>Выбор родителей</a:t>
            </a:r>
            <a:endParaRPr lang="en-US" sz="1200" i="1" dirty="0" smtClean="0">
              <a:ln w="9525">
                <a:solidFill>
                  <a:schemeClr val="tx1"/>
                </a:solidFill>
              </a:ln>
            </a:endParaRPr>
          </a:p>
        </p:txBody>
      </p:sp>
      <p:sp>
        <p:nvSpPr>
          <p:cNvPr id="69" name="Блок-схема: решение 68"/>
          <p:cNvSpPr/>
          <p:nvPr/>
        </p:nvSpPr>
        <p:spPr>
          <a:xfrm>
            <a:off x="3486685" y="4851011"/>
            <a:ext cx="2008261" cy="405925"/>
          </a:xfrm>
          <a:prstGeom prst="flowChartDecision">
            <a:avLst/>
          </a:prstGeom>
          <a:ln w="127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050" i="1" dirty="0" smtClean="0">
                <a:ln w="9525">
                  <a:solidFill>
                    <a:schemeClr val="tx1"/>
                  </a:solidFill>
                </a:ln>
              </a:rPr>
              <a:t>Сходимость</a:t>
            </a:r>
            <a:endParaRPr lang="ru-RU" sz="1050" dirty="0"/>
          </a:p>
        </p:txBody>
      </p:sp>
      <p:sp>
        <p:nvSpPr>
          <p:cNvPr id="72" name="Прямоугольник 71"/>
          <p:cNvSpPr/>
          <p:nvPr/>
        </p:nvSpPr>
        <p:spPr>
          <a:xfrm>
            <a:off x="3495230" y="3175635"/>
            <a:ext cx="1999715" cy="397381"/>
          </a:xfrm>
          <a:prstGeom prst="rect">
            <a:avLst/>
          </a:prstGeom>
          <a:ln w="127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200" i="1" dirty="0" smtClean="0">
                <a:ln w="9525">
                  <a:solidFill>
                    <a:schemeClr val="tx1"/>
                  </a:solidFill>
                </a:ln>
              </a:rPr>
              <a:t>Рекомбинация</a:t>
            </a:r>
            <a:endParaRPr lang="en-US" sz="1200" i="1" dirty="0" smtClean="0">
              <a:ln w="9525">
                <a:solidFill>
                  <a:schemeClr val="tx1"/>
                </a:solidFill>
              </a:ln>
            </a:endParaRPr>
          </a:p>
        </p:txBody>
      </p:sp>
      <p:sp>
        <p:nvSpPr>
          <p:cNvPr id="73" name="Прямоугольник 72"/>
          <p:cNvSpPr/>
          <p:nvPr/>
        </p:nvSpPr>
        <p:spPr>
          <a:xfrm>
            <a:off x="3504980" y="3714212"/>
            <a:ext cx="1999715" cy="397381"/>
          </a:xfrm>
          <a:prstGeom prst="rect">
            <a:avLst/>
          </a:prstGeom>
          <a:ln w="127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200" i="1" dirty="0" smtClean="0">
                <a:ln w="9525">
                  <a:solidFill>
                    <a:schemeClr val="tx1"/>
                  </a:solidFill>
                </a:ln>
              </a:rPr>
              <a:t>Мутация</a:t>
            </a:r>
            <a:endParaRPr lang="en-US" sz="1200" i="1" dirty="0" smtClean="0">
              <a:ln w="9525">
                <a:solidFill>
                  <a:schemeClr val="tx1"/>
                </a:solidFill>
              </a:ln>
            </a:endParaRPr>
          </a:p>
        </p:txBody>
      </p:sp>
      <p:sp>
        <p:nvSpPr>
          <p:cNvPr id="74" name="Прямоугольник 73"/>
          <p:cNvSpPr/>
          <p:nvPr/>
        </p:nvSpPr>
        <p:spPr>
          <a:xfrm>
            <a:off x="3495230" y="4277115"/>
            <a:ext cx="1999715" cy="397381"/>
          </a:xfrm>
          <a:prstGeom prst="rect">
            <a:avLst/>
          </a:prstGeom>
          <a:ln w="127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200" i="1" dirty="0" smtClean="0">
                <a:ln w="9525">
                  <a:solidFill>
                    <a:schemeClr val="tx1"/>
                  </a:solidFill>
                </a:ln>
              </a:rPr>
              <a:t>Селекция</a:t>
            </a:r>
            <a:endParaRPr lang="en-US" sz="1200" i="1" dirty="0" smtClean="0">
              <a:ln w="9525">
                <a:solidFill>
                  <a:schemeClr val="tx1"/>
                </a:solidFill>
              </a:ln>
            </a:endParaRPr>
          </a:p>
        </p:txBody>
      </p:sp>
      <p:cxnSp>
        <p:nvCxnSpPr>
          <p:cNvPr id="75" name="Прямая соединительная линия 74"/>
          <p:cNvCxnSpPr/>
          <p:nvPr/>
        </p:nvCxnSpPr>
        <p:spPr>
          <a:xfrm flipV="1">
            <a:off x="4485736" y="4674496"/>
            <a:ext cx="0" cy="213204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6" name="Прямая соединительная линия 75"/>
          <p:cNvCxnSpPr>
            <a:stCxn id="74" idx="0"/>
            <a:endCxn id="73" idx="2"/>
          </p:cNvCxnSpPr>
          <p:nvPr/>
        </p:nvCxnSpPr>
        <p:spPr>
          <a:xfrm flipV="1">
            <a:off x="4495088" y="4111593"/>
            <a:ext cx="9750" cy="165522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815279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Номер слайда 6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0081F7C6-75BB-4641-BB88-7B6C0EBA8BF3}" type="slidenum">
              <a:rPr lang="ru-RU" altLang="ru-RU" sz="1400" smtClean="0"/>
              <a:pPr eaLnBrk="1" hangingPunct="1">
                <a:spcBef>
                  <a:spcPct val="0"/>
                </a:spcBef>
                <a:buFontTx/>
                <a:buNone/>
              </a:pPr>
              <a:t>18</a:t>
            </a:fld>
            <a:endParaRPr lang="ru-RU" altLang="ru-RU" sz="1400" smtClean="0"/>
          </a:p>
        </p:txBody>
      </p:sp>
      <p:sp>
        <p:nvSpPr>
          <p:cNvPr id="52227" name="Rectangle 2"/>
          <p:cNvSpPr>
            <a:spLocks noGrp="1" noChangeArrowheads="1"/>
          </p:cNvSpPr>
          <p:nvPr>
            <p:ph type="title"/>
          </p:nvPr>
        </p:nvSpPr>
        <p:spPr>
          <a:xfrm>
            <a:off x="457994" y="620688"/>
            <a:ext cx="8229600" cy="432048"/>
          </a:xfrm>
        </p:spPr>
        <p:txBody>
          <a:bodyPr/>
          <a:lstStyle/>
          <a:p>
            <a:pPr eaLnBrk="1" hangingPunct="1"/>
            <a:r>
              <a:rPr lang="ru-RU" altLang="ru-RU" sz="1800" dirty="0" smtClean="0">
                <a:solidFill>
                  <a:srgbClr val="0000FF"/>
                </a:solidFill>
              </a:rPr>
              <a:t>Генетический алгоритм (пример)</a:t>
            </a:r>
            <a:endParaRPr lang="ru-RU" altLang="ru-RU" sz="2400" dirty="0" smtClean="0">
              <a:solidFill>
                <a:srgbClr val="0000FF"/>
              </a:solidFill>
            </a:endParaRPr>
          </a:p>
        </p:txBody>
      </p:sp>
      <p:pic>
        <p:nvPicPr>
          <p:cNvPr id="52228" name="Picture 3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6326188"/>
            <a:ext cx="4038600" cy="531812"/>
          </a:xfrm>
          <a:noFill/>
        </p:spPr>
      </p:pic>
      <p:sp>
        <p:nvSpPr>
          <p:cNvPr id="52229" name="Line 10"/>
          <p:cNvSpPr>
            <a:spLocks noChangeShapeType="1"/>
          </p:cNvSpPr>
          <p:nvPr/>
        </p:nvSpPr>
        <p:spPr bwMode="auto">
          <a:xfrm>
            <a:off x="323850" y="476250"/>
            <a:ext cx="8497888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34" name="Прямоугольник 2"/>
          <p:cNvSpPr>
            <a:spLocks noChangeArrowheads="1"/>
          </p:cNvSpPr>
          <p:nvPr/>
        </p:nvSpPr>
        <p:spPr bwMode="auto">
          <a:xfrm>
            <a:off x="874772" y="1052736"/>
            <a:ext cx="7441644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altLang="ru-RU" sz="1200" dirty="0" smtClean="0"/>
              <a:t>Пример. Поиск минимума функции </a:t>
            </a:r>
            <a:r>
              <a:rPr lang="ru-RU" altLang="ru-RU" sz="1200" dirty="0" err="1" smtClean="0"/>
              <a:t>Эккли</a:t>
            </a:r>
            <a:r>
              <a:rPr lang="ru-RU" altLang="ru-RU" sz="1200" dirty="0" smtClean="0"/>
              <a:t>  (для двух переменных).</a:t>
            </a:r>
            <a:endParaRPr lang="ru-RU" altLang="ru-RU" sz="1200" dirty="0"/>
          </a:p>
        </p:txBody>
      </p:sp>
      <p:pic>
        <p:nvPicPr>
          <p:cNvPr id="11469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3797" y="3656057"/>
            <a:ext cx="2759346" cy="20162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4693" name="Picture 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3717032"/>
            <a:ext cx="2736304" cy="20882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4695" name="Picture 7" descr="http://www4b.wolframalpha.com/Calculate/MSP/MSP6591cg533achi430ah600003b325860d0dd24e0?MSPStoreType=image/gif&amp;s=41&amp;w=240.&amp;h=202.&amp;cdf=MeshControl&amp;cdf=RangeControl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6224" y="1490300"/>
            <a:ext cx="2376264" cy="21242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4697" name="Picture 9" descr="http://www4b.wolframalpha.com/Calculate/MSP/MSP43721ga8dh4h8312dg84000014e9i26hed37g4h3?MSPStoreType=image/gif&amp;s=57&amp;w=240.&amp;h=228.&amp;cdf=RangeControl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1340768"/>
            <a:ext cx="2952328" cy="24233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7" name="Прямоугольник 2"/>
          <p:cNvSpPr>
            <a:spLocks noChangeArrowheads="1"/>
          </p:cNvSpPr>
          <p:nvPr/>
        </p:nvSpPr>
        <p:spPr bwMode="auto">
          <a:xfrm>
            <a:off x="683568" y="6021288"/>
            <a:ext cx="7441644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altLang="ru-RU" sz="1200" dirty="0" smtClean="0"/>
              <a:t>Найденное значение</a:t>
            </a:r>
            <a:r>
              <a:rPr lang="en-US" altLang="ru-RU" sz="1200" dirty="0" smtClean="0"/>
              <a:t>: x*=(-0,002; -0,014),  f(x*)=0,040    (</a:t>
            </a:r>
            <a:r>
              <a:rPr lang="ru-RU" altLang="ru-RU" sz="1200" dirty="0" smtClean="0"/>
              <a:t>размер популяции 50, число поколений 1000)</a:t>
            </a:r>
            <a:endParaRPr lang="ru-RU" altLang="ru-RU" sz="1200" dirty="0"/>
          </a:p>
        </p:txBody>
      </p:sp>
      <p:sp>
        <p:nvSpPr>
          <p:cNvPr id="38" name="Прямоугольник 2"/>
          <p:cNvSpPr>
            <a:spLocks noChangeArrowheads="1"/>
          </p:cNvSpPr>
          <p:nvPr/>
        </p:nvSpPr>
        <p:spPr bwMode="auto">
          <a:xfrm>
            <a:off x="801605" y="6381328"/>
            <a:ext cx="7441644" cy="230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altLang="ru-RU" sz="900" dirty="0" smtClean="0"/>
              <a:t>Графики функции </a:t>
            </a:r>
            <a:r>
              <a:rPr lang="ru-RU" altLang="ru-RU" sz="900" dirty="0" err="1" smtClean="0"/>
              <a:t>Эккли</a:t>
            </a:r>
            <a:r>
              <a:rPr lang="ru-RU" altLang="ru-RU" sz="900" dirty="0" smtClean="0"/>
              <a:t> получены с помощью</a:t>
            </a:r>
            <a:r>
              <a:rPr lang="en-US" altLang="ru-RU" sz="900" dirty="0" smtClean="0"/>
              <a:t> </a:t>
            </a:r>
            <a:r>
              <a:rPr lang="ru-RU" altLang="ru-RU" sz="900" dirty="0" smtClean="0"/>
              <a:t>сервиса </a:t>
            </a:r>
            <a:r>
              <a:rPr lang="en-US" altLang="ru-RU" sz="900" dirty="0" smtClean="0"/>
              <a:t>www.wolframalpha.com</a:t>
            </a:r>
            <a:r>
              <a:rPr lang="ru-RU" altLang="ru-RU" sz="900" dirty="0" smtClean="0"/>
              <a:t> </a:t>
            </a:r>
            <a:endParaRPr lang="ru-RU" altLang="ru-RU" sz="900" dirty="0"/>
          </a:p>
        </p:txBody>
      </p:sp>
    </p:spTree>
    <p:extLst>
      <p:ext uri="{BB962C8B-B14F-4D97-AF65-F5344CB8AC3E}">
        <p14:creationId xmlns:p14="http://schemas.microsoft.com/office/powerpoint/2010/main" val="10128393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Номер слайда 6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0081F7C6-75BB-4641-BB88-7B6C0EBA8BF3}" type="slidenum">
              <a:rPr lang="ru-RU" altLang="ru-RU" sz="1400" smtClean="0"/>
              <a:pPr eaLnBrk="1" hangingPunct="1">
                <a:spcBef>
                  <a:spcPct val="0"/>
                </a:spcBef>
                <a:buFontTx/>
                <a:buNone/>
              </a:pPr>
              <a:t>19</a:t>
            </a:fld>
            <a:endParaRPr lang="ru-RU" altLang="ru-RU" sz="1400" smtClean="0"/>
          </a:p>
        </p:txBody>
      </p:sp>
      <p:sp>
        <p:nvSpPr>
          <p:cNvPr id="52227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476250"/>
            <a:ext cx="8229600" cy="865188"/>
          </a:xfrm>
        </p:spPr>
        <p:txBody>
          <a:bodyPr/>
          <a:lstStyle/>
          <a:p>
            <a:pPr eaLnBrk="1" hangingPunct="1"/>
            <a:r>
              <a:rPr lang="en-US" altLang="ru-RU" sz="1800" dirty="0" smtClean="0">
                <a:solidFill>
                  <a:srgbClr val="0000FF"/>
                </a:solidFill>
              </a:rPr>
              <a:t>8</a:t>
            </a:r>
            <a:r>
              <a:rPr lang="ru-RU" altLang="ru-RU" sz="1800" dirty="0" smtClean="0">
                <a:solidFill>
                  <a:srgbClr val="0000FF"/>
                </a:solidFill>
              </a:rPr>
              <a:t> Динамическое программирование </a:t>
            </a:r>
            <a:endParaRPr lang="ru-RU" altLang="ru-RU" sz="2400" dirty="0" smtClean="0">
              <a:solidFill>
                <a:srgbClr val="0000FF"/>
              </a:solidFill>
            </a:endParaRPr>
          </a:p>
        </p:txBody>
      </p:sp>
      <p:pic>
        <p:nvPicPr>
          <p:cNvPr id="52228" name="Picture 3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6326188"/>
            <a:ext cx="4038600" cy="531812"/>
          </a:xfrm>
          <a:noFill/>
        </p:spPr>
      </p:pic>
      <p:sp>
        <p:nvSpPr>
          <p:cNvPr id="52229" name="Line 10"/>
          <p:cNvSpPr>
            <a:spLocks noChangeShapeType="1"/>
          </p:cNvSpPr>
          <p:nvPr/>
        </p:nvSpPr>
        <p:spPr bwMode="auto">
          <a:xfrm>
            <a:off x="323850" y="476250"/>
            <a:ext cx="8497888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52232" name="Rectangle 16"/>
          <p:cNvSpPr>
            <a:spLocks noChangeArrowheads="1"/>
          </p:cNvSpPr>
          <p:nvPr/>
        </p:nvSpPr>
        <p:spPr bwMode="auto">
          <a:xfrm>
            <a:off x="358006" y="1366608"/>
            <a:ext cx="8496944" cy="11695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sz="1400" dirty="0" smtClean="0"/>
              <a:t>Динамическое программирование - процесс </a:t>
            </a:r>
            <a:r>
              <a:rPr lang="ru-RU" sz="1400" dirty="0"/>
              <a:t>нахождения решения </a:t>
            </a:r>
            <a:r>
              <a:rPr lang="ru-RU" sz="1400" dirty="0" smtClean="0"/>
              <a:t>задачи определенного типа, когда </a:t>
            </a:r>
            <a:r>
              <a:rPr lang="ru-RU" sz="1400" dirty="0"/>
              <a:t>ответ на одну задачу может быть получен </a:t>
            </a:r>
            <a:r>
              <a:rPr lang="ru-RU" sz="1400" dirty="0" smtClean="0"/>
              <a:t>после решения предшествующей задачи</a:t>
            </a:r>
            <a:r>
              <a:rPr lang="ru-RU" altLang="ru-RU" sz="1400" b="1" dirty="0" smtClean="0"/>
              <a:t>.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400" b="1" dirty="0" smtClean="0"/>
              <a:t>Основные принципы динамического программирования</a:t>
            </a:r>
            <a:r>
              <a:rPr lang="en-US" altLang="ru-RU" sz="1400" b="1" dirty="0" smtClean="0"/>
              <a:t>: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ru-RU" sz="1400" b="1" dirty="0" smtClean="0"/>
              <a:t>-</a:t>
            </a:r>
            <a:r>
              <a:rPr lang="ru-RU" altLang="ru-RU" sz="1400" b="1" dirty="0" smtClean="0"/>
              <a:t>многошаговость (разбиение задачи на подзадачи)</a:t>
            </a:r>
            <a:r>
              <a:rPr lang="en-US" altLang="ru-RU" sz="1400" b="1" dirty="0" smtClean="0"/>
              <a:t>;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ru-RU" sz="1400" b="1" dirty="0" smtClean="0"/>
              <a:t>-</a:t>
            </a:r>
            <a:r>
              <a:rPr lang="ru-RU" altLang="ru-RU" sz="1400" b="1" dirty="0" smtClean="0"/>
              <a:t>оптимальность (оптимальное поведение по отношению к предшествующим решениям)</a:t>
            </a:r>
            <a:r>
              <a:rPr lang="en-US" altLang="ru-RU" sz="1400" b="1" dirty="0" smtClean="0"/>
              <a:t>;</a:t>
            </a:r>
          </a:p>
        </p:txBody>
      </p:sp>
      <p:graphicFrame>
        <p:nvGraphicFramePr>
          <p:cNvPr id="2" name="Объект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1539175"/>
              </p:ext>
            </p:extLst>
          </p:nvPr>
        </p:nvGraphicFramePr>
        <p:xfrm>
          <a:off x="2411760" y="3944089"/>
          <a:ext cx="3343275" cy="460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754" name="Формула" r:id="rId4" imgW="1981080" imgH="291960" progId="Equation.3">
                  <p:embed/>
                </p:oleObj>
              </mc:Choice>
              <mc:Fallback>
                <p:oleObj name="Формула" r:id="rId4" imgW="1981080" imgH="29196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11760" y="3944089"/>
                        <a:ext cx="3343275" cy="4603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Прямоугольник 2"/>
          <p:cNvSpPr>
            <a:spLocks noChangeArrowheads="1"/>
          </p:cNvSpPr>
          <p:nvPr/>
        </p:nvSpPr>
        <p:spPr bwMode="auto">
          <a:xfrm>
            <a:off x="467544" y="3584049"/>
            <a:ext cx="7632848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altLang="ru-RU" sz="1200" dirty="0" smtClean="0"/>
              <a:t>Основное функциональное уравнение динамического программирования. (уравнение Беллмана)</a:t>
            </a:r>
            <a:endParaRPr lang="ru-RU" altLang="ru-RU" sz="1200" dirty="0"/>
          </a:p>
        </p:txBody>
      </p:sp>
      <p:sp>
        <p:nvSpPr>
          <p:cNvPr id="10" name="Прямоугольник 2"/>
          <p:cNvSpPr>
            <a:spLocks noChangeArrowheads="1"/>
          </p:cNvSpPr>
          <p:nvPr/>
        </p:nvSpPr>
        <p:spPr bwMode="auto">
          <a:xfrm>
            <a:off x="447248" y="4376137"/>
            <a:ext cx="7632848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ru-RU" sz="1200" i="1" dirty="0"/>
              <a:t>p</a:t>
            </a:r>
            <a:r>
              <a:rPr lang="en-US" altLang="ru-RU" sz="1200" dirty="0" smtClean="0"/>
              <a:t> – </a:t>
            </a:r>
            <a:r>
              <a:rPr lang="ru-RU" altLang="ru-RU" sz="1200" dirty="0" smtClean="0"/>
              <a:t>вектор состояния	</a:t>
            </a:r>
            <a:endParaRPr lang="ru-RU" altLang="ru-RU" sz="1200" dirty="0"/>
          </a:p>
        </p:txBody>
      </p:sp>
      <p:sp>
        <p:nvSpPr>
          <p:cNvPr id="11" name="Прямоугольник 2"/>
          <p:cNvSpPr>
            <a:spLocks noChangeArrowheads="1"/>
          </p:cNvSpPr>
          <p:nvPr/>
        </p:nvSpPr>
        <p:spPr bwMode="auto">
          <a:xfrm>
            <a:off x="444431" y="4655272"/>
            <a:ext cx="7632848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ru-RU" sz="1200" i="1" dirty="0"/>
              <a:t>q</a:t>
            </a:r>
            <a:r>
              <a:rPr lang="en-US" altLang="ru-RU" sz="1200" dirty="0" smtClean="0"/>
              <a:t> – </a:t>
            </a:r>
            <a:r>
              <a:rPr lang="ru-RU" altLang="ru-RU" sz="1200" dirty="0" smtClean="0"/>
              <a:t>вектор переменных	</a:t>
            </a:r>
            <a:endParaRPr lang="ru-RU" altLang="ru-RU" sz="1200" dirty="0"/>
          </a:p>
        </p:txBody>
      </p:sp>
      <p:sp>
        <p:nvSpPr>
          <p:cNvPr id="12" name="Прямоугольник 2"/>
          <p:cNvSpPr>
            <a:spLocks noChangeArrowheads="1"/>
          </p:cNvSpPr>
          <p:nvPr/>
        </p:nvSpPr>
        <p:spPr bwMode="auto">
          <a:xfrm>
            <a:off x="467544" y="5168225"/>
            <a:ext cx="7632848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altLang="ru-RU" sz="1200" dirty="0" smtClean="0"/>
              <a:t>Классический пример задачи динамического программирования – поиск кратчайших путей в графе.</a:t>
            </a:r>
            <a:endParaRPr lang="ru-RU" altLang="ru-RU" sz="1200" dirty="0"/>
          </a:p>
        </p:txBody>
      </p:sp>
      <p:sp>
        <p:nvSpPr>
          <p:cNvPr id="13" name="Прямоугольник 2"/>
          <p:cNvSpPr>
            <a:spLocks noChangeArrowheads="1"/>
          </p:cNvSpPr>
          <p:nvPr/>
        </p:nvSpPr>
        <p:spPr bwMode="auto">
          <a:xfrm>
            <a:off x="415539" y="2598003"/>
            <a:ext cx="7632848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altLang="ru-RU" sz="1200" dirty="0" smtClean="0"/>
              <a:t>Оптимальное поведение обладает тем свойством, что каковы бы ни были первоначальное состояние и решение в начальный момент, последующие решения должны составлять оптимальное поведение относительно состояния, получившегося в результате первого решения.</a:t>
            </a:r>
          </a:p>
          <a:p>
            <a:pPr eaLnBrk="1" hangingPunct="1"/>
            <a:r>
              <a:rPr lang="ru-RU" altLang="ru-RU" sz="1200" dirty="0"/>
              <a:t>	</a:t>
            </a:r>
            <a:r>
              <a:rPr lang="ru-RU" altLang="ru-RU" sz="1200" dirty="0" smtClean="0"/>
              <a:t>						Беллман</a:t>
            </a:r>
            <a:endParaRPr lang="ru-RU" altLang="ru-RU" sz="1200" dirty="0"/>
          </a:p>
        </p:txBody>
      </p:sp>
    </p:spTree>
    <p:extLst>
      <p:ext uri="{BB962C8B-B14F-4D97-AF65-F5344CB8AC3E}">
        <p14:creationId xmlns:p14="http://schemas.microsoft.com/office/powerpoint/2010/main" val="9438703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Номер слайда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DDBF4C52-3EC3-479A-8FCE-CD3469BC820B}" type="slidenum">
              <a:rPr lang="ru-RU" altLang="ru-RU" sz="1400" smtClean="0"/>
              <a:pPr eaLnBrk="1" hangingPunct="1">
                <a:spcBef>
                  <a:spcPct val="0"/>
                </a:spcBef>
                <a:buFontTx/>
                <a:buNone/>
              </a:pPr>
              <a:t>2</a:t>
            </a:fld>
            <a:endParaRPr lang="ru-RU" altLang="ru-RU" sz="1400" smtClean="0"/>
          </a:p>
        </p:txBody>
      </p:sp>
      <p:sp>
        <p:nvSpPr>
          <p:cNvPr id="4099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txBody>
          <a:bodyPr/>
          <a:lstStyle/>
          <a:p>
            <a:pPr eaLnBrk="1" hangingPunct="1"/>
            <a:r>
              <a:rPr lang="ru-RU" altLang="ru-RU" sz="2000" dirty="0" smtClean="0">
                <a:solidFill>
                  <a:srgbClr val="0000FF"/>
                </a:solidFill>
              </a:rPr>
              <a:t>Содержание</a:t>
            </a:r>
          </a:p>
        </p:txBody>
      </p:sp>
      <p:sp>
        <p:nvSpPr>
          <p:cNvPr id="410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836712"/>
            <a:ext cx="8229600" cy="5544616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Tx/>
              <a:buNone/>
            </a:pPr>
            <a:r>
              <a:rPr lang="ru-RU" altLang="ru-RU" sz="2000" dirty="0" smtClean="0"/>
              <a:t>	</a:t>
            </a:r>
            <a:r>
              <a:rPr lang="ru-RU" altLang="ru-RU" sz="1200" dirty="0" smtClean="0"/>
              <a:t>Оптимизация </a:t>
            </a:r>
            <a:r>
              <a:rPr lang="ru-RU" altLang="ru-RU" sz="1200" dirty="0"/>
              <a:t>функции нескольких переменных</a:t>
            </a:r>
          </a:p>
          <a:p>
            <a:pPr eaLnBrk="1" hangingPunct="1">
              <a:lnSpc>
                <a:spcPct val="90000"/>
              </a:lnSpc>
            </a:pPr>
            <a:r>
              <a:rPr lang="ru-RU" altLang="ru-RU" sz="1200" dirty="0" smtClean="0"/>
              <a:t>1 </a:t>
            </a:r>
            <a:r>
              <a:rPr lang="ru-RU" altLang="ru-RU" sz="1200" dirty="0"/>
              <a:t>Покоординатный спуск (функция нескольких переменных</a:t>
            </a:r>
            <a:r>
              <a:rPr lang="ru-RU" altLang="ru-RU" sz="1200" dirty="0" smtClean="0"/>
              <a:t>)</a:t>
            </a:r>
          </a:p>
          <a:p>
            <a:pPr eaLnBrk="1" hangingPunct="1">
              <a:lnSpc>
                <a:spcPct val="90000"/>
              </a:lnSpc>
            </a:pPr>
            <a:r>
              <a:rPr lang="ru-RU" altLang="ru-RU" sz="1200" dirty="0" smtClean="0"/>
              <a:t>2 Метод Хука-</a:t>
            </a:r>
            <a:r>
              <a:rPr lang="ru-RU" altLang="ru-RU" sz="1200" dirty="0" err="1" smtClean="0"/>
              <a:t>Дживса</a:t>
            </a:r>
            <a:endParaRPr lang="ru-RU" altLang="ru-RU" sz="1200" dirty="0"/>
          </a:p>
          <a:p>
            <a:pPr eaLnBrk="1" hangingPunct="1">
              <a:lnSpc>
                <a:spcPct val="90000"/>
              </a:lnSpc>
            </a:pPr>
            <a:r>
              <a:rPr lang="ru-RU" altLang="ru-RU" sz="1200" dirty="0" smtClean="0"/>
              <a:t>3 </a:t>
            </a:r>
            <a:r>
              <a:rPr lang="ru-RU" altLang="ru-RU" sz="1200" dirty="0"/>
              <a:t>Симплекс метод </a:t>
            </a:r>
            <a:r>
              <a:rPr lang="ru-RU" altLang="ru-RU" sz="1200" dirty="0" err="1"/>
              <a:t>Нелдера-Мида</a:t>
            </a:r>
            <a:endParaRPr lang="ru-RU" altLang="ru-RU" sz="1200" dirty="0"/>
          </a:p>
          <a:p>
            <a:pPr eaLnBrk="1" hangingPunct="1">
              <a:lnSpc>
                <a:spcPct val="90000"/>
              </a:lnSpc>
            </a:pPr>
            <a:r>
              <a:rPr lang="ru-RU" altLang="ru-RU" sz="1200" dirty="0" smtClean="0"/>
              <a:t>4 </a:t>
            </a:r>
            <a:r>
              <a:rPr lang="ru-RU" altLang="ru-RU" sz="1200" dirty="0"/>
              <a:t>Некоторые другие методы оптимизации выпуклых функций</a:t>
            </a:r>
          </a:p>
          <a:p>
            <a:pPr eaLnBrk="1" hangingPunct="1">
              <a:lnSpc>
                <a:spcPct val="90000"/>
              </a:lnSpc>
            </a:pPr>
            <a:r>
              <a:rPr lang="en-US" altLang="ru-RU" sz="1200" dirty="0" smtClean="0"/>
              <a:t>5</a:t>
            </a:r>
            <a:r>
              <a:rPr lang="ru-RU" altLang="ru-RU" sz="1200" dirty="0" smtClean="0"/>
              <a:t> </a:t>
            </a:r>
            <a:r>
              <a:rPr lang="ru-RU" altLang="ru-RU" sz="1200" dirty="0"/>
              <a:t>Стохастические методы</a:t>
            </a:r>
          </a:p>
          <a:p>
            <a:pPr eaLnBrk="1" hangingPunct="1">
              <a:lnSpc>
                <a:spcPct val="90000"/>
              </a:lnSpc>
            </a:pPr>
            <a:r>
              <a:rPr lang="en-US" altLang="ru-RU" sz="1200" dirty="0" smtClean="0"/>
              <a:t>5</a:t>
            </a:r>
            <a:r>
              <a:rPr lang="ru-RU" altLang="ru-RU" sz="1200" dirty="0" smtClean="0"/>
              <a:t>.1 </a:t>
            </a:r>
            <a:r>
              <a:rPr lang="ru-RU" altLang="ru-RU" sz="1200" dirty="0"/>
              <a:t>Слепой случайный поиск</a:t>
            </a:r>
          </a:p>
          <a:p>
            <a:pPr eaLnBrk="1" hangingPunct="1">
              <a:lnSpc>
                <a:spcPct val="90000"/>
              </a:lnSpc>
            </a:pPr>
            <a:r>
              <a:rPr lang="en-US" altLang="ru-RU" sz="1200" dirty="0" smtClean="0"/>
              <a:t>5</a:t>
            </a:r>
            <a:r>
              <a:rPr lang="ru-RU" altLang="ru-RU" sz="1200" dirty="0" smtClean="0"/>
              <a:t>.2 </a:t>
            </a:r>
            <a:r>
              <a:rPr lang="ru-RU" altLang="ru-RU" sz="1200" dirty="0"/>
              <a:t>Эволюционный метод (генетический алгоритм</a:t>
            </a:r>
            <a:r>
              <a:rPr lang="ru-RU" altLang="ru-RU" sz="1200" dirty="0" smtClean="0"/>
              <a:t>)</a:t>
            </a:r>
          </a:p>
          <a:p>
            <a:pPr eaLnBrk="1" hangingPunct="1">
              <a:lnSpc>
                <a:spcPct val="90000"/>
              </a:lnSpc>
            </a:pPr>
            <a:r>
              <a:rPr lang="en-US" altLang="ru-RU" sz="1200" dirty="0" smtClean="0"/>
              <a:t>6</a:t>
            </a:r>
            <a:r>
              <a:rPr lang="ru-RU" altLang="ru-RU" sz="1200" dirty="0" smtClean="0"/>
              <a:t> Динамическое программирование</a:t>
            </a:r>
            <a:endParaRPr lang="ru-RU" altLang="ru-RU" sz="1200" dirty="0"/>
          </a:p>
          <a:p>
            <a:pPr eaLnBrk="1" hangingPunct="1">
              <a:lnSpc>
                <a:spcPct val="90000"/>
              </a:lnSpc>
            </a:pPr>
            <a:endParaRPr lang="ru-RU" altLang="ru-RU" sz="1200" dirty="0" smtClean="0"/>
          </a:p>
        </p:txBody>
      </p:sp>
      <p:sp>
        <p:nvSpPr>
          <p:cNvPr id="4101" name="Line 4"/>
          <p:cNvSpPr>
            <a:spLocks noChangeShapeType="1"/>
          </p:cNvSpPr>
          <p:nvPr/>
        </p:nvSpPr>
        <p:spPr bwMode="auto">
          <a:xfrm>
            <a:off x="323850" y="476250"/>
            <a:ext cx="8497888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780864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F0FD7C-D865-4F3E-8B19-2D4E8C30513A}" type="slidenum">
              <a:rPr lang="ru-RU" altLang="ru-RU"/>
              <a:pPr/>
              <a:t>20</a:t>
            </a:fld>
            <a:endParaRPr lang="ru-RU" altLang="ru-RU"/>
          </a:p>
        </p:txBody>
      </p:sp>
      <p:sp>
        <p:nvSpPr>
          <p:cNvPr id="5120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274638"/>
            <a:ext cx="8229600" cy="1143000"/>
          </a:xfrm>
        </p:spPr>
        <p:txBody>
          <a:bodyPr/>
          <a:lstStyle/>
          <a:p>
            <a:r>
              <a:rPr lang="ru-RU" altLang="ru-RU" sz="2000" dirty="0" smtClean="0">
                <a:solidFill>
                  <a:srgbClr val="0000FF"/>
                </a:solidFill>
              </a:rPr>
              <a:t> Модели теории графов</a:t>
            </a:r>
            <a:br>
              <a:rPr lang="ru-RU" altLang="ru-RU" sz="2000" dirty="0" smtClean="0">
                <a:solidFill>
                  <a:srgbClr val="0000FF"/>
                </a:solidFill>
              </a:rPr>
            </a:br>
            <a:r>
              <a:rPr lang="ru-RU" altLang="ru-RU" sz="2000" dirty="0" smtClean="0">
                <a:solidFill>
                  <a:srgbClr val="0000FF"/>
                </a:solidFill>
              </a:rPr>
              <a:t>Граф</a:t>
            </a:r>
            <a:endParaRPr lang="ru-RU" altLang="ru-RU" sz="2000" dirty="0">
              <a:solidFill>
                <a:srgbClr val="0000FF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1203" name="Rectangle 3"/>
              <p:cNvSpPr>
                <a:spLocks noGrp="1" noChangeArrowheads="1"/>
              </p:cNvSpPr>
              <p:nvPr>
                <p:ph type="body" sz="half" idx="4294967295"/>
              </p:nvPr>
            </p:nvSpPr>
            <p:spPr>
              <a:xfrm>
                <a:off x="540346" y="1196752"/>
                <a:ext cx="8064896" cy="5194408"/>
              </a:xfrm>
            </p:spPr>
            <p:txBody>
              <a:bodyPr/>
              <a:lstStyle/>
              <a:p>
                <a:pPr marL="0">
                  <a:lnSpc>
                    <a:spcPct val="80000"/>
                  </a:lnSpc>
                  <a:spcBef>
                    <a:spcPts val="0"/>
                  </a:spcBef>
                  <a:buFontTx/>
                  <a:buNone/>
                </a:pPr>
                <a:r>
                  <a:rPr lang="ru-RU" altLang="ru-RU" sz="1400" i="1" dirty="0" smtClean="0"/>
                  <a:t>Граф</a:t>
                </a:r>
                <a:r>
                  <a:rPr lang="ru-RU" altLang="ru-RU" sz="1400" dirty="0" smtClean="0"/>
                  <a:t> G задается множеством точек или </a:t>
                </a:r>
                <a:r>
                  <a:rPr lang="ru-RU" altLang="ru-RU" sz="1400" i="1" dirty="0" smtClean="0"/>
                  <a:t>вершин</a:t>
                </a:r>
                <a:r>
                  <a:rPr lang="ru-RU" altLang="ru-RU" sz="1400" dirty="0" smtClean="0"/>
                  <a:t> х</a:t>
                </a:r>
                <a:r>
                  <a:rPr lang="en-US" altLang="ru-RU" sz="1400" baseline="-25000" dirty="0" smtClean="0"/>
                  <a:t>1</a:t>
                </a:r>
                <a:r>
                  <a:rPr lang="ru-RU" altLang="ru-RU" sz="1400" dirty="0" smtClean="0"/>
                  <a:t>, </a:t>
                </a:r>
                <a:r>
                  <a:rPr lang="ru-RU" altLang="ru-RU" sz="1400" dirty="0"/>
                  <a:t>х</a:t>
                </a:r>
                <a:r>
                  <a:rPr lang="ru-RU" altLang="ru-RU" sz="1400" baseline="-25000" dirty="0"/>
                  <a:t>2</a:t>
                </a:r>
                <a:r>
                  <a:rPr lang="ru-RU" altLang="ru-RU" sz="1400" dirty="0"/>
                  <a:t>, . . ., </a:t>
                </a:r>
                <a:r>
                  <a:rPr lang="ru-RU" altLang="ru-RU" sz="1400" dirty="0" smtClean="0"/>
                  <a:t>х</a:t>
                </a:r>
                <a:r>
                  <a:rPr lang="en-US" altLang="ru-RU" sz="1400" baseline="-25000" dirty="0" smtClean="0"/>
                  <a:t>n</a:t>
                </a:r>
                <a:r>
                  <a:rPr lang="ru-RU" altLang="ru-RU" sz="1400" dirty="0" smtClean="0"/>
                  <a:t> (</a:t>
                </a:r>
                <a:r>
                  <a:rPr lang="ru-RU" altLang="ru-RU" sz="1400" dirty="0"/>
                  <a:t>которое обозначается через </a:t>
                </a:r>
                <a:r>
                  <a:rPr lang="ru-RU" altLang="ru-RU" sz="1400" i="1" dirty="0"/>
                  <a:t>X</a:t>
                </a:r>
                <a:r>
                  <a:rPr lang="ru-RU" altLang="ru-RU" sz="1400" dirty="0"/>
                  <a:t>) и множеством линий или </a:t>
                </a:r>
                <a:r>
                  <a:rPr lang="ru-RU" altLang="ru-RU" sz="1400" i="1" dirty="0"/>
                  <a:t>ребер</a:t>
                </a:r>
                <a:r>
                  <a:rPr lang="ru-RU" altLang="ru-RU" sz="1400" dirty="0"/>
                  <a:t> </a:t>
                </a:r>
                <a:r>
                  <a:rPr lang="ru-RU" altLang="ru-RU" sz="1400" dirty="0" smtClean="0"/>
                  <a:t>а</a:t>
                </a:r>
                <a:r>
                  <a:rPr lang="en-US" altLang="ru-RU" sz="1400" baseline="-25000" dirty="0" smtClean="0"/>
                  <a:t>1</a:t>
                </a:r>
                <a:r>
                  <a:rPr lang="ru-RU" altLang="ru-RU" sz="1400" dirty="0" smtClean="0"/>
                  <a:t>, </a:t>
                </a:r>
                <a:r>
                  <a:rPr lang="ru-RU" altLang="ru-RU" sz="1400" dirty="0"/>
                  <a:t>а</a:t>
                </a:r>
                <a:r>
                  <a:rPr lang="ru-RU" altLang="ru-RU" sz="1400" baseline="-25000" dirty="0"/>
                  <a:t>2</a:t>
                </a:r>
                <a:r>
                  <a:rPr lang="ru-RU" altLang="ru-RU" sz="1400" dirty="0"/>
                  <a:t>. . . ., </a:t>
                </a:r>
                <a:r>
                  <a:rPr lang="ru-RU" altLang="ru-RU" sz="1400" dirty="0" smtClean="0"/>
                  <a:t>а</a:t>
                </a:r>
                <a:r>
                  <a:rPr lang="en-US" altLang="ru-RU" sz="1400" baseline="-25000" dirty="0" smtClean="0"/>
                  <a:t>m</a:t>
                </a:r>
                <a:r>
                  <a:rPr lang="ru-RU" altLang="ru-RU" sz="1400" dirty="0" smtClean="0"/>
                  <a:t> </a:t>
                </a:r>
                <a:r>
                  <a:rPr lang="ru-RU" altLang="ru-RU" sz="1400" dirty="0"/>
                  <a:t>(которое обозначается символом А), соединяющих </a:t>
                </a:r>
                <a:r>
                  <a:rPr lang="ru-RU" altLang="ru-RU" sz="1400" dirty="0" smtClean="0"/>
                  <a:t>между </a:t>
                </a:r>
                <a:r>
                  <a:rPr lang="ru-RU" altLang="ru-RU" sz="1400" dirty="0"/>
                  <a:t>собой все или часть этих точек. </a:t>
                </a:r>
                <a:endParaRPr lang="en-US" altLang="ru-RU" sz="1400" dirty="0" smtClean="0"/>
              </a:p>
              <a:p>
                <a:pPr marL="0">
                  <a:lnSpc>
                    <a:spcPct val="80000"/>
                  </a:lnSpc>
                  <a:spcBef>
                    <a:spcPts val="0"/>
                  </a:spcBef>
                  <a:buFontTx/>
                  <a:buNone/>
                </a:pPr>
                <a:r>
                  <a:rPr lang="ru-RU" altLang="ru-RU" sz="1400" dirty="0" smtClean="0"/>
                  <a:t>Таким </a:t>
                </a:r>
                <a:r>
                  <a:rPr lang="ru-RU" altLang="ru-RU" sz="1400" dirty="0"/>
                  <a:t>образом, граф </a:t>
                </a:r>
                <a:r>
                  <a:rPr lang="ru-RU" altLang="ru-RU" sz="1400" i="1" dirty="0"/>
                  <a:t>G</a:t>
                </a:r>
                <a:r>
                  <a:rPr lang="ru-RU" altLang="ru-RU" sz="1400" dirty="0"/>
                  <a:t> </a:t>
                </a:r>
                <a:r>
                  <a:rPr lang="ru-RU" altLang="ru-RU" sz="1400" dirty="0" smtClean="0"/>
                  <a:t>полностью </a:t>
                </a:r>
                <a:r>
                  <a:rPr lang="ru-RU" altLang="ru-RU" sz="1400" dirty="0"/>
                  <a:t>задается (и обозначается) парой (</a:t>
                </a:r>
                <a:r>
                  <a:rPr lang="ru-RU" altLang="ru-RU" sz="1400" i="1" dirty="0"/>
                  <a:t>X, А</a:t>
                </a:r>
                <a:r>
                  <a:rPr lang="ru-RU" altLang="ru-RU" sz="1400" dirty="0"/>
                  <a:t>).</a:t>
                </a:r>
                <a:endParaRPr lang="ru-RU" altLang="ru-RU" sz="1400" dirty="0" smtClean="0"/>
              </a:p>
              <a:p>
                <a:pPr marL="0">
                  <a:lnSpc>
                    <a:spcPct val="80000"/>
                  </a:lnSpc>
                  <a:spcBef>
                    <a:spcPts val="0"/>
                  </a:spcBef>
                  <a:buFontTx/>
                  <a:buNone/>
                </a:pPr>
                <a:endParaRPr lang="en-US" altLang="ru-RU" sz="1400" b="1" dirty="0" smtClean="0"/>
              </a:p>
              <a:p>
                <a:pPr marL="0">
                  <a:lnSpc>
                    <a:spcPct val="80000"/>
                  </a:lnSpc>
                  <a:spcBef>
                    <a:spcPts val="0"/>
                  </a:spcBef>
                  <a:buFontTx/>
                  <a:buNone/>
                </a:pPr>
                <a:r>
                  <a:rPr lang="ru-RU" altLang="ru-RU" sz="1400" dirty="0" smtClean="0"/>
                  <a:t>Если </a:t>
                </a:r>
                <a:r>
                  <a:rPr lang="ru-RU" altLang="ru-RU" sz="1400" dirty="0"/>
                  <a:t>ребра из множества </a:t>
                </a:r>
                <a:r>
                  <a:rPr lang="ru-RU" altLang="ru-RU" sz="1400" i="1" dirty="0"/>
                  <a:t>А</a:t>
                </a:r>
                <a:r>
                  <a:rPr lang="ru-RU" altLang="ru-RU" sz="1400" dirty="0"/>
                  <a:t> ориентированы, что обычно </a:t>
                </a:r>
                <a:r>
                  <a:rPr lang="ru-RU" altLang="ru-RU" sz="1400" dirty="0" smtClean="0"/>
                  <a:t>показывается </a:t>
                </a:r>
                <a:r>
                  <a:rPr lang="ru-RU" altLang="ru-RU" sz="1400" dirty="0"/>
                  <a:t>стрелкой, то они называются дугами, и граф с такими </a:t>
                </a:r>
                <a:r>
                  <a:rPr lang="ru-RU" altLang="ru-RU" sz="1400" dirty="0" smtClean="0"/>
                  <a:t>ребрами </a:t>
                </a:r>
                <a:r>
                  <a:rPr lang="ru-RU" altLang="ru-RU" sz="1400" dirty="0"/>
                  <a:t>называется </a:t>
                </a:r>
                <a:r>
                  <a:rPr lang="ru-RU" altLang="ru-RU" sz="1400" i="1" dirty="0"/>
                  <a:t>ориентированным</a:t>
                </a:r>
                <a:r>
                  <a:rPr lang="ru-RU" altLang="ru-RU" sz="1400" dirty="0"/>
                  <a:t> </a:t>
                </a:r>
                <a:r>
                  <a:rPr lang="ru-RU" altLang="ru-RU" sz="1400" dirty="0" smtClean="0"/>
                  <a:t>графом. </a:t>
                </a:r>
                <a:endParaRPr lang="en-US" altLang="ru-RU" sz="1400" dirty="0" smtClean="0"/>
              </a:p>
              <a:p>
                <a:pPr marL="0">
                  <a:lnSpc>
                    <a:spcPct val="80000"/>
                  </a:lnSpc>
                  <a:spcBef>
                    <a:spcPts val="0"/>
                  </a:spcBef>
                  <a:buFontTx/>
                  <a:buNone/>
                </a:pPr>
                <a:r>
                  <a:rPr lang="ru-RU" altLang="ru-RU" sz="1400" dirty="0" smtClean="0"/>
                  <a:t>Если ребра </a:t>
                </a:r>
                <a:r>
                  <a:rPr lang="ru-RU" altLang="ru-RU" sz="1400" dirty="0"/>
                  <a:t>не имеют ориентации, то граф называется </a:t>
                </a:r>
                <a:r>
                  <a:rPr lang="ru-RU" altLang="ru-RU" sz="1400" i="1" dirty="0" smtClean="0"/>
                  <a:t>неориентированным</a:t>
                </a:r>
                <a:r>
                  <a:rPr lang="ru-RU" altLang="ru-RU" sz="1400" dirty="0" smtClean="0"/>
                  <a:t>. </a:t>
                </a:r>
              </a:p>
              <a:p>
                <a:pPr marL="0">
                  <a:lnSpc>
                    <a:spcPct val="80000"/>
                  </a:lnSpc>
                  <a:spcBef>
                    <a:spcPts val="0"/>
                  </a:spcBef>
                  <a:buFontTx/>
                  <a:buNone/>
                </a:pPr>
                <a:endParaRPr lang="en-US" altLang="ru-RU" sz="1400" dirty="0" smtClean="0"/>
              </a:p>
              <a:p>
                <a:pPr marL="0">
                  <a:lnSpc>
                    <a:spcPct val="80000"/>
                  </a:lnSpc>
                  <a:spcBef>
                    <a:spcPts val="0"/>
                  </a:spcBef>
                  <a:buFontTx/>
                  <a:buNone/>
                </a:pPr>
                <a:r>
                  <a:rPr lang="ru-RU" altLang="ru-RU" sz="1400" dirty="0" smtClean="0"/>
                  <a:t>В </a:t>
                </a:r>
                <a:r>
                  <a:rPr lang="ru-RU" altLang="ru-RU" sz="1400" dirty="0"/>
                  <a:t>случае когда </a:t>
                </a:r>
                <a:r>
                  <a:rPr lang="ru-RU" altLang="ru-RU" sz="1400" i="1" dirty="0"/>
                  <a:t>G</a:t>
                </a:r>
                <a:r>
                  <a:rPr lang="ru-RU" altLang="ru-RU" sz="1400" dirty="0"/>
                  <a:t> = (</a:t>
                </a:r>
                <a:r>
                  <a:rPr lang="ru-RU" altLang="ru-RU" sz="1400" i="1" dirty="0"/>
                  <a:t>X, А</a:t>
                </a:r>
                <a:r>
                  <a:rPr lang="ru-RU" altLang="ru-RU" sz="1400" dirty="0"/>
                  <a:t>) является </a:t>
                </a:r>
                <a:r>
                  <a:rPr lang="ru-RU" altLang="ru-RU" sz="1400" dirty="0" smtClean="0"/>
                  <a:t>ориентированным </a:t>
                </a:r>
                <a:r>
                  <a:rPr lang="ru-RU" altLang="ru-RU" sz="1400" dirty="0"/>
                  <a:t>графом и </a:t>
                </a:r>
                <a:r>
                  <a:rPr lang="ru-RU" altLang="ru-RU" sz="1400" dirty="0" smtClean="0"/>
                  <a:t>хотят </a:t>
                </a:r>
                <a:r>
                  <a:rPr lang="ru-RU" altLang="ru-RU" sz="1400" dirty="0"/>
                  <a:t>пренебречь направленностью дуг </a:t>
                </a:r>
                <a:r>
                  <a:rPr lang="ru-RU" altLang="ru-RU" sz="1400" dirty="0" smtClean="0"/>
                  <a:t>из </a:t>
                </a:r>
                <a:r>
                  <a:rPr lang="ru-RU" altLang="ru-RU" sz="1400" dirty="0"/>
                  <a:t>множества </a:t>
                </a:r>
                <a:r>
                  <a:rPr lang="ru-RU" altLang="ru-RU" sz="1400" i="1" dirty="0"/>
                  <a:t>А</a:t>
                </a:r>
                <a:r>
                  <a:rPr lang="ru-RU" altLang="ru-RU" sz="1400" dirty="0"/>
                  <a:t>, то неориентированный граф, соответствующий </a:t>
                </a:r>
                <a:r>
                  <a:rPr lang="ru-RU" altLang="ru-RU" sz="1400" i="1" dirty="0"/>
                  <a:t>G</a:t>
                </a:r>
                <a:r>
                  <a:rPr lang="ru-RU" altLang="ru-RU" sz="1400" dirty="0"/>
                  <a:t>, </a:t>
                </a:r>
              </a:p>
              <a:p>
                <a:pPr marL="0">
                  <a:lnSpc>
                    <a:spcPct val="80000"/>
                  </a:lnSpc>
                  <a:spcBef>
                    <a:spcPts val="0"/>
                  </a:spcBef>
                  <a:buFontTx/>
                  <a:buNone/>
                </a:pPr>
                <a:r>
                  <a:rPr lang="ru-RU" altLang="ru-RU" sz="1400" dirty="0"/>
                  <a:t>будем </a:t>
                </a:r>
                <a:r>
                  <a:rPr lang="ru-RU" altLang="ru-RU" sz="1400" dirty="0" smtClean="0"/>
                  <a:t>обозначают как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ru-RU" altLang="ru-RU" sz="1400" i="1" dirty="0" smtClean="0">
                            <a:latin typeface="Cambria Math"/>
                          </a:rPr>
                        </m:ctrlPr>
                      </m:accPr>
                      <m:e>
                        <m:r>
                          <a:rPr lang="en-US" altLang="ru-RU" sz="1400" b="0" i="1" dirty="0" smtClean="0">
                            <a:latin typeface="Cambria Math"/>
                          </a:rPr>
                          <m:t>𝐺</m:t>
                        </m:r>
                      </m:e>
                    </m:acc>
                  </m:oMath>
                </a14:m>
                <a:r>
                  <a:rPr lang="ru-RU" altLang="ru-RU" sz="1400" dirty="0"/>
                  <a:t> = (</a:t>
                </a:r>
                <a:r>
                  <a:rPr lang="ru-RU" altLang="ru-RU" sz="1400" i="1" dirty="0"/>
                  <a:t>X</a:t>
                </a:r>
                <a:r>
                  <a:rPr lang="ru-RU" altLang="ru-RU" sz="1400" dirty="0"/>
                  <a:t>, </a:t>
                </a:r>
                <a:r>
                  <a:rPr lang="ru-RU" altLang="ru-RU" sz="1400" i="1" dirty="0"/>
                  <a:t>А</a:t>
                </a:r>
                <a:r>
                  <a:rPr lang="ru-RU" altLang="ru-RU" sz="1400" dirty="0"/>
                  <a:t>). </a:t>
                </a:r>
              </a:p>
              <a:p>
                <a:pPr marL="0">
                  <a:lnSpc>
                    <a:spcPct val="80000"/>
                  </a:lnSpc>
                  <a:spcBef>
                    <a:spcPts val="0"/>
                  </a:spcBef>
                  <a:buFontTx/>
                  <a:buNone/>
                </a:pPr>
                <a:endParaRPr lang="en-US" altLang="ru-RU" sz="1400" dirty="0" smtClean="0"/>
              </a:p>
              <a:p>
                <a:pPr marL="0">
                  <a:lnSpc>
                    <a:spcPct val="80000"/>
                  </a:lnSpc>
                  <a:spcBef>
                    <a:spcPts val="0"/>
                  </a:spcBef>
                  <a:buFontTx/>
                  <a:buNone/>
                </a:pPr>
                <a:r>
                  <a:rPr lang="ru-RU" altLang="ru-RU" sz="1400" dirty="0" smtClean="0"/>
                  <a:t>Другое</a:t>
                </a:r>
                <a:r>
                  <a:rPr lang="ru-RU" altLang="ru-RU" sz="1400" dirty="0"/>
                  <a:t>, </a:t>
                </a:r>
                <a:r>
                  <a:rPr lang="ru-RU" altLang="ru-RU" sz="1400" dirty="0" smtClean="0"/>
                  <a:t>часто употребляемое описание </a:t>
                </a:r>
                <a:r>
                  <a:rPr lang="ru-RU" altLang="ru-RU" sz="1400" dirty="0"/>
                  <a:t>ориентированного </a:t>
                </a:r>
                <a:r>
                  <a:rPr lang="ru-RU" altLang="ru-RU" sz="1400" dirty="0" smtClean="0"/>
                  <a:t>графа </a:t>
                </a:r>
                <a:r>
                  <a:rPr lang="ru-RU" altLang="ru-RU" sz="1400" i="1" dirty="0"/>
                  <a:t>G</a:t>
                </a:r>
                <a:r>
                  <a:rPr lang="ru-RU" altLang="ru-RU" sz="1400" dirty="0"/>
                  <a:t> состоит в задании множества вершин </a:t>
                </a:r>
                <a:r>
                  <a:rPr lang="ru-RU" altLang="ru-RU" sz="1400" i="1" dirty="0"/>
                  <a:t>X</a:t>
                </a:r>
                <a:r>
                  <a:rPr lang="ru-RU" altLang="ru-RU" sz="1400" dirty="0"/>
                  <a:t> и соответствия </a:t>
                </a:r>
                <a:r>
                  <a:rPr lang="ru-RU" altLang="ru-RU" sz="1400" i="1" dirty="0"/>
                  <a:t>Г</a:t>
                </a:r>
                <a:r>
                  <a:rPr lang="ru-RU" altLang="ru-RU" sz="1400" dirty="0"/>
                  <a:t>, </a:t>
                </a:r>
                <a:r>
                  <a:rPr lang="ru-RU" altLang="ru-RU" sz="1400" dirty="0" smtClean="0"/>
                  <a:t>которое </a:t>
                </a:r>
                <a:r>
                  <a:rPr lang="ru-RU" altLang="ru-RU" sz="1400" dirty="0"/>
                  <a:t>показывает, как между собой связаны вершины. </a:t>
                </a:r>
                <a:r>
                  <a:rPr lang="ru-RU" altLang="ru-RU" sz="1400" dirty="0" smtClean="0"/>
                  <a:t>Соответствие </a:t>
                </a:r>
                <a:r>
                  <a:rPr lang="ru-RU" altLang="ru-RU" sz="1400" i="1" dirty="0"/>
                  <a:t>Г</a:t>
                </a:r>
                <a:r>
                  <a:rPr lang="ru-RU" altLang="ru-RU" sz="1400" dirty="0"/>
                  <a:t> называется </a:t>
                </a:r>
                <a:r>
                  <a:rPr lang="ru-RU" altLang="ru-RU" sz="1400" i="1" dirty="0"/>
                  <a:t>отображением</a:t>
                </a:r>
                <a:r>
                  <a:rPr lang="ru-RU" altLang="ru-RU" sz="1400" dirty="0"/>
                  <a:t> множества </a:t>
                </a:r>
                <a:r>
                  <a:rPr lang="ru-RU" altLang="ru-RU" sz="1400" i="1" dirty="0"/>
                  <a:t>X</a:t>
                </a:r>
                <a:r>
                  <a:rPr lang="ru-RU" altLang="ru-RU" sz="1400" dirty="0"/>
                  <a:t> в </a:t>
                </a:r>
                <a:r>
                  <a:rPr lang="ru-RU" altLang="ru-RU" sz="1400" i="1" dirty="0"/>
                  <a:t>X</a:t>
                </a:r>
                <a:r>
                  <a:rPr lang="ru-RU" altLang="ru-RU" sz="1400" dirty="0"/>
                  <a:t>, а граф в этом </a:t>
                </a:r>
              </a:p>
              <a:p>
                <a:pPr marL="0">
                  <a:lnSpc>
                    <a:spcPct val="80000"/>
                  </a:lnSpc>
                  <a:spcBef>
                    <a:spcPts val="0"/>
                  </a:spcBef>
                  <a:buFontTx/>
                  <a:buNone/>
                </a:pPr>
                <a:r>
                  <a:rPr lang="ru-RU" altLang="ru-RU" sz="1400" dirty="0"/>
                  <a:t>случае обозначается парой </a:t>
                </a:r>
                <a:r>
                  <a:rPr lang="ru-RU" altLang="ru-RU" sz="1400" i="1" dirty="0"/>
                  <a:t>G</a:t>
                </a:r>
                <a:r>
                  <a:rPr lang="ru-RU" altLang="ru-RU" sz="1400" dirty="0"/>
                  <a:t> = (</a:t>
                </a:r>
                <a:r>
                  <a:rPr lang="ru-RU" altLang="ru-RU" sz="1400" i="1" dirty="0"/>
                  <a:t>X, Г</a:t>
                </a:r>
                <a:r>
                  <a:rPr lang="ru-RU" altLang="ru-RU" sz="1400" dirty="0"/>
                  <a:t>).</a:t>
                </a:r>
                <a:endParaRPr lang="en-US" altLang="ru-RU" sz="1400" dirty="0"/>
              </a:p>
              <a:p>
                <a:pPr marL="0">
                  <a:lnSpc>
                    <a:spcPct val="80000"/>
                  </a:lnSpc>
                  <a:spcBef>
                    <a:spcPts val="0"/>
                  </a:spcBef>
                  <a:buFontTx/>
                  <a:buNone/>
                </a:pPr>
                <a:endParaRPr lang="en-US" altLang="ru-RU" sz="1400" dirty="0" smtClean="0"/>
              </a:p>
              <a:p>
                <a:pPr marL="0">
                  <a:lnSpc>
                    <a:spcPct val="80000"/>
                  </a:lnSpc>
                  <a:spcBef>
                    <a:spcPts val="0"/>
                  </a:spcBef>
                  <a:buFontTx/>
                  <a:buNone/>
                </a:pPr>
                <a:endParaRPr lang="en-US" altLang="ru-RU" sz="1400" dirty="0"/>
              </a:p>
              <a:p>
                <a:pPr marL="0">
                  <a:lnSpc>
                    <a:spcPct val="80000"/>
                  </a:lnSpc>
                  <a:spcBef>
                    <a:spcPts val="0"/>
                  </a:spcBef>
                  <a:buFontTx/>
                  <a:buNone/>
                </a:pPr>
                <a:endParaRPr lang="ru-RU" altLang="ru-RU" sz="1400" dirty="0" smtClean="0"/>
              </a:p>
              <a:p>
                <a:pPr marL="0">
                  <a:lnSpc>
                    <a:spcPct val="80000"/>
                  </a:lnSpc>
                  <a:spcBef>
                    <a:spcPts val="0"/>
                  </a:spcBef>
                  <a:buFontTx/>
                  <a:buNone/>
                </a:pPr>
                <a:endParaRPr lang="ru-RU" altLang="ru-RU" sz="1400" dirty="0" smtClean="0"/>
              </a:p>
            </p:txBody>
          </p:sp>
        </mc:Choice>
        <mc:Fallback xmlns="">
          <p:sp>
            <p:nvSpPr>
              <p:cNvPr id="51203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half" idx="4294967295"/>
              </p:nvPr>
            </p:nvSpPr>
            <p:spPr>
              <a:xfrm>
                <a:off x="540346" y="1196752"/>
                <a:ext cx="8064896" cy="5194408"/>
              </a:xfrm>
              <a:blipFill rotWithShape="1">
                <a:blip r:embed="rId2"/>
                <a:stretch>
                  <a:fillRect l="-227" t="-939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1209" name="Picture 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326188"/>
            <a:ext cx="4038600" cy="5318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1210" name="Line 10"/>
          <p:cNvSpPr>
            <a:spLocks noChangeShapeType="1"/>
          </p:cNvSpPr>
          <p:nvPr/>
        </p:nvSpPr>
        <p:spPr bwMode="auto">
          <a:xfrm>
            <a:off x="323850" y="476250"/>
            <a:ext cx="8497888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pic>
        <p:nvPicPr>
          <p:cNvPr id="223246" name="Picture 1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4221087"/>
            <a:ext cx="2736304" cy="19812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23247" name="Picture 1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9100" y="4118301"/>
            <a:ext cx="2952328" cy="21376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990337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F0FD7C-D865-4F3E-8B19-2D4E8C30513A}" type="slidenum">
              <a:rPr lang="ru-RU" altLang="ru-RU"/>
              <a:pPr/>
              <a:t>21</a:t>
            </a:fld>
            <a:endParaRPr lang="ru-RU" altLang="ru-RU"/>
          </a:p>
        </p:txBody>
      </p:sp>
      <p:sp>
        <p:nvSpPr>
          <p:cNvPr id="5120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274638"/>
            <a:ext cx="8229600" cy="1143000"/>
          </a:xfrm>
        </p:spPr>
        <p:txBody>
          <a:bodyPr/>
          <a:lstStyle/>
          <a:p>
            <a:r>
              <a:rPr lang="ru-RU" altLang="ru-RU" sz="2000" dirty="0" smtClean="0">
                <a:solidFill>
                  <a:srgbClr val="0000FF"/>
                </a:solidFill>
              </a:rPr>
              <a:t>Пути, маршруты, веса, длина пути</a:t>
            </a:r>
            <a:endParaRPr lang="ru-RU" altLang="ru-RU" sz="2000" dirty="0">
              <a:solidFill>
                <a:srgbClr val="0000FF"/>
              </a:solidFill>
            </a:endParaRPr>
          </a:p>
        </p:txBody>
      </p:sp>
      <p:sp>
        <p:nvSpPr>
          <p:cNvPr id="51203" name="Rectangle 3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540346" y="1124744"/>
            <a:ext cx="8064896" cy="5400600"/>
          </a:xfrm>
        </p:spPr>
        <p:txBody>
          <a:bodyPr/>
          <a:lstStyle/>
          <a:p>
            <a:pPr marL="0">
              <a:lnSpc>
                <a:spcPct val="80000"/>
              </a:lnSpc>
              <a:spcBef>
                <a:spcPts val="0"/>
              </a:spcBef>
              <a:buFontTx/>
              <a:buNone/>
            </a:pPr>
            <a:r>
              <a:rPr lang="ru-RU" altLang="ru-RU" sz="1400" b="1" i="1" dirty="0"/>
              <a:t>Путем</a:t>
            </a:r>
            <a:r>
              <a:rPr lang="ru-RU" altLang="ru-RU" sz="1400" dirty="0"/>
              <a:t> (или ориентированным </a:t>
            </a:r>
            <a:r>
              <a:rPr lang="ru-RU" altLang="ru-RU" sz="1400" i="1" dirty="0"/>
              <a:t>маршрутом</a:t>
            </a:r>
            <a:r>
              <a:rPr lang="ru-RU" altLang="ru-RU" sz="1400" dirty="0"/>
              <a:t>) ориентированного графа называется последовательность дуг, в которой конечная вершина всякой дуги, отличной от последней, является </a:t>
            </a:r>
            <a:r>
              <a:rPr lang="ru-RU" altLang="ru-RU" sz="1400" dirty="0" err="1"/>
              <a:t>начальначальной</a:t>
            </a:r>
            <a:r>
              <a:rPr lang="ru-RU" altLang="ru-RU" sz="1400" dirty="0"/>
              <a:t> вершиной следующей.</a:t>
            </a:r>
            <a:endParaRPr lang="en-US" altLang="ru-RU" sz="1400" dirty="0"/>
          </a:p>
          <a:p>
            <a:pPr marL="0">
              <a:lnSpc>
                <a:spcPct val="80000"/>
              </a:lnSpc>
              <a:spcBef>
                <a:spcPts val="0"/>
              </a:spcBef>
              <a:buFontTx/>
              <a:buNone/>
            </a:pPr>
            <a:endParaRPr lang="en-US" altLang="ru-RU" sz="1400" dirty="0"/>
          </a:p>
          <a:p>
            <a:pPr marL="0">
              <a:lnSpc>
                <a:spcPct val="80000"/>
              </a:lnSpc>
              <a:spcBef>
                <a:spcPts val="0"/>
              </a:spcBef>
              <a:buFontTx/>
              <a:buNone/>
            </a:pPr>
            <a:r>
              <a:rPr lang="ru-RU" altLang="ru-RU" sz="1400" b="1" i="1" dirty="0"/>
              <a:t>Маршрут</a:t>
            </a:r>
            <a:r>
              <a:rPr lang="ru-RU" altLang="ru-RU" sz="1400" dirty="0"/>
              <a:t> - последовательность ребер, в которой каждое ребро за исключением, возможно, первого и последнего ребер, связано со своими двумя концевыми вершинами.</a:t>
            </a:r>
          </a:p>
          <a:p>
            <a:pPr marL="0">
              <a:lnSpc>
                <a:spcPct val="80000"/>
              </a:lnSpc>
              <a:spcBef>
                <a:spcPts val="0"/>
              </a:spcBef>
              <a:buFontTx/>
              <a:buNone/>
            </a:pPr>
            <a:endParaRPr lang="ru-RU" altLang="ru-RU" sz="1400" dirty="0" smtClean="0"/>
          </a:p>
          <a:p>
            <a:pPr marL="0">
              <a:lnSpc>
                <a:spcPct val="80000"/>
              </a:lnSpc>
              <a:spcBef>
                <a:spcPts val="0"/>
              </a:spcBef>
              <a:buFontTx/>
              <a:buNone/>
            </a:pPr>
            <a:r>
              <a:rPr lang="ru-RU" altLang="ru-RU" sz="1400" dirty="0" smtClean="0"/>
              <a:t>Путь </a:t>
            </a:r>
            <a:r>
              <a:rPr lang="ru-RU" altLang="ru-RU" sz="1400" dirty="0"/>
              <a:t>или маршрут можно изображать также </a:t>
            </a:r>
            <a:r>
              <a:rPr lang="ru-RU" altLang="ru-RU" sz="1400" dirty="0" smtClean="0"/>
              <a:t>последовательностью вершин такое представление </a:t>
            </a:r>
            <a:r>
              <a:rPr lang="ru-RU" altLang="ru-RU" sz="1400" dirty="0"/>
              <a:t>часто оказывается более полезным </a:t>
            </a:r>
            <a:r>
              <a:rPr lang="ru-RU" altLang="ru-RU" sz="1400" dirty="0" smtClean="0"/>
              <a:t>в </a:t>
            </a:r>
            <a:r>
              <a:rPr lang="ru-RU" altLang="ru-RU" sz="1400" dirty="0"/>
              <a:t>тех случаях, когда осуществляется поиск простых </a:t>
            </a:r>
            <a:r>
              <a:rPr lang="ru-RU" altLang="ru-RU" sz="1400" dirty="0" err="1"/>
              <a:t>орцепей</a:t>
            </a:r>
            <a:r>
              <a:rPr lang="ru-RU" altLang="ru-RU" sz="1400" dirty="0"/>
              <a:t> или </a:t>
            </a:r>
            <a:r>
              <a:rPr lang="ru-RU" altLang="ru-RU" sz="1400" dirty="0" smtClean="0"/>
              <a:t>простых </a:t>
            </a:r>
            <a:r>
              <a:rPr lang="ru-RU" altLang="ru-RU" sz="1400" dirty="0"/>
              <a:t>цепей. </a:t>
            </a:r>
          </a:p>
          <a:p>
            <a:pPr marL="0">
              <a:lnSpc>
                <a:spcPct val="80000"/>
              </a:lnSpc>
              <a:spcBef>
                <a:spcPts val="0"/>
              </a:spcBef>
              <a:buFontTx/>
              <a:buNone/>
            </a:pPr>
            <a:endParaRPr lang="ru-RU" altLang="ru-RU" sz="1400" dirty="0"/>
          </a:p>
          <a:p>
            <a:pPr marL="0">
              <a:lnSpc>
                <a:spcPct val="80000"/>
              </a:lnSpc>
              <a:spcBef>
                <a:spcPts val="0"/>
              </a:spcBef>
              <a:buFontTx/>
              <a:buNone/>
            </a:pPr>
            <a:r>
              <a:rPr lang="ru-RU" altLang="ru-RU" sz="1400" dirty="0" smtClean="0"/>
              <a:t>Иногда </a:t>
            </a:r>
            <a:r>
              <a:rPr lang="ru-RU" altLang="ru-RU" sz="1400" dirty="0"/>
              <a:t>дугам графа G сопоставляются (приписываются) </a:t>
            </a:r>
            <a:r>
              <a:rPr lang="ru-RU" altLang="ru-RU" sz="1400" dirty="0" smtClean="0"/>
              <a:t>числа </a:t>
            </a:r>
            <a:r>
              <a:rPr lang="ru-RU" altLang="ru-RU" sz="1400" dirty="0"/>
              <a:t>— дуге (</a:t>
            </a:r>
            <a:r>
              <a:rPr lang="ru-RU" altLang="ru-RU" sz="1400" i="1" dirty="0" smtClean="0"/>
              <a:t>x</a:t>
            </a:r>
            <a:r>
              <a:rPr lang="en-US" altLang="ru-RU" sz="1400" i="1" baseline="-25000" dirty="0" err="1" smtClean="0"/>
              <a:t>i</a:t>
            </a:r>
            <a:r>
              <a:rPr lang="ru-RU" altLang="ru-RU" sz="1400" i="1" dirty="0" smtClean="0"/>
              <a:t>, </a:t>
            </a:r>
            <a:r>
              <a:rPr lang="en-US" altLang="ru-RU" sz="1400" i="1" dirty="0"/>
              <a:t>x</a:t>
            </a:r>
            <a:r>
              <a:rPr lang="ru-RU" altLang="ru-RU" sz="1400" i="1" baseline="-25000" dirty="0" smtClean="0"/>
              <a:t>j</a:t>
            </a:r>
            <a:r>
              <a:rPr lang="ru-RU" altLang="ru-RU" sz="1400" dirty="0"/>
              <a:t>) ставится в соответствие некоторое число </a:t>
            </a:r>
            <a:r>
              <a:rPr lang="ru-RU" altLang="ru-RU" sz="1400" i="1" dirty="0" smtClean="0"/>
              <a:t>c</a:t>
            </a:r>
            <a:r>
              <a:rPr lang="en-US" altLang="ru-RU" sz="1400" i="1" baseline="-25000" dirty="0" err="1" smtClean="0"/>
              <a:t>ij</a:t>
            </a:r>
            <a:r>
              <a:rPr lang="ru-RU" altLang="ru-RU" sz="1400" dirty="0" smtClean="0"/>
              <a:t>, называемое </a:t>
            </a:r>
            <a:r>
              <a:rPr lang="ru-RU" altLang="ru-RU" sz="1400" b="1" i="1" dirty="0"/>
              <a:t>весом</a:t>
            </a:r>
            <a:r>
              <a:rPr lang="ru-RU" altLang="ru-RU" sz="1400" dirty="0"/>
              <a:t>, или </a:t>
            </a:r>
            <a:r>
              <a:rPr lang="ru-RU" altLang="ru-RU" sz="1400" b="1" i="1" dirty="0"/>
              <a:t>длиной</a:t>
            </a:r>
            <a:r>
              <a:rPr lang="ru-RU" altLang="ru-RU" sz="1400" dirty="0"/>
              <a:t>, или </a:t>
            </a:r>
            <a:r>
              <a:rPr lang="ru-RU" altLang="ru-RU" sz="1400" b="1" i="1" dirty="0"/>
              <a:t>стоимостью</a:t>
            </a:r>
            <a:r>
              <a:rPr lang="ru-RU" altLang="ru-RU" sz="1400" dirty="0"/>
              <a:t> </a:t>
            </a:r>
            <a:r>
              <a:rPr lang="en-US" altLang="ru-RU" sz="1400" dirty="0" smtClean="0"/>
              <a:t>(</a:t>
            </a:r>
            <a:r>
              <a:rPr lang="ru-RU" altLang="ru-RU" sz="1400" b="1" i="1" dirty="0" smtClean="0"/>
              <a:t>ценой</a:t>
            </a:r>
            <a:r>
              <a:rPr lang="ru-RU" altLang="ru-RU" sz="1400" dirty="0"/>
              <a:t>) дуги. </a:t>
            </a:r>
            <a:r>
              <a:rPr lang="ru-RU" altLang="ru-RU" sz="1400" dirty="0" smtClean="0"/>
              <a:t>Тогда </a:t>
            </a:r>
            <a:r>
              <a:rPr lang="ru-RU" altLang="ru-RU" sz="1400" dirty="0"/>
              <a:t>граф G называется графом </a:t>
            </a:r>
            <a:r>
              <a:rPr lang="ru-RU" altLang="ru-RU" sz="1400" i="1" dirty="0"/>
              <a:t>со </a:t>
            </a:r>
            <a:r>
              <a:rPr lang="ru-RU" altLang="ru-RU" sz="1400" b="1" i="1" dirty="0"/>
              <a:t>взвешенными дугами</a:t>
            </a:r>
            <a:r>
              <a:rPr lang="ru-RU" altLang="ru-RU" sz="1400" dirty="0"/>
              <a:t>. </a:t>
            </a:r>
            <a:endParaRPr lang="en-US" altLang="ru-RU" sz="1400" dirty="0" smtClean="0"/>
          </a:p>
          <a:p>
            <a:pPr marL="0">
              <a:lnSpc>
                <a:spcPct val="80000"/>
              </a:lnSpc>
              <a:spcBef>
                <a:spcPts val="0"/>
              </a:spcBef>
              <a:buFontTx/>
              <a:buNone/>
            </a:pPr>
            <a:endParaRPr lang="en-US" altLang="ru-RU" sz="1400" dirty="0"/>
          </a:p>
          <a:p>
            <a:pPr marL="0">
              <a:lnSpc>
                <a:spcPct val="80000"/>
              </a:lnSpc>
              <a:spcBef>
                <a:spcPts val="0"/>
              </a:spcBef>
              <a:buFontTx/>
              <a:buNone/>
            </a:pPr>
            <a:r>
              <a:rPr lang="ru-RU" altLang="ru-RU" sz="1400" dirty="0" smtClean="0"/>
              <a:t>Иногда веса </a:t>
            </a:r>
            <a:r>
              <a:rPr lang="ru-RU" altLang="ru-RU" sz="1400" dirty="0"/>
              <a:t>(числа </a:t>
            </a:r>
            <a:r>
              <a:rPr lang="ru-RU" altLang="ru-RU" sz="1400" dirty="0" smtClean="0"/>
              <a:t>v</a:t>
            </a:r>
            <a:r>
              <a:rPr lang="en-US" altLang="ru-RU" sz="1400" baseline="-25000" dirty="0" err="1" smtClean="0"/>
              <a:t>i</a:t>
            </a:r>
            <a:r>
              <a:rPr lang="ru-RU" altLang="ru-RU" sz="1400" dirty="0" smtClean="0"/>
              <a:t>)</a:t>
            </a:r>
            <a:r>
              <a:rPr lang="en-US" altLang="ru-RU" sz="1400" dirty="0" smtClean="0"/>
              <a:t> </a:t>
            </a:r>
            <a:r>
              <a:rPr lang="ru-RU" altLang="ru-RU" sz="1400" dirty="0" smtClean="0"/>
              <a:t>приписываются </a:t>
            </a:r>
            <a:r>
              <a:rPr lang="ru-RU" altLang="ru-RU" sz="1400" dirty="0"/>
              <a:t>вершинам </a:t>
            </a:r>
            <a:r>
              <a:rPr lang="ru-RU" altLang="ru-RU" sz="1400" i="1" dirty="0" smtClean="0"/>
              <a:t>х</a:t>
            </a:r>
            <a:r>
              <a:rPr lang="en-US" altLang="ru-RU" sz="1400" i="1" baseline="-25000" dirty="0" err="1" smtClean="0"/>
              <a:t>i</a:t>
            </a:r>
            <a:r>
              <a:rPr lang="ru-RU" altLang="ru-RU" sz="1400" dirty="0" smtClean="0"/>
              <a:t> </a:t>
            </a:r>
            <a:r>
              <a:rPr lang="ru-RU" altLang="ru-RU" sz="1400" dirty="0"/>
              <a:t>графа, и тогда </a:t>
            </a:r>
            <a:r>
              <a:rPr lang="ru-RU" altLang="ru-RU" sz="1400" dirty="0" smtClean="0"/>
              <a:t>получается </a:t>
            </a:r>
            <a:r>
              <a:rPr lang="ru-RU" altLang="ru-RU" sz="1400" dirty="0"/>
              <a:t>граф </a:t>
            </a:r>
            <a:endParaRPr lang="ru-RU" altLang="ru-RU" sz="1400" dirty="0" smtClean="0"/>
          </a:p>
          <a:p>
            <a:pPr marL="0">
              <a:lnSpc>
                <a:spcPct val="80000"/>
              </a:lnSpc>
              <a:spcBef>
                <a:spcPts val="0"/>
              </a:spcBef>
              <a:buFontTx/>
              <a:buNone/>
            </a:pPr>
            <a:r>
              <a:rPr lang="ru-RU" altLang="ru-RU" sz="1400" dirty="0" smtClean="0"/>
              <a:t>со </a:t>
            </a:r>
            <a:r>
              <a:rPr lang="ru-RU" altLang="ru-RU" sz="1400" b="1" i="1" dirty="0"/>
              <a:t>взвешенными вершинами</a:t>
            </a:r>
            <a:r>
              <a:rPr lang="ru-RU" altLang="ru-RU" sz="1400" dirty="0"/>
              <a:t>. </a:t>
            </a:r>
            <a:endParaRPr lang="en-US" altLang="ru-RU" sz="1400" dirty="0" smtClean="0"/>
          </a:p>
          <a:p>
            <a:pPr marL="0">
              <a:lnSpc>
                <a:spcPct val="80000"/>
              </a:lnSpc>
              <a:spcBef>
                <a:spcPts val="0"/>
              </a:spcBef>
              <a:buFontTx/>
              <a:buNone/>
            </a:pPr>
            <a:endParaRPr lang="en-US" altLang="ru-RU" sz="1400" dirty="0"/>
          </a:p>
          <a:p>
            <a:pPr marL="0">
              <a:lnSpc>
                <a:spcPct val="80000"/>
              </a:lnSpc>
              <a:spcBef>
                <a:spcPts val="0"/>
              </a:spcBef>
              <a:buFontTx/>
              <a:buNone/>
            </a:pPr>
            <a:r>
              <a:rPr lang="ru-RU" altLang="ru-RU" sz="1400" dirty="0" smtClean="0"/>
              <a:t>Если </a:t>
            </a:r>
            <a:r>
              <a:rPr lang="ru-RU" altLang="ru-RU" sz="1400" dirty="0"/>
              <a:t>в графе веса </a:t>
            </a:r>
            <a:r>
              <a:rPr lang="ru-RU" altLang="ru-RU" sz="1400" dirty="0" smtClean="0"/>
              <a:t>приписаны </a:t>
            </a:r>
            <a:r>
              <a:rPr lang="ru-RU" altLang="ru-RU" sz="1400" dirty="0"/>
              <a:t>и дугам, и вершинам, то он называется просто </a:t>
            </a:r>
            <a:r>
              <a:rPr lang="ru-RU" altLang="ru-RU" sz="1400" b="1" i="1" dirty="0" smtClean="0"/>
              <a:t>взвешенным</a:t>
            </a:r>
            <a:r>
              <a:rPr lang="ru-RU" altLang="ru-RU" sz="1400" dirty="0" smtClean="0"/>
              <a:t> графом.</a:t>
            </a:r>
            <a:endParaRPr lang="en-US" altLang="ru-RU" sz="1400" dirty="0" smtClean="0"/>
          </a:p>
          <a:p>
            <a:pPr marL="0">
              <a:lnSpc>
                <a:spcPct val="80000"/>
              </a:lnSpc>
              <a:spcBef>
                <a:spcPts val="0"/>
              </a:spcBef>
              <a:buFontTx/>
              <a:buNone/>
            </a:pPr>
            <a:endParaRPr lang="en-US" altLang="ru-RU" sz="1400" dirty="0"/>
          </a:p>
          <a:p>
            <a:pPr marL="0">
              <a:lnSpc>
                <a:spcPct val="80000"/>
              </a:lnSpc>
              <a:spcBef>
                <a:spcPts val="0"/>
              </a:spcBef>
              <a:buFontTx/>
              <a:buNone/>
            </a:pPr>
            <a:r>
              <a:rPr lang="ru-RU" altLang="ru-RU" sz="1400" dirty="0"/>
              <a:t>При рассмотрении пути </a:t>
            </a:r>
            <a:r>
              <a:rPr lang="ru-RU" altLang="ru-RU" sz="1400" dirty="0" smtClean="0">
                <a:sym typeface="Symbol"/>
              </a:rPr>
              <a:t></a:t>
            </a:r>
            <a:r>
              <a:rPr lang="ru-RU" altLang="ru-RU" sz="1400" dirty="0" smtClean="0"/>
              <a:t>, </a:t>
            </a:r>
            <a:r>
              <a:rPr lang="ru-RU" altLang="ru-RU" sz="1400" dirty="0"/>
              <a:t>представленного </a:t>
            </a:r>
            <a:r>
              <a:rPr lang="ru-RU" altLang="ru-RU" sz="1400" dirty="0" smtClean="0"/>
              <a:t>последовательностью </a:t>
            </a:r>
            <a:r>
              <a:rPr lang="ru-RU" altLang="ru-RU" sz="1400" dirty="0"/>
              <a:t>дуг (</a:t>
            </a:r>
            <a:r>
              <a:rPr lang="ru-RU" altLang="ru-RU" sz="1400" i="1" dirty="0" smtClean="0"/>
              <a:t>а</a:t>
            </a:r>
            <a:r>
              <a:rPr lang="ru-RU" altLang="ru-RU" sz="1400" i="1" baseline="-25000" dirty="0" smtClean="0"/>
              <a:t>1</a:t>
            </a:r>
            <a:r>
              <a:rPr lang="ru-RU" altLang="ru-RU" sz="1400" i="1" dirty="0" smtClean="0"/>
              <a:t>, </a:t>
            </a:r>
            <a:r>
              <a:rPr lang="ru-RU" altLang="ru-RU" sz="1400" i="1" dirty="0"/>
              <a:t>а</a:t>
            </a:r>
            <a:r>
              <a:rPr lang="ru-RU" altLang="ru-RU" sz="1400" i="1" baseline="-25000" dirty="0"/>
              <a:t>2</a:t>
            </a:r>
            <a:r>
              <a:rPr lang="ru-RU" altLang="ru-RU" sz="1400" i="1" dirty="0"/>
              <a:t>, . . ., </a:t>
            </a:r>
            <a:r>
              <a:rPr lang="ru-RU" altLang="ru-RU" sz="1400" i="1" dirty="0" err="1"/>
              <a:t>a</a:t>
            </a:r>
            <a:r>
              <a:rPr lang="ru-RU" altLang="ru-RU" sz="1400" i="1" baseline="-25000" dirty="0" err="1"/>
              <a:t>q</a:t>
            </a:r>
            <a:r>
              <a:rPr lang="ru-RU" altLang="ru-RU" sz="1400" dirty="0"/>
              <a:t>), за его </a:t>
            </a:r>
            <a:r>
              <a:rPr lang="ru-RU" altLang="ru-RU" sz="1400" b="1" i="1" dirty="0"/>
              <a:t>вес</a:t>
            </a:r>
            <a:r>
              <a:rPr lang="ru-RU" altLang="ru-RU" sz="1400" dirty="0"/>
              <a:t> (или </a:t>
            </a:r>
            <a:r>
              <a:rPr lang="ru-RU" altLang="ru-RU" sz="1400" b="1" i="1" dirty="0"/>
              <a:t>длину</a:t>
            </a:r>
            <a:r>
              <a:rPr lang="ru-RU" altLang="ru-RU" sz="1400" dirty="0"/>
              <a:t>, или </a:t>
            </a:r>
            <a:r>
              <a:rPr lang="ru-RU" altLang="ru-RU" sz="1400" b="1" i="1" dirty="0"/>
              <a:t>стоимость</a:t>
            </a:r>
            <a:r>
              <a:rPr lang="ru-RU" altLang="ru-RU" sz="1400" dirty="0"/>
              <a:t>) </a:t>
            </a:r>
            <a:r>
              <a:rPr lang="ru-RU" altLang="ru-RU" sz="1400" dirty="0" smtClean="0"/>
              <a:t>принимается </a:t>
            </a:r>
            <a:r>
              <a:rPr lang="ru-RU" altLang="ru-RU" sz="1400" dirty="0"/>
              <a:t>число </a:t>
            </a:r>
            <a:r>
              <a:rPr lang="en-US" altLang="ru-RU" sz="1400" i="1" dirty="0" smtClean="0"/>
              <a:t>L</a:t>
            </a:r>
            <a:r>
              <a:rPr lang="ru-RU" altLang="ru-RU" sz="1400" i="1" dirty="0" smtClean="0"/>
              <a:t>(</a:t>
            </a:r>
            <a:r>
              <a:rPr lang="ru-RU" altLang="ru-RU" sz="1400" i="1" dirty="0" smtClean="0">
                <a:sym typeface="Symbol"/>
              </a:rPr>
              <a:t></a:t>
            </a:r>
            <a:r>
              <a:rPr lang="ru-RU" altLang="ru-RU" sz="1400" i="1" dirty="0" smtClean="0"/>
              <a:t>)</a:t>
            </a:r>
            <a:r>
              <a:rPr lang="ru-RU" altLang="ru-RU" sz="1400" dirty="0" smtClean="0"/>
              <a:t>, </a:t>
            </a:r>
            <a:r>
              <a:rPr lang="ru-RU" altLang="ru-RU" sz="1400" dirty="0"/>
              <a:t>равное сумме весов всех </a:t>
            </a:r>
            <a:r>
              <a:rPr lang="ru-RU" altLang="ru-RU" sz="1400" dirty="0" smtClean="0"/>
              <a:t>дуг, входящих в путь</a:t>
            </a:r>
          </a:p>
          <a:p>
            <a:pPr marL="0">
              <a:lnSpc>
                <a:spcPct val="80000"/>
              </a:lnSpc>
              <a:spcBef>
                <a:spcPts val="0"/>
              </a:spcBef>
              <a:buFontTx/>
              <a:buNone/>
            </a:pPr>
            <a:endParaRPr lang="ru-RU" altLang="ru-RU" sz="1400" dirty="0" smtClean="0"/>
          </a:p>
          <a:p>
            <a:pPr marL="0">
              <a:lnSpc>
                <a:spcPct val="80000"/>
              </a:lnSpc>
              <a:spcBef>
                <a:spcPts val="0"/>
              </a:spcBef>
              <a:buFontTx/>
              <a:buNone/>
            </a:pPr>
            <a:endParaRPr lang="ru-RU" altLang="ru-RU" sz="1400" dirty="0"/>
          </a:p>
          <a:p>
            <a:pPr marL="0">
              <a:lnSpc>
                <a:spcPct val="80000"/>
              </a:lnSpc>
              <a:spcBef>
                <a:spcPts val="0"/>
              </a:spcBef>
              <a:buFontTx/>
              <a:buNone/>
            </a:pPr>
            <a:endParaRPr lang="ru-RU" altLang="ru-RU" sz="1400" dirty="0"/>
          </a:p>
          <a:p>
            <a:pPr marL="0">
              <a:lnSpc>
                <a:spcPct val="80000"/>
              </a:lnSpc>
              <a:spcBef>
                <a:spcPts val="0"/>
              </a:spcBef>
              <a:buFontTx/>
              <a:buNone/>
            </a:pPr>
            <a:r>
              <a:rPr lang="ru-RU" altLang="ru-RU" sz="1100" i="1" dirty="0"/>
              <a:t>Таким образом, когда слова «длина», «стоимость», «цена» и «вес» применяются к дугам, то они эквивалентны по содержанию, и в каждом конкретном случае выбирается такое слово, которое ближе подходит по смыслу и совпадает с принятым в литературе. </a:t>
            </a:r>
          </a:p>
          <a:p>
            <a:pPr marL="0">
              <a:lnSpc>
                <a:spcPct val="80000"/>
              </a:lnSpc>
              <a:spcBef>
                <a:spcPts val="0"/>
              </a:spcBef>
              <a:buFontTx/>
              <a:buNone/>
            </a:pPr>
            <a:r>
              <a:rPr lang="ru-RU" altLang="ru-RU" sz="1100" i="1" dirty="0"/>
              <a:t>Длиной (или мощностью) пути называется число дуг, входящих в него</a:t>
            </a:r>
          </a:p>
          <a:p>
            <a:pPr marL="0">
              <a:lnSpc>
                <a:spcPct val="80000"/>
              </a:lnSpc>
              <a:spcBef>
                <a:spcPts val="0"/>
              </a:spcBef>
              <a:buFontTx/>
              <a:buNone/>
            </a:pPr>
            <a:endParaRPr lang="en-US" altLang="ru-RU" sz="1400" dirty="0" smtClean="0"/>
          </a:p>
        </p:txBody>
      </p:sp>
      <p:pic>
        <p:nvPicPr>
          <p:cNvPr id="51209" name="Picture 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326188"/>
            <a:ext cx="4038600" cy="5318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1210" name="Line 10"/>
          <p:cNvSpPr>
            <a:spLocks noChangeShapeType="1"/>
          </p:cNvSpPr>
          <p:nvPr/>
        </p:nvSpPr>
        <p:spPr bwMode="auto">
          <a:xfrm>
            <a:off x="323850" y="476250"/>
            <a:ext cx="8497888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graphicFrame>
        <p:nvGraphicFramePr>
          <p:cNvPr id="2" name="Объект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67984276"/>
              </p:ext>
            </p:extLst>
          </p:nvPr>
        </p:nvGraphicFramePr>
        <p:xfrm>
          <a:off x="3491880" y="5085184"/>
          <a:ext cx="1150937" cy="609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778" name="Формула" r:id="rId4" imgW="914400" imgH="482400" progId="Equation.3">
                  <p:embed/>
                </p:oleObj>
              </mc:Choice>
              <mc:Fallback>
                <p:oleObj name="Формула" r:id="rId4" imgW="914400" imgH="4824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91880" y="5085184"/>
                        <a:ext cx="1150937" cy="609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0153056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F0FD7C-D865-4F3E-8B19-2D4E8C30513A}" type="slidenum">
              <a:rPr lang="ru-RU" altLang="ru-RU"/>
              <a:pPr/>
              <a:t>22</a:t>
            </a:fld>
            <a:endParaRPr lang="ru-RU" altLang="ru-RU"/>
          </a:p>
        </p:txBody>
      </p:sp>
      <p:sp>
        <p:nvSpPr>
          <p:cNvPr id="5120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274638"/>
            <a:ext cx="8229600" cy="1143000"/>
          </a:xfrm>
        </p:spPr>
        <p:txBody>
          <a:bodyPr/>
          <a:lstStyle/>
          <a:p>
            <a:r>
              <a:rPr lang="ru-RU" altLang="ru-RU" sz="2000" dirty="0" smtClean="0">
                <a:solidFill>
                  <a:srgbClr val="0000FF"/>
                </a:solidFill>
              </a:rPr>
              <a:t>Некоторые определения</a:t>
            </a:r>
            <a:endParaRPr lang="ru-RU" altLang="ru-RU" sz="2000" dirty="0">
              <a:solidFill>
                <a:srgbClr val="0000FF"/>
              </a:solidFill>
            </a:endParaRPr>
          </a:p>
        </p:txBody>
      </p:sp>
      <p:sp>
        <p:nvSpPr>
          <p:cNvPr id="51203" name="Rectangle 3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540346" y="1340768"/>
            <a:ext cx="8064896" cy="4680520"/>
          </a:xfrm>
        </p:spPr>
        <p:txBody>
          <a:bodyPr/>
          <a:lstStyle/>
          <a:p>
            <a:pPr marL="0">
              <a:lnSpc>
                <a:spcPct val="80000"/>
              </a:lnSpc>
              <a:spcBef>
                <a:spcPts val="0"/>
              </a:spcBef>
              <a:buFontTx/>
              <a:buNone/>
            </a:pPr>
            <a:r>
              <a:rPr lang="ru-RU" altLang="ru-RU" sz="1400" b="1" i="1" dirty="0" err="1" smtClean="0"/>
              <a:t>Остовный</a:t>
            </a:r>
            <a:r>
              <a:rPr lang="ru-RU" altLang="ru-RU" sz="1400" b="1" i="1" dirty="0" smtClean="0"/>
              <a:t> подграф</a:t>
            </a:r>
            <a:r>
              <a:rPr lang="ru-RU" altLang="ru-RU" sz="1400" dirty="0" smtClean="0"/>
              <a:t>. Пусть </a:t>
            </a:r>
            <a:r>
              <a:rPr lang="ru-RU" altLang="ru-RU" sz="1400" dirty="0"/>
              <a:t>дан граф G = (X, А). </a:t>
            </a:r>
            <a:r>
              <a:rPr lang="ru-RU" altLang="ru-RU" sz="1400" dirty="0" err="1" smtClean="0"/>
              <a:t>Остовным</a:t>
            </a:r>
            <a:r>
              <a:rPr lang="ru-RU" altLang="ru-RU" sz="1400" dirty="0" smtClean="0"/>
              <a:t> </a:t>
            </a:r>
            <a:r>
              <a:rPr lang="ru-RU" altLang="ru-RU" sz="1400" dirty="0"/>
              <a:t>подграфом *) </a:t>
            </a:r>
            <a:r>
              <a:rPr lang="ru-RU" altLang="ru-RU" sz="1400" dirty="0" err="1"/>
              <a:t>G</a:t>
            </a:r>
            <a:r>
              <a:rPr lang="ru-RU" altLang="ru-RU" sz="1400" baseline="-25000" dirty="0" err="1"/>
              <a:t>p</a:t>
            </a:r>
            <a:r>
              <a:rPr lang="ru-RU" altLang="ru-RU" sz="1400" dirty="0"/>
              <a:t> </a:t>
            </a:r>
            <a:r>
              <a:rPr lang="ru-RU" altLang="ru-RU" sz="1400" dirty="0" smtClean="0"/>
              <a:t>графа </a:t>
            </a:r>
            <a:r>
              <a:rPr lang="ru-RU" altLang="ru-RU" sz="1400" dirty="0"/>
              <a:t>G называется граф (X, А</a:t>
            </a:r>
            <a:r>
              <a:rPr lang="ru-RU" altLang="ru-RU" sz="1400" baseline="-25000" dirty="0"/>
              <a:t>р</a:t>
            </a:r>
            <a:r>
              <a:rPr lang="ru-RU" altLang="ru-RU" sz="1400" dirty="0"/>
              <a:t>), для которого А</a:t>
            </a:r>
            <a:r>
              <a:rPr lang="ru-RU" altLang="ru-RU" sz="1400" baseline="-25000" dirty="0"/>
              <a:t>р</a:t>
            </a:r>
            <a:r>
              <a:rPr lang="ru-RU" altLang="ru-RU" sz="1400" dirty="0"/>
              <a:t> </a:t>
            </a:r>
            <a:r>
              <a:rPr lang="ru-RU" altLang="ru-RU" sz="1400" dirty="0" smtClean="0"/>
              <a:t>принадлежит </a:t>
            </a:r>
            <a:r>
              <a:rPr lang="ru-RU" altLang="ru-RU" sz="1400" dirty="0"/>
              <a:t>А. Таким </a:t>
            </a:r>
            <a:r>
              <a:rPr lang="ru-RU" altLang="ru-RU" sz="1400" dirty="0" smtClean="0"/>
              <a:t>образом</a:t>
            </a:r>
            <a:r>
              <a:rPr lang="ru-RU" altLang="ru-RU" sz="1400" dirty="0"/>
              <a:t>, </a:t>
            </a:r>
            <a:r>
              <a:rPr lang="ru-RU" altLang="ru-RU" sz="1400" dirty="0" err="1"/>
              <a:t>остовный</a:t>
            </a:r>
            <a:r>
              <a:rPr lang="ru-RU" altLang="ru-RU" sz="1400" dirty="0"/>
              <a:t> подграф имеет то же самое множество вершин, что </a:t>
            </a:r>
            <a:r>
              <a:rPr lang="ru-RU" altLang="ru-RU" sz="1400" dirty="0" smtClean="0"/>
              <a:t>и </a:t>
            </a:r>
            <a:r>
              <a:rPr lang="ru-RU" altLang="ru-RU" sz="1400" dirty="0"/>
              <a:t>граф G, но множество дуг подграфа </a:t>
            </a:r>
            <a:r>
              <a:rPr lang="ru-RU" altLang="ru-RU" sz="1400" dirty="0" err="1"/>
              <a:t>G</a:t>
            </a:r>
            <a:r>
              <a:rPr lang="ru-RU" altLang="ru-RU" sz="1400" baseline="-25000" dirty="0" err="1"/>
              <a:t>p</a:t>
            </a:r>
            <a:r>
              <a:rPr lang="ru-RU" altLang="ru-RU" sz="1400" dirty="0"/>
              <a:t> является подмножеством </a:t>
            </a:r>
            <a:r>
              <a:rPr lang="ru-RU" altLang="ru-RU" sz="1400" dirty="0" smtClean="0"/>
              <a:t>множества </a:t>
            </a:r>
            <a:r>
              <a:rPr lang="ru-RU" altLang="ru-RU" sz="1400" dirty="0"/>
              <a:t>дуг исходного графа. </a:t>
            </a:r>
            <a:endParaRPr lang="en-US" altLang="ru-RU" sz="1400" dirty="0" smtClean="0"/>
          </a:p>
          <a:p>
            <a:pPr marL="0">
              <a:lnSpc>
                <a:spcPct val="80000"/>
              </a:lnSpc>
              <a:spcBef>
                <a:spcPts val="0"/>
              </a:spcBef>
              <a:buFontTx/>
              <a:buNone/>
            </a:pPr>
            <a:endParaRPr lang="ru-RU" altLang="ru-RU" sz="1400" dirty="0" smtClean="0"/>
          </a:p>
          <a:p>
            <a:pPr marL="0">
              <a:lnSpc>
                <a:spcPct val="80000"/>
              </a:lnSpc>
              <a:spcBef>
                <a:spcPts val="0"/>
              </a:spcBef>
              <a:buFontTx/>
              <a:buNone/>
            </a:pPr>
            <a:r>
              <a:rPr lang="ru-RU" altLang="ru-RU" sz="1400" b="1" i="1" dirty="0" smtClean="0"/>
              <a:t>Порожденны</a:t>
            </a:r>
            <a:r>
              <a:rPr lang="ru-RU" altLang="ru-RU" sz="1400" b="1" i="1" dirty="0"/>
              <a:t>й</a:t>
            </a:r>
            <a:r>
              <a:rPr lang="ru-RU" altLang="ru-RU" sz="1400" b="1" i="1" dirty="0" smtClean="0"/>
              <a:t> подграф</a:t>
            </a:r>
            <a:r>
              <a:rPr lang="en-US" altLang="ru-RU" sz="1400" dirty="0" smtClean="0"/>
              <a:t>.</a:t>
            </a:r>
            <a:r>
              <a:rPr lang="ru-RU" altLang="ru-RU" sz="1400" dirty="0" smtClean="0"/>
              <a:t> Пусть </a:t>
            </a:r>
            <a:r>
              <a:rPr lang="ru-RU" altLang="ru-RU" sz="1400" dirty="0"/>
              <a:t>дан граф G = (X, Г). Порожденным подграфом </a:t>
            </a:r>
            <a:r>
              <a:rPr lang="ru-RU" altLang="ru-RU" sz="1400" dirty="0" smtClean="0"/>
              <a:t> G</a:t>
            </a:r>
            <a:r>
              <a:rPr lang="en-US" altLang="ru-RU" sz="1400" baseline="-25000" dirty="0" smtClean="0"/>
              <a:t>S</a:t>
            </a:r>
            <a:r>
              <a:rPr lang="ru-RU" altLang="ru-RU" sz="1400" dirty="0" smtClean="0"/>
              <a:t> называется </a:t>
            </a:r>
            <a:r>
              <a:rPr lang="ru-RU" altLang="ru-RU" sz="1400" dirty="0"/>
              <a:t>граф (</a:t>
            </a:r>
            <a:r>
              <a:rPr lang="ru-RU" altLang="ru-RU" sz="1400" dirty="0" smtClean="0"/>
              <a:t>Х</a:t>
            </a:r>
            <a:r>
              <a:rPr lang="en-US" altLang="ru-RU" sz="1400" baseline="-25000" dirty="0"/>
              <a:t> S </a:t>
            </a:r>
            <a:r>
              <a:rPr lang="ru-RU" altLang="ru-RU" sz="1400" dirty="0" smtClean="0"/>
              <a:t>, Г</a:t>
            </a:r>
            <a:r>
              <a:rPr lang="en-US" altLang="ru-RU" sz="1400" baseline="-25000" dirty="0"/>
              <a:t> S</a:t>
            </a:r>
            <a:r>
              <a:rPr lang="ru-RU" altLang="ru-RU" sz="1400" dirty="0" smtClean="0"/>
              <a:t>), </a:t>
            </a:r>
            <a:r>
              <a:rPr lang="ru-RU" altLang="ru-RU" sz="1400" dirty="0"/>
              <a:t>для которого </a:t>
            </a:r>
            <a:r>
              <a:rPr lang="ru-RU" altLang="ru-RU" sz="1400" dirty="0" smtClean="0"/>
              <a:t>Х</a:t>
            </a:r>
            <a:r>
              <a:rPr lang="en-US" altLang="ru-RU" sz="1400" baseline="-25000" dirty="0"/>
              <a:t> S</a:t>
            </a:r>
            <a:r>
              <a:rPr lang="ru-RU" altLang="ru-RU" sz="1400" dirty="0" smtClean="0"/>
              <a:t> принадлежит </a:t>
            </a:r>
            <a:r>
              <a:rPr lang="ru-RU" altLang="ru-RU" sz="1400" dirty="0"/>
              <a:t>X и для каждой </a:t>
            </a:r>
            <a:r>
              <a:rPr lang="ru-RU" altLang="ru-RU" sz="1400" dirty="0" smtClean="0"/>
              <a:t>вершины </a:t>
            </a:r>
            <a:r>
              <a:rPr lang="en-US" altLang="ru-RU" sz="1400" dirty="0" smtClean="0"/>
              <a:t>X</a:t>
            </a:r>
            <a:r>
              <a:rPr lang="en-US" altLang="ru-RU" sz="1400" baseline="-25000" dirty="0"/>
              <a:t>i</a:t>
            </a:r>
            <a:r>
              <a:rPr lang="en-US" altLang="ru-RU" sz="1400" dirty="0" smtClean="0"/>
              <a:t>, </a:t>
            </a:r>
            <a:r>
              <a:rPr lang="ru-RU" altLang="ru-RU" sz="1400" dirty="0" err="1" smtClean="0"/>
              <a:t>приннадлежащей</a:t>
            </a:r>
            <a:r>
              <a:rPr lang="ru-RU" altLang="ru-RU" sz="1400" dirty="0" smtClean="0"/>
              <a:t> Х</a:t>
            </a:r>
            <a:r>
              <a:rPr lang="en-US" altLang="ru-RU" sz="1400" baseline="-25000" dirty="0" smtClean="0"/>
              <a:t> </a:t>
            </a:r>
            <a:r>
              <a:rPr lang="en-US" altLang="ru-RU" sz="1400" baseline="-25000" dirty="0"/>
              <a:t>S</a:t>
            </a:r>
            <a:r>
              <a:rPr lang="ru-RU" altLang="ru-RU" sz="1400" dirty="0" smtClean="0"/>
              <a:t>, </a:t>
            </a:r>
            <a:r>
              <a:rPr lang="ru-RU" altLang="ru-RU" sz="1400" dirty="0" err="1"/>
              <a:t>Г</a:t>
            </a:r>
            <a:r>
              <a:rPr lang="ru-RU" altLang="ru-RU" sz="1400" baseline="-25000" dirty="0" err="1" smtClean="0"/>
              <a:t>s</a:t>
            </a:r>
            <a:r>
              <a:rPr lang="ru-RU" altLang="ru-RU" sz="1400" dirty="0" smtClean="0"/>
              <a:t> </a:t>
            </a:r>
            <a:r>
              <a:rPr lang="ru-RU" altLang="ru-RU" sz="1400" dirty="0"/>
              <a:t>(</a:t>
            </a:r>
            <a:r>
              <a:rPr lang="ru-RU" altLang="ru-RU" sz="1400" dirty="0" smtClean="0"/>
              <a:t>x</a:t>
            </a:r>
            <a:r>
              <a:rPr lang="en-US" altLang="ru-RU" sz="1400" baseline="-25000" dirty="0" err="1" smtClean="0"/>
              <a:t>i</a:t>
            </a:r>
            <a:r>
              <a:rPr lang="ru-RU" altLang="ru-RU" sz="1400" dirty="0" smtClean="0"/>
              <a:t>) </a:t>
            </a:r>
            <a:r>
              <a:rPr lang="ru-RU" altLang="ru-RU" sz="1400" dirty="0" smtClean="0">
                <a:sym typeface="Symbol"/>
              </a:rPr>
              <a:t></a:t>
            </a:r>
            <a:r>
              <a:rPr lang="ru-RU" altLang="ru-RU" sz="1400" dirty="0" smtClean="0"/>
              <a:t> X</a:t>
            </a:r>
            <a:r>
              <a:rPr lang="en-US" altLang="ru-RU" sz="1400" baseline="-25000" dirty="0" smtClean="0"/>
              <a:t>S</a:t>
            </a:r>
            <a:r>
              <a:rPr lang="ru-RU" altLang="ru-RU" sz="1400" dirty="0" smtClean="0"/>
              <a:t>. </a:t>
            </a:r>
            <a:r>
              <a:rPr lang="ru-RU" altLang="ru-RU" sz="1400" dirty="0"/>
              <a:t>Таким образом, </a:t>
            </a:r>
            <a:r>
              <a:rPr lang="ru-RU" altLang="ru-RU" sz="1400" dirty="0" smtClean="0"/>
              <a:t>порожденный </a:t>
            </a:r>
            <a:r>
              <a:rPr lang="ru-RU" altLang="ru-RU" sz="1400" dirty="0"/>
              <a:t>подграф состоит из подмножества вершин </a:t>
            </a:r>
            <a:r>
              <a:rPr lang="ru-RU" altLang="ru-RU" sz="1400" dirty="0" smtClean="0"/>
              <a:t>Х</a:t>
            </a:r>
            <a:r>
              <a:rPr lang="en-US" altLang="ru-RU" sz="1400" baseline="-25000" dirty="0" smtClean="0"/>
              <a:t>S</a:t>
            </a:r>
            <a:r>
              <a:rPr lang="ru-RU" altLang="ru-RU" sz="1400" dirty="0" smtClean="0"/>
              <a:t> </a:t>
            </a:r>
            <a:r>
              <a:rPr lang="ru-RU" altLang="ru-RU" sz="1400" dirty="0"/>
              <a:t>множества </a:t>
            </a:r>
            <a:r>
              <a:rPr lang="ru-RU" altLang="ru-RU" sz="1400" dirty="0" smtClean="0"/>
              <a:t>вершин </a:t>
            </a:r>
            <a:r>
              <a:rPr lang="ru-RU" altLang="ru-RU" sz="1400" dirty="0"/>
              <a:t>исходного графа и всех таких дуг графа G, у которых </a:t>
            </a:r>
            <a:r>
              <a:rPr lang="ru-RU" altLang="ru-RU" sz="1400" dirty="0" smtClean="0"/>
              <a:t>конечные </a:t>
            </a:r>
            <a:r>
              <a:rPr lang="ru-RU" altLang="ru-RU" sz="1400" dirty="0"/>
              <a:t>и начальные вершины принадлежат подмножеству </a:t>
            </a:r>
            <a:r>
              <a:rPr lang="ru-RU" altLang="ru-RU" sz="1400" dirty="0" smtClean="0"/>
              <a:t>Х</a:t>
            </a:r>
            <a:r>
              <a:rPr lang="en-US" altLang="ru-RU" sz="1400" baseline="-25000" dirty="0" smtClean="0"/>
              <a:t>S</a:t>
            </a:r>
            <a:r>
              <a:rPr lang="ru-RU" altLang="ru-RU" sz="1400" dirty="0" smtClean="0"/>
              <a:t>.</a:t>
            </a:r>
            <a:endParaRPr lang="ru-RU" altLang="ru-RU" sz="1400" dirty="0"/>
          </a:p>
          <a:p>
            <a:pPr marL="0">
              <a:lnSpc>
                <a:spcPct val="80000"/>
              </a:lnSpc>
              <a:spcBef>
                <a:spcPts val="0"/>
              </a:spcBef>
              <a:buFontTx/>
              <a:buNone/>
            </a:pPr>
            <a:endParaRPr lang="ru-RU" altLang="ru-RU" sz="1400" dirty="0" smtClean="0"/>
          </a:p>
          <a:p>
            <a:pPr marL="0">
              <a:lnSpc>
                <a:spcPct val="80000"/>
              </a:lnSpc>
              <a:spcBef>
                <a:spcPts val="0"/>
              </a:spcBef>
              <a:buFontTx/>
              <a:buNone/>
            </a:pPr>
            <a:endParaRPr lang="ru-RU" altLang="ru-RU" sz="1400" dirty="0" smtClean="0"/>
          </a:p>
          <a:p>
            <a:pPr marL="0">
              <a:lnSpc>
                <a:spcPct val="80000"/>
              </a:lnSpc>
              <a:spcBef>
                <a:spcPts val="0"/>
              </a:spcBef>
              <a:buFontTx/>
              <a:buNone/>
            </a:pPr>
            <a:r>
              <a:rPr lang="ru-RU" altLang="ru-RU" sz="1400" dirty="0"/>
              <a:t>Граф G = (X, А) называют полным, если для любой пары </a:t>
            </a:r>
            <a:r>
              <a:rPr lang="ru-RU" altLang="ru-RU" sz="1400" dirty="0" smtClean="0"/>
              <a:t>вершин </a:t>
            </a:r>
            <a:r>
              <a:rPr lang="en-US" altLang="ru-RU" sz="1400" dirty="0" smtClean="0"/>
              <a:t>x</a:t>
            </a:r>
            <a:r>
              <a:rPr lang="en-US" altLang="ru-RU" sz="1400" baseline="-25000" dirty="0" smtClean="0"/>
              <a:t>i</a:t>
            </a:r>
            <a:r>
              <a:rPr lang="ru-RU" altLang="ru-RU" sz="1400" dirty="0" smtClean="0"/>
              <a:t> </a:t>
            </a:r>
            <a:r>
              <a:rPr lang="ru-RU" altLang="ru-RU" sz="1400" dirty="0"/>
              <a:t>и </a:t>
            </a:r>
            <a:r>
              <a:rPr lang="en-US" altLang="ru-RU" sz="1400" dirty="0" smtClean="0"/>
              <a:t>x</a:t>
            </a:r>
            <a:r>
              <a:rPr lang="ru-RU" altLang="ru-RU" sz="1400" baseline="-25000" dirty="0" smtClean="0"/>
              <a:t>j</a:t>
            </a:r>
            <a:r>
              <a:rPr lang="ru-RU" altLang="ru-RU" sz="1400" dirty="0" smtClean="0"/>
              <a:t> </a:t>
            </a:r>
            <a:r>
              <a:rPr lang="ru-RU" altLang="ru-RU" sz="1400" dirty="0"/>
              <a:t>в X существует ребро (</a:t>
            </a:r>
            <a:r>
              <a:rPr lang="ru-RU" altLang="ru-RU" sz="1400" dirty="0" smtClean="0"/>
              <a:t>x</a:t>
            </a:r>
            <a:r>
              <a:rPr lang="en-US" altLang="ru-RU" sz="1400" baseline="-25000" dirty="0" err="1" smtClean="0"/>
              <a:t>i</a:t>
            </a:r>
            <a:r>
              <a:rPr lang="ru-RU" altLang="ru-RU" sz="1400" dirty="0" smtClean="0"/>
              <a:t>, х</a:t>
            </a:r>
            <a:r>
              <a:rPr lang="en-US" altLang="ru-RU" sz="1400" baseline="-25000" dirty="0" smtClean="0"/>
              <a:t>j</a:t>
            </a:r>
            <a:r>
              <a:rPr lang="ru-RU" altLang="ru-RU" sz="1400" dirty="0" smtClean="0"/>
              <a:t>) </a:t>
            </a:r>
            <a:r>
              <a:rPr lang="ru-RU" altLang="ru-RU" sz="1400" dirty="0"/>
              <a:t>в G = (X, А), т. е. </a:t>
            </a:r>
            <a:r>
              <a:rPr lang="ru-RU" altLang="ru-RU" sz="1400" dirty="0" smtClean="0"/>
              <a:t>для </a:t>
            </a:r>
            <a:r>
              <a:rPr lang="ru-RU" altLang="ru-RU" sz="1400" dirty="0"/>
              <a:t>каждой пары вершин графа G должна существовать по </a:t>
            </a:r>
            <a:r>
              <a:rPr lang="ru-RU" altLang="ru-RU" sz="1400" dirty="0" smtClean="0"/>
              <a:t>крайней </a:t>
            </a:r>
            <a:r>
              <a:rPr lang="ru-RU" altLang="ru-RU" sz="1400" dirty="0"/>
              <a:t>мере одна дуга, соединяющая их</a:t>
            </a:r>
            <a:r>
              <a:rPr lang="ru-RU" altLang="ru-RU" sz="1400" dirty="0" smtClean="0"/>
              <a:t>.</a:t>
            </a:r>
            <a:endParaRPr lang="en-US" altLang="ru-RU" sz="1400" dirty="0"/>
          </a:p>
          <a:p>
            <a:pPr marL="0">
              <a:lnSpc>
                <a:spcPct val="80000"/>
              </a:lnSpc>
              <a:spcBef>
                <a:spcPts val="0"/>
              </a:spcBef>
              <a:buFontTx/>
              <a:buNone/>
            </a:pPr>
            <a:endParaRPr lang="en-US" altLang="ru-RU" sz="1400" dirty="0" smtClean="0"/>
          </a:p>
          <a:p>
            <a:pPr marL="0">
              <a:lnSpc>
                <a:spcPct val="80000"/>
              </a:lnSpc>
              <a:spcBef>
                <a:spcPts val="0"/>
              </a:spcBef>
              <a:buFontTx/>
              <a:buNone/>
            </a:pPr>
            <a:r>
              <a:rPr lang="ru-RU" altLang="ru-RU" sz="1400" dirty="0" smtClean="0"/>
              <a:t>Ориентированный </a:t>
            </a:r>
            <a:r>
              <a:rPr lang="ru-RU" altLang="ru-RU" sz="1400" dirty="0"/>
              <a:t>граф называется </a:t>
            </a:r>
            <a:r>
              <a:rPr lang="ru-RU" altLang="ru-RU" sz="1400" b="1" i="1" dirty="0"/>
              <a:t>сильно связным</a:t>
            </a:r>
            <a:r>
              <a:rPr lang="ru-RU" altLang="ru-RU" sz="1400" dirty="0"/>
              <a:t> или </a:t>
            </a:r>
            <a:r>
              <a:rPr lang="ru-RU" altLang="ru-RU" sz="1400" b="1" i="1" dirty="0"/>
              <a:t>сильным</a:t>
            </a:r>
            <a:r>
              <a:rPr lang="ru-RU" altLang="ru-RU" sz="1400" dirty="0"/>
              <a:t>, </a:t>
            </a:r>
            <a:r>
              <a:rPr lang="ru-RU" altLang="ru-RU" sz="1400" dirty="0" smtClean="0"/>
              <a:t>если </a:t>
            </a:r>
            <a:r>
              <a:rPr lang="ru-RU" altLang="ru-RU" sz="1400" dirty="0"/>
              <a:t>для любых двух различных вершин </a:t>
            </a:r>
            <a:r>
              <a:rPr lang="ru-RU" altLang="ru-RU" sz="1400" i="1" dirty="0" smtClean="0"/>
              <a:t>x</a:t>
            </a:r>
            <a:r>
              <a:rPr lang="en-US" altLang="ru-RU" sz="1400" i="1" baseline="-25000" dirty="0" err="1" smtClean="0"/>
              <a:t>i</a:t>
            </a:r>
            <a:r>
              <a:rPr lang="ru-RU" altLang="ru-RU" sz="1400" dirty="0" smtClean="0"/>
              <a:t> </a:t>
            </a:r>
            <a:r>
              <a:rPr lang="ru-RU" altLang="ru-RU" sz="1400" dirty="0"/>
              <a:t>и </a:t>
            </a:r>
            <a:r>
              <a:rPr lang="en-US" altLang="ru-RU" sz="1400" i="1" dirty="0" smtClean="0"/>
              <a:t>x</a:t>
            </a:r>
            <a:r>
              <a:rPr lang="ru-RU" altLang="ru-RU" sz="1400" baseline="-25000" dirty="0" smtClean="0"/>
              <a:t>j</a:t>
            </a:r>
            <a:r>
              <a:rPr lang="ru-RU" altLang="ru-RU" sz="1400" dirty="0" smtClean="0"/>
              <a:t> </a:t>
            </a:r>
            <a:r>
              <a:rPr lang="ru-RU" altLang="ru-RU" sz="1400" dirty="0"/>
              <a:t>существует по </a:t>
            </a:r>
            <a:r>
              <a:rPr lang="ru-RU" altLang="ru-RU" sz="1400" dirty="0" smtClean="0"/>
              <a:t>крайней </a:t>
            </a:r>
            <a:r>
              <a:rPr lang="ru-RU" altLang="ru-RU" sz="1400" dirty="0"/>
              <a:t>мере один путь, соединяющий </a:t>
            </a:r>
            <a:r>
              <a:rPr lang="ru-RU" altLang="ru-RU" sz="1400" i="1" dirty="0" smtClean="0"/>
              <a:t>x</a:t>
            </a:r>
            <a:r>
              <a:rPr lang="en-US" altLang="ru-RU" sz="1400" i="1" baseline="-25000" dirty="0" err="1" smtClean="0"/>
              <a:t>i</a:t>
            </a:r>
            <a:r>
              <a:rPr lang="ru-RU" altLang="ru-RU" sz="1400" dirty="0" smtClean="0"/>
              <a:t> </a:t>
            </a:r>
            <a:r>
              <a:rPr lang="ru-RU" altLang="ru-RU" sz="1400" dirty="0"/>
              <a:t>с </a:t>
            </a:r>
            <a:r>
              <a:rPr lang="ru-RU" altLang="ru-RU" sz="1400" i="1" dirty="0" smtClean="0"/>
              <a:t>х</a:t>
            </a:r>
            <a:r>
              <a:rPr lang="en-US" altLang="ru-RU" sz="1400" i="1" baseline="-25000" dirty="0" smtClean="0"/>
              <a:t>j</a:t>
            </a:r>
            <a:r>
              <a:rPr lang="ru-RU" altLang="ru-RU" sz="1400" dirty="0" smtClean="0"/>
              <a:t>. </a:t>
            </a:r>
            <a:r>
              <a:rPr lang="ru-RU" altLang="ru-RU" sz="1400" dirty="0"/>
              <a:t>Это определение означает </a:t>
            </a:r>
            <a:r>
              <a:rPr lang="ru-RU" altLang="ru-RU" sz="1400" dirty="0" smtClean="0"/>
              <a:t>также</a:t>
            </a:r>
            <a:r>
              <a:rPr lang="ru-RU" altLang="ru-RU" sz="1400" dirty="0"/>
              <a:t>, что любые две вершины такого графа взаимно достижимы. </a:t>
            </a:r>
          </a:p>
          <a:p>
            <a:pPr marL="0">
              <a:lnSpc>
                <a:spcPct val="80000"/>
              </a:lnSpc>
              <a:spcBef>
                <a:spcPts val="0"/>
              </a:spcBef>
              <a:buFontTx/>
              <a:buNone/>
            </a:pPr>
            <a:endParaRPr lang="en-US" altLang="ru-RU" sz="1400" dirty="0" smtClean="0"/>
          </a:p>
          <a:p>
            <a:pPr marL="0">
              <a:lnSpc>
                <a:spcPct val="80000"/>
              </a:lnSpc>
              <a:spcBef>
                <a:spcPts val="0"/>
              </a:spcBef>
              <a:buFontTx/>
              <a:buNone/>
            </a:pPr>
            <a:r>
              <a:rPr lang="ru-RU" altLang="ru-RU" sz="1400" dirty="0" smtClean="0"/>
              <a:t>Ориентированный </a:t>
            </a:r>
            <a:r>
              <a:rPr lang="ru-RU" altLang="ru-RU" sz="1400" dirty="0"/>
              <a:t>граф называется </a:t>
            </a:r>
            <a:r>
              <a:rPr lang="ru-RU" altLang="ru-RU" sz="1400" b="1" i="1" dirty="0"/>
              <a:t>односторонне связным</a:t>
            </a:r>
            <a:r>
              <a:rPr lang="ru-RU" altLang="ru-RU" sz="1400" dirty="0"/>
              <a:t> или </a:t>
            </a:r>
            <a:r>
              <a:rPr lang="ru-RU" altLang="ru-RU" sz="1400" b="1" i="1" dirty="0" smtClean="0"/>
              <a:t>односторонним</a:t>
            </a:r>
            <a:r>
              <a:rPr lang="ru-RU" altLang="ru-RU" sz="1400" dirty="0"/>
              <a:t>, если для любых двух различных вершин </a:t>
            </a:r>
            <a:r>
              <a:rPr lang="ru-RU" altLang="ru-RU" sz="1400" i="1" dirty="0" smtClean="0"/>
              <a:t>х</a:t>
            </a:r>
            <a:r>
              <a:rPr lang="en-US" altLang="ru-RU" sz="1400" i="1" baseline="-25000" dirty="0" err="1" smtClean="0"/>
              <a:t>i</a:t>
            </a:r>
            <a:r>
              <a:rPr lang="ru-RU" altLang="ru-RU" sz="1400" dirty="0" smtClean="0"/>
              <a:t> </a:t>
            </a:r>
            <a:r>
              <a:rPr lang="ru-RU" altLang="ru-RU" sz="1400" dirty="0"/>
              <a:t>и </a:t>
            </a:r>
            <a:r>
              <a:rPr lang="en-US" altLang="ru-RU" sz="1400" i="1" dirty="0" err="1" smtClean="0"/>
              <a:t>x</a:t>
            </a:r>
            <a:r>
              <a:rPr lang="en-US" altLang="ru-RU" sz="1400" i="1" baseline="-25000" dirty="0" err="1" smtClean="0"/>
              <a:t>j</a:t>
            </a:r>
            <a:r>
              <a:rPr lang="ru-RU" altLang="ru-RU" sz="1400" dirty="0" smtClean="0"/>
              <a:t> существует </a:t>
            </a:r>
            <a:r>
              <a:rPr lang="ru-RU" altLang="ru-RU" sz="1400" dirty="0"/>
              <a:t>по крайней мере один путь из </a:t>
            </a:r>
            <a:r>
              <a:rPr lang="ru-RU" altLang="ru-RU" sz="1400" i="1" dirty="0" smtClean="0"/>
              <a:t>x</a:t>
            </a:r>
            <a:r>
              <a:rPr lang="en-US" altLang="ru-RU" sz="1400" i="1" baseline="-25000" dirty="0" err="1" smtClean="0"/>
              <a:t>i</a:t>
            </a:r>
            <a:r>
              <a:rPr lang="ru-RU" altLang="ru-RU" sz="1400" dirty="0" smtClean="0"/>
              <a:t> </a:t>
            </a:r>
            <a:r>
              <a:rPr lang="ru-RU" altLang="ru-RU" sz="1400" dirty="0"/>
              <a:t>в </a:t>
            </a:r>
            <a:r>
              <a:rPr lang="ru-RU" altLang="ru-RU" sz="1400" i="1" dirty="0" err="1"/>
              <a:t>x</a:t>
            </a:r>
            <a:r>
              <a:rPr lang="ru-RU" altLang="ru-RU" sz="1400" i="1" baseline="-25000" dirty="0" err="1"/>
              <a:t>j</a:t>
            </a:r>
            <a:r>
              <a:rPr lang="ru-RU" altLang="ru-RU" sz="1400" dirty="0"/>
              <a:t> или из </a:t>
            </a:r>
            <a:r>
              <a:rPr lang="ru-RU" altLang="ru-RU" sz="1400" i="1" dirty="0" err="1"/>
              <a:t>x</a:t>
            </a:r>
            <a:r>
              <a:rPr lang="ru-RU" altLang="ru-RU" sz="1400" i="1" baseline="-25000" dirty="0" err="1"/>
              <a:t>j</a:t>
            </a:r>
            <a:r>
              <a:rPr lang="ru-RU" altLang="ru-RU" sz="1400" dirty="0"/>
              <a:t> в </a:t>
            </a:r>
            <a:r>
              <a:rPr lang="ru-RU" altLang="ru-RU" sz="1400" i="1" dirty="0" smtClean="0"/>
              <a:t>x</a:t>
            </a:r>
            <a:r>
              <a:rPr lang="en-US" altLang="ru-RU" sz="1400" i="1" baseline="-25000" dirty="0" err="1" smtClean="0"/>
              <a:t>i</a:t>
            </a:r>
            <a:r>
              <a:rPr lang="ru-RU" altLang="ru-RU" sz="1400" dirty="0" smtClean="0"/>
              <a:t> (</a:t>
            </a:r>
            <a:r>
              <a:rPr lang="ru-RU" altLang="ru-RU" sz="1400" dirty="0"/>
              <a:t>или оба одновременно). </a:t>
            </a:r>
          </a:p>
          <a:p>
            <a:pPr marL="0">
              <a:lnSpc>
                <a:spcPct val="80000"/>
              </a:lnSpc>
              <a:spcBef>
                <a:spcPts val="0"/>
              </a:spcBef>
              <a:buFontTx/>
              <a:buNone/>
            </a:pPr>
            <a:endParaRPr lang="en-US" altLang="ru-RU" sz="1400" dirty="0" smtClean="0"/>
          </a:p>
          <a:p>
            <a:pPr marL="0">
              <a:lnSpc>
                <a:spcPct val="80000"/>
              </a:lnSpc>
              <a:spcBef>
                <a:spcPts val="0"/>
              </a:spcBef>
              <a:buFontTx/>
              <a:buNone/>
            </a:pPr>
            <a:r>
              <a:rPr lang="ru-RU" altLang="ru-RU" sz="1400" dirty="0" smtClean="0"/>
              <a:t>Ориентированный </a:t>
            </a:r>
            <a:r>
              <a:rPr lang="ru-RU" altLang="ru-RU" sz="1400" dirty="0"/>
              <a:t>граф называют </a:t>
            </a:r>
            <a:r>
              <a:rPr lang="ru-RU" altLang="ru-RU" sz="1400" b="1" i="1" dirty="0"/>
              <a:t>слабо связным</a:t>
            </a:r>
            <a:r>
              <a:rPr lang="ru-RU" altLang="ru-RU" sz="1400" dirty="0"/>
              <a:t> или </a:t>
            </a:r>
            <a:r>
              <a:rPr lang="ru-RU" altLang="ru-RU" sz="1400" b="1" i="1" dirty="0"/>
              <a:t>слабым</a:t>
            </a:r>
            <a:r>
              <a:rPr lang="ru-RU" altLang="ru-RU" sz="1400" dirty="0"/>
              <a:t>, </a:t>
            </a:r>
            <a:r>
              <a:rPr lang="ru-RU" altLang="ru-RU" sz="1400" dirty="0" smtClean="0"/>
              <a:t>если </a:t>
            </a:r>
            <a:r>
              <a:rPr lang="ru-RU" altLang="ru-RU" sz="1400" dirty="0"/>
              <a:t>для любых двух </a:t>
            </a:r>
            <a:r>
              <a:rPr lang="ru-RU" altLang="ru-RU" sz="1400" dirty="0" smtClean="0"/>
              <a:t>различных </a:t>
            </a:r>
            <a:r>
              <a:rPr lang="ru-RU" altLang="ru-RU" sz="1400" dirty="0"/>
              <a:t>вершин графа существует по </a:t>
            </a:r>
            <a:r>
              <a:rPr lang="ru-RU" altLang="ru-RU" sz="1400" dirty="0" smtClean="0"/>
              <a:t>крайней </a:t>
            </a:r>
            <a:r>
              <a:rPr lang="ru-RU" altLang="ru-RU" sz="1400" dirty="0"/>
              <a:t>мере один маршрут, соединяющий их. </a:t>
            </a:r>
          </a:p>
          <a:p>
            <a:pPr marL="0">
              <a:lnSpc>
                <a:spcPct val="80000"/>
              </a:lnSpc>
              <a:spcBef>
                <a:spcPts val="0"/>
              </a:spcBef>
              <a:buFontTx/>
              <a:buNone/>
            </a:pPr>
            <a:endParaRPr lang="en-US" altLang="ru-RU" sz="1400" dirty="0" smtClean="0"/>
          </a:p>
          <a:p>
            <a:pPr marL="0">
              <a:lnSpc>
                <a:spcPct val="80000"/>
              </a:lnSpc>
              <a:spcBef>
                <a:spcPts val="0"/>
              </a:spcBef>
              <a:buFontTx/>
              <a:buNone/>
            </a:pPr>
            <a:r>
              <a:rPr lang="ru-RU" altLang="ru-RU" sz="1400" dirty="0" smtClean="0"/>
              <a:t>Если </a:t>
            </a:r>
            <a:r>
              <a:rPr lang="ru-RU" altLang="ru-RU" sz="1400" dirty="0"/>
              <a:t>для некоторой пары вершин орграфа не существует </a:t>
            </a:r>
            <a:r>
              <a:rPr lang="ru-RU" altLang="ru-RU" sz="1400" dirty="0" smtClean="0"/>
              <a:t>маршрута</a:t>
            </a:r>
            <a:r>
              <a:rPr lang="ru-RU" altLang="ru-RU" sz="1400" dirty="0"/>
              <a:t>, соединяющего их, то такой орграф называется </a:t>
            </a:r>
            <a:r>
              <a:rPr lang="ru-RU" altLang="ru-RU" sz="1400" b="1" i="1" dirty="0" smtClean="0"/>
              <a:t>несвязным</a:t>
            </a:r>
            <a:r>
              <a:rPr lang="ru-RU" altLang="ru-RU" sz="1400" dirty="0" smtClean="0"/>
              <a:t>.</a:t>
            </a:r>
            <a:endParaRPr lang="en-US" altLang="ru-RU" sz="1400" dirty="0" smtClean="0"/>
          </a:p>
          <a:p>
            <a:pPr marL="0">
              <a:lnSpc>
                <a:spcPct val="80000"/>
              </a:lnSpc>
              <a:spcBef>
                <a:spcPts val="0"/>
              </a:spcBef>
              <a:buFontTx/>
              <a:buNone/>
            </a:pPr>
            <a:endParaRPr lang="en-US" altLang="ru-RU" sz="1400" dirty="0"/>
          </a:p>
          <a:p>
            <a:pPr marL="0">
              <a:lnSpc>
                <a:spcPct val="80000"/>
              </a:lnSpc>
              <a:spcBef>
                <a:spcPts val="0"/>
              </a:spcBef>
              <a:buFontTx/>
              <a:buNone/>
            </a:pPr>
            <a:r>
              <a:rPr lang="ru-RU" altLang="ru-RU" sz="1400" dirty="0" smtClean="0"/>
              <a:t> </a:t>
            </a:r>
            <a:endParaRPr lang="ru-RU" altLang="ru-RU" sz="1400" dirty="0"/>
          </a:p>
          <a:p>
            <a:pPr marL="0">
              <a:lnSpc>
                <a:spcPct val="80000"/>
              </a:lnSpc>
              <a:spcBef>
                <a:spcPts val="0"/>
              </a:spcBef>
              <a:buFontTx/>
              <a:buNone/>
            </a:pPr>
            <a:endParaRPr lang="en-US" altLang="ru-RU" sz="1400" dirty="0"/>
          </a:p>
        </p:txBody>
      </p:sp>
      <p:pic>
        <p:nvPicPr>
          <p:cNvPr id="51209" name="Picture 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326188"/>
            <a:ext cx="4038600" cy="5318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1210" name="Line 10"/>
          <p:cNvSpPr>
            <a:spLocks noChangeShapeType="1"/>
          </p:cNvSpPr>
          <p:nvPr/>
        </p:nvSpPr>
        <p:spPr bwMode="auto">
          <a:xfrm>
            <a:off x="323850" y="476250"/>
            <a:ext cx="8497888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071752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F0FD7C-D865-4F3E-8B19-2D4E8C30513A}" type="slidenum">
              <a:rPr lang="ru-RU" altLang="ru-RU"/>
              <a:pPr/>
              <a:t>23</a:t>
            </a:fld>
            <a:endParaRPr lang="ru-RU" altLang="ru-RU"/>
          </a:p>
        </p:txBody>
      </p:sp>
      <p:sp>
        <p:nvSpPr>
          <p:cNvPr id="5120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274638"/>
            <a:ext cx="8229600" cy="1143000"/>
          </a:xfrm>
        </p:spPr>
        <p:txBody>
          <a:bodyPr/>
          <a:lstStyle/>
          <a:p>
            <a:r>
              <a:rPr lang="ru-RU" altLang="ru-RU" sz="2000" dirty="0" smtClean="0">
                <a:solidFill>
                  <a:srgbClr val="0000FF"/>
                </a:solidFill>
              </a:rPr>
              <a:t>Матричные представления</a:t>
            </a:r>
            <a:endParaRPr lang="ru-RU" altLang="ru-RU" sz="2000" dirty="0">
              <a:solidFill>
                <a:srgbClr val="0000FF"/>
              </a:solidFill>
            </a:endParaRPr>
          </a:p>
        </p:txBody>
      </p:sp>
      <p:sp>
        <p:nvSpPr>
          <p:cNvPr id="51203" name="Rectangle 3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540346" y="1340768"/>
            <a:ext cx="8064896" cy="4680520"/>
          </a:xfrm>
        </p:spPr>
        <p:txBody>
          <a:bodyPr/>
          <a:lstStyle/>
          <a:p>
            <a:pPr marL="0">
              <a:lnSpc>
                <a:spcPct val="80000"/>
              </a:lnSpc>
              <a:spcBef>
                <a:spcPts val="0"/>
              </a:spcBef>
              <a:buFontTx/>
              <a:buNone/>
            </a:pPr>
            <a:r>
              <a:rPr lang="ru-RU" altLang="ru-RU" sz="1400" dirty="0" smtClean="0"/>
              <a:t>Пусть дан граф G, его матрица </a:t>
            </a:r>
            <a:r>
              <a:rPr lang="ru-RU" altLang="ru-RU" sz="1400" b="1" i="1" dirty="0" smtClean="0"/>
              <a:t>смежности</a:t>
            </a:r>
            <a:r>
              <a:rPr lang="ru-RU" altLang="ru-RU" sz="1400" dirty="0" smtClean="0"/>
              <a:t> обозначается через </a:t>
            </a:r>
            <a:r>
              <a:rPr lang="en-US" altLang="ru-RU" sz="1400" i="1" dirty="0" smtClean="0"/>
              <a:t>A</a:t>
            </a:r>
            <a:r>
              <a:rPr lang="en-US" altLang="ru-RU" sz="1400" dirty="0" smtClean="0"/>
              <a:t>=[</a:t>
            </a:r>
            <a:r>
              <a:rPr lang="en-US" altLang="ru-RU" sz="1400" i="1" dirty="0" err="1" smtClean="0"/>
              <a:t>a</a:t>
            </a:r>
            <a:r>
              <a:rPr lang="en-US" altLang="ru-RU" sz="1400" i="1" baseline="-25000" dirty="0" err="1" smtClean="0"/>
              <a:t>ij</a:t>
            </a:r>
            <a:r>
              <a:rPr lang="en-US" altLang="ru-RU" sz="1400" dirty="0" smtClean="0"/>
              <a:t>]</a:t>
            </a:r>
            <a:r>
              <a:rPr lang="ru-RU" altLang="ru-RU" sz="1400" dirty="0" smtClean="0"/>
              <a:t> и </a:t>
            </a:r>
            <a:r>
              <a:rPr lang="ru-RU" altLang="ru-RU" sz="1400" dirty="0"/>
              <a:t>определяется следующим образом: </a:t>
            </a:r>
            <a:endParaRPr lang="en-US" altLang="ru-RU" sz="1400" dirty="0" smtClean="0"/>
          </a:p>
          <a:p>
            <a:pPr marL="0">
              <a:lnSpc>
                <a:spcPct val="80000"/>
              </a:lnSpc>
              <a:spcBef>
                <a:spcPts val="0"/>
              </a:spcBef>
              <a:buFontTx/>
              <a:buNone/>
            </a:pPr>
            <a:endParaRPr lang="ru-RU" altLang="ru-RU" sz="1400" dirty="0"/>
          </a:p>
          <a:p>
            <a:pPr marL="0">
              <a:lnSpc>
                <a:spcPct val="80000"/>
              </a:lnSpc>
              <a:spcBef>
                <a:spcPts val="0"/>
              </a:spcBef>
              <a:buFontTx/>
              <a:buNone/>
            </a:pPr>
            <a:r>
              <a:rPr lang="ru-RU" altLang="ru-RU" sz="1400" i="1" dirty="0" err="1"/>
              <a:t>a</a:t>
            </a:r>
            <a:r>
              <a:rPr lang="ru-RU" altLang="ru-RU" sz="1400" i="1" baseline="-25000" dirty="0" err="1"/>
              <a:t>ij</a:t>
            </a:r>
            <a:r>
              <a:rPr lang="ru-RU" altLang="ru-RU" sz="1400" dirty="0"/>
              <a:t> = </a:t>
            </a:r>
            <a:r>
              <a:rPr lang="en-US" altLang="ru-RU" sz="1400" dirty="0" smtClean="0"/>
              <a:t>1</a:t>
            </a:r>
            <a:r>
              <a:rPr lang="ru-RU" altLang="ru-RU" sz="1400" dirty="0" smtClean="0"/>
              <a:t>, </a:t>
            </a:r>
            <a:r>
              <a:rPr lang="ru-RU" altLang="ru-RU" sz="1400" dirty="0"/>
              <a:t>если в </a:t>
            </a:r>
            <a:r>
              <a:rPr lang="ru-RU" altLang="ru-RU" sz="1400" i="1" dirty="0"/>
              <a:t>G</a:t>
            </a:r>
            <a:r>
              <a:rPr lang="ru-RU" altLang="ru-RU" sz="1400" dirty="0"/>
              <a:t> существует дуга (</a:t>
            </a:r>
            <a:r>
              <a:rPr lang="ru-RU" altLang="ru-RU" sz="1400" i="1" dirty="0" smtClean="0"/>
              <a:t>x</a:t>
            </a:r>
            <a:r>
              <a:rPr lang="en-US" altLang="ru-RU" sz="1400" i="1" baseline="-25000" dirty="0" err="1" smtClean="0"/>
              <a:t>i</a:t>
            </a:r>
            <a:r>
              <a:rPr lang="ru-RU" altLang="ru-RU" sz="1400" i="1" dirty="0" smtClean="0"/>
              <a:t>,</a:t>
            </a:r>
            <a:r>
              <a:rPr lang="en-US" altLang="ru-RU" sz="1400" i="1" dirty="0" smtClean="0"/>
              <a:t> x</a:t>
            </a:r>
            <a:r>
              <a:rPr lang="ru-RU" altLang="ru-RU" sz="1400" i="1" baseline="-25000" dirty="0" smtClean="0"/>
              <a:t>j</a:t>
            </a:r>
            <a:r>
              <a:rPr lang="ru-RU" altLang="ru-RU" sz="1400" dirty="0"/>
              <a:t>), </a:t>
            </a:r>
          </a:p>
          <a:p>
            <a:pPr marL="0">
              <a:lnSpc>
                <a:spcPct val="80000"/>
              </a:lnSpc>
              <a:spcBef>
                <a:spcPts val="0"/>
              </a:spcBef>
              <a:buFontTx/>
              <a:buNone/>
            </a:pPr>
            <a:r>
              <a:rPr lang="ru-RU" altLang="ru-RU" sz="1400" i="1" dirty="0" smtClean="0"/>
              <a:t>a</a:t>
            </a:r>
            <a:r>
              <a:rPr lang="en-US" altLang="ru-RU" sz="1400" i="1" baseline="-25000" dirty="0" err="1" smtClean="0"/>
              <a:t>i</a:t>
            </a:r>
            <a:r>
              <a:rPr lang="ru-RU" altLang="ru-RU" sz="1400" i="1" baseline="-25000" dirty="0" smtClean="0"/>
              <a:t>j</a:t>
            </a:r>
            <a:r>
              <a:rPr lang="ru-RU" altLang="ru-RU" sz="1400" dirty="0" smtClean="0"/>
              <a:t> </a:t>
            </a:r>
            <a:r>
              <a:rPr lang="ru-RU" altLang="ru-RU" sz="1400" dirty="0"/>
              <a:t>= 0, если в </a:t>
            </a:r>
            <a:r>
              <a:rPr lang="ru-RU" altLang="ru-RU" sz="1400" i="1" dirty="0"/>
              <a:t>G</a:t>
            </a:r>
            <a:r>
              <a:rPr lang="ru-RU" altLang="ru-RU" sz="1400" dirty="0"/>
              <a:t> нет дуги (</a:t>
            </a:r>
            <a:r>
              <a:rPr lang="ru-RU" altLang="ru-RU" sz="1400" i="1" dirty="0" smtClean="0"/>
              <a:t>x</a:t>
            </a:r>
            <a:r>
              <a:rPr lang="en-US" altLang="ru-RU" sz="1400" i="1" baseline="-25000" dirty="0" err="1" smtClean="0"/>
              <a:t>i</a:t>
            </a:r>
            <a:r>
              <a:rPr lang="ru-RU" altLang="ru-RU" sz="1400" i="1" dirty="0" smtClean="0"/>
              <a:t>,</a:t>
            </a:r>
            <a:r>
              <a:rPr lang="en-US" altLang="ru-RU" sz="1400" i="1" dirty="0" smtClean="0"/>
              <a:t> x</a:t>
            </a:r>
            <a:r>
              <a:rPr lang="ru-RU" altLang="ru-RU" sz="1400" i="1" baseline="-25000" dirty="0" smtClean="0"/>
              <a:t>j</a:t>
            </a:r>
            <a:r>
              <a:rPr lang="ru-RU" altLang="ru-RU" sz="1400" dirty="0"/>
              <a:t>). </a:t>
            </a:r>
          </a:p>
          <a:p>
            <a:pPr marL="0">
              <a:lnSpc>
                <a:spcPct val="80000"/>
              </a:lnSpc>
              <a:spcBef>
                <a:spcPts val="0"/>
              </a:spcBef>
              <a:buFontTx/>
              <a:buNone/>
            </a:pPr>
            <a:endParaRPr lang="en-US" altLang="ru-RU" sz="1400" dirty="0" smtClean="0"/>
          </a:p>
          <a:p>
            <a:pPr marL="0">
              <a:lnSpc>
                <a:spcPct val="80000"/>
              </a:lnSpc>
              <a:spcBef>
                <a:spcPts val="0"/>
              </a:spcBef>
              <a:buFontTx/>
              <a:buNone/>
            </a:pPr>
            <a:r>
              <a:rPr lang="ru-RU" altLang="ru-RU" sz="1400" dirty="0" smtClean="0"/>
              <a:t>Таким </a:t>
            </a:r>
            <a:r>
              <a:rPr lang="ru-RU" altLang="ru-RU" sz="1400" dirty="0"/>
              <a:t>образом, матрица </a:t>
            </a:r>
            <a:r>
              <a:rPr lang="ru-RU" altLang="ru-RU" sz="1400" b="1" i="1" dirty="0"/>
              <a:t>смежности</a:t>
            </a:r>
            <a:r>
              <a:rPr lang="ru-RU" altLang="ru-RU" sz="1400" dirty="0"/>
              <a:t> графа</a:t>
            </a:r>
            <a:r>
              <a:rPr lang="ru-RU" altLang="ru-RU" sz="1400" dirty="0" smtClean="0"/>
              <a:t>,</a:t>
            </a:r>
            <a:r>
              <a:rPr lang="en-US" altLang="ru-RU" sz="1400" dirty="0" smtClean="0"/>
              <a:t> </a:t>
            </a:r>
            <a:r>
              <a:rPr lang="ru-RU" altLang="ru-RU" sz="1400" dirty="0" smtClean="0"/>
              <a:t>может иметь имеет </a:t>
            </a:r>
            <a:r>
              <a:rPr lang="ru-RU" altLang="ru-RU" sz="1400" dirty="0"/>
              <a:t>вид </a:t>
            </a:r>
          </a:p>
          <a:p>
            <a:pPr marL="0">
              <a:lnSpc>
                <a:spcPct val="80000"/>
              </a:lnSpc>
              <a:spcBef>
                <a:spcPts val="0"/>
              </a:spcBef>
              <a:buFontTx/>
              <a:buNone/>
            </a:pPr>
            <a:endParaRPr lang="en-US" altLang="ru-RU" sz="1400" dirty="0"/>
          </a:p>
          <a:p>
            <a:pPr marL="0">
              <a:lnSpc>
                <a:spcPct val="80000"/>
              </a:lnSpc>
              <a:spcBef>
                <a:spcPts val="0"/>
              </a:spcBef>
              <a:buFontTx/>
              <a:buNone/>
            </a:pPr>
            <a:r>
              <a:rPr lang="ru-RU" altLang="ru-RU" sz="1400" dirty="0" smtClean="0"/>
              <a:t> </a:t>
            </a:r>
            <a:endParaRPr lang="ru-RU" altLang="ru-RU" sz="1400" dirty="0"/>
          </a:p>
          <a:p>
            <a:pPr marL="0">
              <a:lnSpc>
                <a:spcPct val="80000"/>
              </a:lnSpc>
              <a:spcBef>
                <a:spcPts val="0"/>
              </a:spcBef>
              <a:buFontTx/>
              <a:buNone/>
            </a:pPr>
            <a:endParaRPr lang="ru-RU" altLang="ru-RU" sz="1400" dirty="0" smtClean="0"/>
          </a:p>
          <a:p>
            <a:pPr marL="0">
              <a:lnSpc>
                <a:spcPct val="80000"/>
              </a:lnSpc>
              <a:spcBef>
                <a:spcPts val="0"/>
              </a:spcBef>
              <a:buFontTx/>
              <a:buNone/>
            </a:pPr>
            <a:endParaRPr lang="ru-RU" altLang="ru-RU" sz="1400" dirty="0"/>
          </a:p>
          <a:p>
            <a:pPr marL="0">
              <a:lnSpc>
                <a:spcPct val="80000"/>
              </a:lnSpc>
              <a:spcBef>
                <a:spcPts val="0"/>
              </a:spcBef>
              <a:buFontTx/>
              <a:buNone/>
            </a:pPr>
            <a:endParaRPr lang="ru-RU" altLang="ru-RU" sz="1400" dirty="0" smtClean="0"/>
          </a:p>
          <a:p>
            <a:pPr marL="0">
              <a:lnSpc>
                <a:spcPct val="80000"/>
              </a:lnSpc>
              <a:spcBef>
                <a:spcPts val="0"/>
              </a:spcBef>
              <a:buFontTx/>
              <a:buNone/>
            </a:pPr>
            <a:endParaRPr lang="ru-RU" altLang="ru-RU" sz="1400" dirty="0"/>
          </a:p>
          <a:p>
            <a:pPr marL="0">
              <a:lnSpc>
                <a:spcPct val="80000"/>
              </a:lnSpc>
              <a:spcBef>
                <a:spcPts val="0"/>
              </a:spcBef>
              <a:buFontTx/>
              <a:buNone/>
            </a:pPr>
            <a:endParaRPr lang="ru-RU" altLang="ru-RU" sz="1400" dirty="0" smtClean="0"/>
          </a:p>
          <a:p>
            <a:pPr marL="0">
              <a:lnSpc>
                <a:spcPct val="80000"/>
              </a:lnSpc>
              <a:spcBef>
                <a:spcPts val="0"/>
              </a:spcBef>
              <a:buFontTx/>
              <a:buNone/>
            </a:pPr>
            <a:endParaRPr lang="ru-RU" altLang="ru-RU" sz="1400" dirty="0"/>
          </a:p>
          <a:p>
            <a:pPr marL="0">
              <a:lnSpc>
                <a:spcPct val="80000"/>
              </a:lnSpc>
              <a:spcBef>
                <a:spcPts val="0"/>
              </a:spcBef>
              <a:buFontTx/>
              <a:buNone/>
            </a:pPr>
            <a:endParaRPr lang="ru-RU" altLang="ru-RU" sz="1400" dirty="0" smtClean="0"/>
          </a:p>
          <a:p>
            <a:pPr marL="0">
              <a:lnSpc>
                <a:spcPct val="80000"/>
              </a:lnSpc>
              <a:spcBef>
                <a:spcPts val="0"/>
              </a:spcBef>
              <a:buFontTx/>
              <a:buNone/>
            </a:pPr>
            <a:endParaRPr lang="ru-RU" altLang="ru-RU" sz="1400" dirty="0"/>
          </a:p>
          <a:p>
            <a:pPr marL="0">
              <a:lnSpc>
                <a:spcPct val="80000"/>
              </a:lnSpc>
              <a:spcBef>
                <a:spcPts val="0"/>
              </a:spcBef>
              <a:buFontTx/>
              <a:buNone/>
            </a:pPr>
            <a:endParaRPr lang="ru-RU" altLang="ru-RU" sz="1400" dirty="0" smtClean="0"/>
          </a:p>
          <a:p>
            <a:pPr marL="0">
              <a:lnSpc>
                <a:spcPct val="80000"/>
              </a:lnSpc>
              <a:spcBef>
                <a:spcPts val="0"/>
              </a:spcBef>
              <a:buNone/>
            </a:pPr>
            <a:r>
              <a:rPr lang="ru-RU" altLang="ru-RU" sz="1400" dirty="0"/>
              <a:t>Пусть дан граф </a:t>
            </a:r>
            <a:r>
              <a:rPr lang="ru-RU" altLang="ru-RU" sz="1400" i="1" dirty="0" smtClean="0"/>
              <a:t>G</a:t>
            </a:r>
            <a:r>
              <a:rPr lang="ru-RU" altLang="ru-RU" sz="1400" dirty="0" smtClean="0"/>
              <a:t> </a:t>
            </a:r>
            <a:r>
              <a:rPr lang="en-US" altLang="ru-RU" sz="1400" dirty="0" smtClean="0"/>
              <a:t>c </a:t>
            </a:r>
            <a:r>
              <a:rPr lang="en-US" altLang="ru-RU" sz="1400" i="1" dirty="0" smtClean="0"/>
              <a:t>n</a:t>
            </a:r>
            <a:r>
              <a:rPr lang="en-US" altLang="ru-RU" sz="1400" dirty="0" smtClean="0"/>
              <a:t> </a:t>
            </a:r>
            <a:r>
              <a:rPr lang="ru-RU" altLang="ru-RU" sz="1400" dirty="0" smtClean="0"/>
              <a:t>вершинами </a:t>
            </a:r>
            <a:r>
              <a:rPr lang="ru-RU" altLang="ru-RU" sz="1400" dirty="0"/>
              <a:t>и </a:t>
            </a:r>
            <a:r>
              <a:rPr lang="en-US" altLang="ru-RU" sz="1400" i="1" dirty="0" smtClean="0"/>
              <a:t>m</a:t>
            </a:r>
            <a:r>
              <a:rPr lang="ru-RU" altLang="ru-RU" sz="1400" dirty="0" smtClean="0"/>
              <a:t> </a:t>
            </a:r>
            <a:r>
              <a:rPr lang="ru-RU" altLang="ru-RU" sz="1400" dirty="0"/>
              <a:t>дугами. Матрица </a:t>
            </a:r>
            <a:r>
              <a:rPr lang="ru-RU" altLang="ru-RU" sz="1400" b="1" i="1" dirty="0" err="1" smtClean="0"/>
              <a:t>инциденций</a:t>
            </a:r>
            <a:r>
              <a:rPr lang="ru-RU" altLang="ru-RU" sz="1400" dirty="0" smtClean="0"/>
              <a:t> </a:t>
            </a:r>
            <a:r>
              <a:rPr lang="ru-RU" altLang="ru-RU" sz="1400" dirty="0"/>
              <a:t>графа G обозначается через </a:t>
            </a:r>
            <a:r>
              <a:rPr lang="ru-RU" altLang="ru-RU" sz="1400" i="1" dirty="0"/>
              <a:t>В</a:t>
            </a:r>
            <a:r>
              <a:rPr lang="ru-RU" altLang="ru-RU" sz="1400" dirty="0"/>
              <a:t> = [</a:t>
            </a:r>
            <a:r>
              <a:rPr lang="ru-RU" altLang="ru-RU" sz="1400" i="1" dirty="0" smtClean="0"/>
              <a:t>b</a:t>
            </a:r>
            <a:r>
              <a:rPr lang="en-US" altLang="ru-RU" sz="1400" i="1" baseline="-25000" dirty="0" err="1" smtClean="0"/>
              <a:t>i</a:t>
            </a:r>
            <a:r>
              <a:rPr lang="ru-RU" altLang="ru-RU" sz="1400" baseline="-25000" dirty="0" smtClean="0"/>
              <a:t>j</a:t>
            </a:r>
            <a:r>
              <a:rPr lang="ru-RU" altLang="ru-RU" sz="1400" dirty="0"/>
              <a:t>] и является матрицей </a:t>
            </a:r>
            <a:r>
              <a:rPr lang="ru-RU" altLang="ru-RU" sz="1400" dirty="0" smtClean="0"/>
              <a:t>размерности </a:t>
            </a:r>
            <a:r>
              <a:rPr lang="en-US" altLang="ru-RU" sz="1400" b="1" i="1" dirty="0" smtClean="0"/>
              <a:t>n</a:t>
            </a:r>
            <a:r>
              <a:rPr lang="ru-RU" altLang="ru-RU" sz="1400" b="1" dirty="0" smtClean="0"/>
              <a:t> </a:t>
            </a:r>
            <a:r>
              <a:rPr lang="ru-RU" altLang="ru-RU" sz="1400" b="1" dirty="0"/>
              <a:t>X </a:t>
            </a:r>
            <a:r>
              <a:rPr lang="en-US" altLang="ru-RU" sz="1400" b="1" i="1" dirty="0" smtClean="0"/>
              <a:t>m</a:t>
            </a:r>
            <a:r>
              <a:rPr lang="ru-RU" altLang="ru-RU" sz="1400" dirty="0" smtClean="0"/>
              <a:t>, </a:t>
            </a:r>
            <a:r>
              <a:rPr lang="ru-RU" altLang="ru-RU" sz="1400" dirty="0"/>
              <a:t>определяемой следующим образом: </a:t>
            </a:r>
          </a:p>
          <a:p>
            <a:pPr marL="0">
              <a:lnSpc>
                <a:spcPct val="80000"/>
              </a:lnSpc>
              <a:spcBef>
                <a:spcPts val="0"/>
              </a:spcBef>
              <a:buNone/>
            </a:pPr>
            <a:r>
              <a:rPr lang="ru-RU" altLang="ru-RU" sz="1400" i="1" dirty="0" smtClean="0"/>
              <a:t>b</a:t>
            </a:r>
            <a:r>
              <a:rPr lang="en-US" altLang="ru-RU" sz="1400" i="1" baseline="-25000" dirty="0" err="1" smtClean="0"/>
              <a:t>i</a:t>
            </a:r>
            <a:r>
              <a:rPr lang="ru-RU" altLang="ru-RU" sz="1400" baseline="-25000" dirty="0" smtClean="0"/>
              <a:t>j</a:t>
            </a:r>
            <a:r>
              <a:rPr lang="ru-RU" altLang="ru-RU" sz="1400" dirty="0" smtClean="0"/>
              <a:t> </a:t>
            </a:r>
            <a:r>
              <a:rPr lang="ru-RU" altLang="ru-RU" sz="1400" dirty="0"/>
              <a:t>= </a:t>
            </a:r>
            <a:r>
              <a:rPr lang="en-US" altLang="ru-RU" sz="1400" dirty="0" smtClean="0"/>
              <a:t> </a:t>
            </a:r>
            <a:r>
              <a:rPr lang="ru-RU" altLang="ru-RU" sz="1400" dirty="0" smtClean="0"/>
              <a:t>1</a:t>
            </a:r>
            <a:r>
              <a:rPr lang="ru-RU" altLang="ru-RU" sz="1400" dirty="0"/>
              <a:t>, если </a:t>
            </a:r>
            <a:r>
              <a:rPr lang="ru-RU" altLang="ru-RU" sz="1400" i="1" dirty="0" smtClean="0"/>
              <a:t>x</a:t>
            </a:r>
            <a:r>
              <a:rPr lang="en-US" altLang="ru-RU" sz="1400" i="1" baseline="-25000" dirty="0" err="1" smtClean="0"/>
              <a:t>i</a:t>
            </a:r>
            <a:r>
              <a:rPr lang="ru-RU" altLang="ru-RU" sz="1400" dirty="0" smtClean="0"/>
              <a:t> </a:t>
            </a:r>
            <a:r>
              <a:rPr lang="ru-RU" altLang="ru-RU" sz="1400" dirty="0"/>
              <a:t>является начальной вершиной дуги </a:t>
            </a:r>
            <a:r>
              <a:rPr lang="ru-RU" altLang="ru-RU" sz="1400" i="1" dirty="0" smtClean="0"/>
              <a:t>a</a:t>
            </a:r>
            <a:r>
              <a:rPr lang="en-US" altLang="ru-RU" sz="1400" i="1" baseline="-25000" dirty="0" err="1" smtClean="0"/>
              <a:t>i</a:t>
            </a:r>
            <a:r>
              <a:rPr lang="ru-RU" altLang="ru-RU" sz="1400" dirty="0" smtClean="0"/>
              <a:t>, </a:t>
            </a:r>
            <a:endParaRPr lang="ru-RU" altLang="ru-RU" sz="1400" dirty="0"/>
          </a:p>
          <a:p>
            <a:pPr marL="0">
              <a:lnSpc>
                <a:spcPct val="80000"/>
              </a:lnSpc>
              <a:spcBef>
                <a:spcPts val="0"/>
              </a:spcBef>
              <a:buNone/>
            </a:pPr>
            <a:r>
              <a:rPr lang="ru-RU" altLang="ru-RU" sz="1400" i="1" dirty="0"/>
              <a:t>b</a:t>
            </a:r>
            <a:r>
              <a:rPr lang="en-US" altLang="ru-RU" sz="1400" i="1" baseline="-25000" dirty="0" err="1" smtClean="0"/>
              <a:t>ij</a:t>
            </a:r>
            <a:r>
              <a:rPr lang="ru-RU" altLang="ru-RU" sz="1400" dirty="0" smtClean="0"/>
              <a:t> </a:t>
            </a:r>
            <a:r>
              <a:rPr lang="ru-RU" altLang="ru-RU" sz="1400" dirty="0"/>
              <a:t>= </a:t>
            </a:r>
            <a:r>
              <a:rPr lang="en-US" altLang="ru-RU" sz="1400" dirty="0" smtClean="0"/>
              <a:t>-</a:t>
            </a:r>
            <a:r>
              <a:rPr lang="ru-RU" altLang="ru-RU" sz="1400" dirty="0" smtClean="0"/>
              <a:t>1</a:t>
            </a:r>
            <a:r>
              <a:rPr lang="ru-RU" altLang="ru-RU" sz="1400" dirty="0"/>
              <a:t>, если </a:t>
            </a:r>
            <a:r>
              <a:rPr lang="ru-RU" altLang="ru-RU" sz="1400" i="1" dirty="0"/>
              <a:t>x</a:t>
            </a:r>
            <a:r>
              <a:rPr lang="en-US" altLang="ru-RU" sz="1400" i="1" baseline="-25000" dirty="0" err="1"/>
              <a:t>i</a:t>
            </a:r>
            <a:r>
              <a:rPr lang="ru-RU" altLang="ru-RU" sz="1400" dirty="0" smtClean="0"/>
              <a:t> </a:t>
            </a:r>
            <a:r>
              <a:rPr lang="ru-RU" altLang="ru-RU" sz="1400" dirty="0"/>
              <a:t>является конечной вершиной дуги </a:t>
            </a:r>
            <a:r>
              <a:rPr lang="ru-RU" altLang="ru-RU" sz="1400" i="1" dirty="0"/>
              <a:t>a</a:t>
            </a:r>
            <a:r>
              <a:rPr lang="en-US" altLang="ru-RU" sz="1400" i="1" baseline="-25000" dirty="0" err="1"/>
              <a:t>i</a:t>
            </a:r>
            <a:r>
              <a:rPr lang="ru-RU" altLang="ru-RU" sz="1400" dirty="0" smtClean="0"/>
              <a:t>, </a:t>
            </a:r>
            <a:endParaRPr lang="ru-RU" altLang="ru-RU" sz="1400" dirty="0"/>
          </a:p>
          <a:p>
            <a:pPr marL="0">
              <a:lnSpc>
                <a:spcPct val="80000"/>
              </a:lnSpc>
              <a:spcBef>
                <a:spcPts val="0"/>
              </a:spcBef>
              <a:buNone/>
            </a:pPr>
            <a:r>
              <a:rPr lang="ru-RU" altLang="ru-RU" sz="1400" i="1" dirty="0" smtClean="0"/>
              <a:t>b</a:t>
            </a:r>
            <a:r>
              <a:rPr lang="en-US" altLang="ru-RU" sz="1400" i="1" baseline="-25000" dirty="0" err="1" smtClean="0"/>
              <a:t>ij</a:t>
            </a:r>
            <a:r>
              <a:rPr lang="ru-RU" altLang="ru-RU" sz="1400" dirty="0" smtClean="0"/>
              <a:t> </a:t>
            </a:r>
            <a:r>
              <a:rPr lang="ru-RU" altLang="ru-RU" sz="1400" dirty="0"/>
              <a:t>= </a:t>
            </a:r>
            <a:r>
              <a:rPr lang="en-US" altLang="ru-RU" sz="1400" dirty="0" smtClean="0"/>
              <a:t> </a:t>
            </a:r>
            <a:r>
              <a:rPr lang="ru-RU" altLang="ru-RU" sz="1400" dirty="0" smtClean="0"/>
              <a:t>0</a:t>
            </a:r>
            <a:r>
              <a:rPr lang="ru-RU" altLang="ru-RU" sz="1400" dirty="0"/>
              <a:t>, если </a:t>
            </a:r>
            <a:r>
              <a:rPr lang="ru-RU" altLang="ru-RU" sz="1400" i="1" dirty="0"/>
              <a:t>x</a:t>
            </a:r>
            <a:r>
              <a:rPr lang="en-US" altLang="ru-RU" sz="1400" i="1" baseline="-25000" dirty="0" err="1"/>
              <a:t>i</a:t>
            </a:r>
            <a:r>
              <a:rPr lang="ru-RU" altLang="ru-RU" sz="1400" dirty="0" smtClean="0"/>
              <a:t> </a:t>
            </a:r>
            <a:r>
              <a:rPr lang="ru-RU" altLang="ru-RU" sz="1400" dirty="0"/>
              <a:t>не является концевой вершиной дуги </a:t>
            </a:r>
            <a:r>
              <a:rPr lang="ru-RU" altLang="ru-RU" sz="1400" i="1" dirty="0"/>
              <a:t>a</a:t>
            </a:r>
            <a:r>
              <a:rPr lang="en-US" altLang="ru-RU" sz="1400" i="1" baseline="-25000" dirty="0" err="1"/>
              <a:t>i</a:t>
            </a:r>
            <a:r>
              <a:rPr lang="ru-RU" altLang="ru-RU" sz="1400" dirty="0" smtClean="0"/>
              <a:t> </a:t>
            </a:r>
            <a:r>
              <a:rPr lang="ru-RU" altLang="ru-RU" sz="1400" dirty="0"/>
              <a:t>или </a:t>
            </a:r>
            <a:r>
              <a:rPr lang="ru-RU" altLang="ru-RU" sz="1400" dirty="0" smtClean="0"/>
              <a:t>если </a:t>
            </a:r>
            <a:r>
              <a:rPr lang="ru-RU" altLang="ru-RU" sz="1400" i="1" dirty="0"/>
              <a:t>a</a:t>
            </a:r>
            <a:r>
              <a:rPr lang="en-US" altLang="ru-RU" sz="1400" i="1" baseline="-25000" dirty="0" err="1"/>
              <a:t>i</a:t>
            </a:r>
            <a:r>
              <a:rPr lang="ru-RU" altLang="ru-RU" sz="1400" dirty="0" smtClean="0"/>
              <a:t> </a:t>
            </a:r>
            <a:r>
              <a:rPr lang="ru-RU" altLang="ru-RU" sz="1400" dirty="0"/>
              <a:t>является петлей. </a:t>
            </a:r>
          </a:p>
          <a:p>
            <a:pPr marL="0">
              <a:lnSpc>
                <a:spcPct val="80000"/>
              </a:lnSpc>
              <a:spcBef>
                <a:spcPts val="0"/>
              </a:spcBef>
              <a:buFontTx/>
              <a:buNone/>
            </a:pPr>
            <a:endParaRPr lang="ru-RU" altLang="ru-RU" sz="1400" dirty="0"/>
          </a:p>
          <a:p>
            <a:pPr marL="0">
              <a:lnSpc>
                <a:spcPct val="80000"/>
              </a:lnSpc>
              <a:spcBef>
                <a:spcPts val="0"/>
              </a:spcBef>
              <a:buFontTx/>
              <a:buNone/>
            </a:pPr>
            <a:endParaRPr lang="en-US" altLang="ru-RU" sz="1400" dirty="0"/>
          </a:p>
        </p:txBody>
      </p:sp>
      <p:pic>
        <p:nvPicPr>
          <p:cNvPr id="51209" name="Picture 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326188"/>
            <a:ext cx="4038600" cy="5318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1210" name="Line 10"/>
          <p:cNvSpPr>
            <a:spLocks noChangeShapeType="1"/>
          </p:cNvSpPr>
          <p:nvPr/>
        </p:nvSpPr>
        <p:spPr bwMode="auto">
          <a:xfrm>
            <a:off x="323850" y="476250"/>
            <a:ext cx="8497888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graphicFrame>
        <p:nvGraphicFramePr>
          <p:cNvPr id="3" name="Объект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96776053"/>
              </p:ext>
            </p:extLst>
          </p:nvPr>
        </p:nvGraphicFramePr>
        <p:xfrm>
          <a:off x="1907704" y="2780928"/>
          <a:ext cx="1587500" cy="1371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802" name="Формула" r:id="rId4" imgW="1587240" imgH="1371600" progId="Equation.3">
                  <p:embed/>
                </p:oleObj>
              </mc:Choice>
              <mc:Fallback>
                <p:oleObj name="Формула" r:id="rId4" imgW="1587240" imgH="13716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907704" y="2780928"/>
                        <a:ext cx="1587500" cy="13716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6717170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F0FD7C-D865-4F3E-8B19-2D4E8C30513A}" type="slidenum">
              <a:rPr lang="ru-RU" altLang="ru-RU"/>
              <a:pPr/>
              <a:t>24</a:t>
            </a:fld>
            <a:endParaRPr lang="ru-RU" altLang="ru-RU"/>
          </a:p>
        </p:txBody>
      </p:sp>
      <p:sp>
        <p:nvSpPr>
          <p:cNvPr id="5120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274638"/>
            <a:ext cx="8229600" cy="1143000"/>
          </a:xfrm>
        </p:spPr>
        <p:txBody>
          <a:bodyPr/>
          <a:lstStyle/>
          <a:p>
            <a:r>
              <a:rPr lang="ru-RU" altLang="ru-RU" sz="2000" dirty="0" smtClean="0">
                <a:solidFill>
                  <a:srgbClr val="0000FF"/>
                </a:solidFill>
              </a:rPr>
              <a:t>Деревья, остов графа</a:t>
            </a:r>
            <a:endParaRPr lang="ru-RU" altLang="ru-RU" sz="2000" dirty="0">
              <a:solidFill>
                <a:srgbClr val="0000FF"/>
              </a:solidFill>
            </a:endParaRPr>
          </a:p>
        </p:txBody>
      </p:sp>
      <p:sp>
        <p:nvSpPr>
          <p:cNvPr id="51203" name="Rectangle 3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540346" y="1340768"/>
            <a:ext cx="8064896" cy="4680520"/>
          </a:xfrm>
        </p:spPr>
        <p:txBody>
          <a:bodyPr/>
          <a:lstStyle/>
          <a:p>
            <a:pPr marL="0">
              <a:lnSpc>
                <a:spcPct val="80000"/>
              </a:lnSpc>
              <a:spcBef>
                <a:spcPts val="0"/>
              </a:spcBef>
              <a:buFontTx/>
              <a:buNone/>
            </a:pPr>
            <a:r>
              <a:rPr lang="ru-RU" altLang="ru-RU" sz="1400" dirty="0" smtClean="0"/>
              <a:t>Неориентированное </a:t>
            </a:r>
            <a:r>
              <a:rPr lang="ru-RU" altLang="ru-RU" sz="1400" dirty="0"/>
              <a:t>дерево есть: </a:t>
            </a:r>
          </a:p>
          <a:p>
            <a:pPr marL="0">
              <a:lnSpc>
                <a:spcPct val="80000"/>
              </a:lnSpc>
              <a:spcBef>
                <a:spcPts val="0"/>
              </a:spcBef>
              <a:buFontTx/>
              <a:buNone/>
            </a:pPr>
            <a:r>
              <a:rPr lang="en-US" altLang="ru-RU" sz="1400" dirty="0" smtClean="0"/>
              <a:t>1</a:t>
            </a:r>
            <a:r>
              <a:rPr lang="ru-RU" altLang="ru-RU" sz="1400" dirty="0" smtClean="0"/>
              <a:t>) </a:t>
            </a:r>
            <a:r>
              <a:rPr lang="ru-RU" altLang="ru-RU" sz="1400" dirty="0"/>
              <a:t>связный граф, содержащий </a:t>
            </a:r>
            <a:r>
              <a:rPr lang="en-US" altLang="ru-RU" sz="1400" i="1" dirty="0"/>
              <a:t>n</a:t>
            </a:r>
            <a:r>
              <a:rPr lang="ru-RU" altLang="ru-RU" sz="1400" dirty="0" smtClean="0"/>
              <a:t> </a:t>
            </a:r>
            <a:r>
              <a:rPr lang="ru-RU" altLang="ru-RU" sz="1400" dirty="0"/>
              <a:t>вершин и </a:t>
            </a:r>
            <a:r>
              <a:rPr lang="en-US" altLang="ru-RU" sz="1400" i="1" dirty="0" smtClean="0"/>
              <a:t>n</a:t>
            </a:r>
            <a:r>
              <a:rPr lang="en-US" altLang="ru-RU" sz="1400" dirty="0" smtClean="0"/>
              <a:t> - </a:t>
            </a:r>
            <a:r>
              <a:rPr lang="ru-RU" altLang="ru-RU" sz="1400" dirty="0" smtClean="0"/>
              <a:t>1 </a:t>
            </a:r>
            <a:r>
              <a:rPr lang="ru-RU" altLang="ru-RU" sz="1400" dirty="0"/>
              <a:t>ребер, либо </a:t>
            </a:r>
          </a:p>
          <a:p>
            <a:pPr marL="0">
              <a:lnSpc>
                <a:spcPct val="80000"/>
              </a:lnSpc>
              <a:spcBef>
                <a:spcPts val="0"/>
              </a:spcBef>
              <a:buFontTx/>
              <a:buNone/>
            </a:pPr>
            <a:r>
              <a:rPr lang="en-US" altLang="ru-RU" sz="1400" dirty="0" smtClean="0"/>
              <a:t>2</a:t>
            </a:r>
            <a:r>
              <a:rPr lang="ru-RU" altLang="ru-RU" sz="1400" dirty="0" smtClean="0"/>
              <a:t>) </a:t>
            </a:r>
            <a:r>
              <a:rPr lang="ru-RU" altLang="ru-RU" sz="1400" dirty="0"/>
              <a:t>связный граф, не имеющий циклов, либо </a:t>
            </a:r>
          </a:p>
          <a:p>
            <a:pPr marL="0">
              <a:lnSpc>
                <a:spcPct val="80000"/>
              </a:lnSpc>
              <a:spcBef>
                <a:spcPts val="0"/>
              </a:spcBef>
              <a:buFontTx/>
              <a:buNone/>
            </a:pPr>
            <a:r>
              <a:rPr lang="en-US" altLang="ru-RU" sz="1400" dirty="0" smtClean="0"/>
              <a:t>3</a:t>
            </a:r>
            <a:r>
              <a:rPr lang="ru-RU" altLang="ru-RU" sz="1400" dirty="0" smtClean="0"/>
              <a:t>) </a:t>
            </a:r>
            <a:r>
              <a:rPr lang="ru-RU" altLang="ru-RU" sz="1400" dirty="0"/>
              <a:t>граф, в котором каждая пара вершин соединена одной </a:t>
            </a:r>
            <a:r>
              <a:rPr lang="ru-RU" altLang="ru-RU" sz="1400" dirty="0" smtClean="0"/>
              <a:t>и </a:t>
            </a:r>
            <a:r>
              <a:rPr lang="ru-RU" altLang="ru-RU" sz="1400" dirty="0"/>
              <a:t>только одной простой цепью. </a:t>
            </a:r>
          </a:p>
          <a:p>
            <a:pPr marL="0">
              <a:lnSpc>
                <a:spcPct val="80000"/>
              </a:lnSpc>
              <a:spcBef>
                <a:spcPts val="0"/>
              </a:spcBef>
              <a:buFontTx/>
              <a:buNone/>
            </a:pPr>
            <a:endParaRPr lang="en-US" altLang="ru-RU" sz="1400" dirty="0" smtClean="0"/>
          </a:p>
          <a:p>
            <a:pPr marL="0">
              <a:lnSpc>
                <a:spcPct val="80000"/>
              </a:lnSpc>
              <a:spcBef>
                <a:spcPts val="0"/>
              </a:spcBef>
              <a:buFontTx/>
              <a:buNone/>
            </a:pPr>
            <a:endParaRPr lang="en-US" altLang="ru-RU" sz="1400" dirty="0"/>
          </a:p>
          <a:p>
            <a:pPr marL="0">
              <a:lnSpc>
                <a:spcPct val="80000"/>
              </a:lnSpc>
              <a:spcBef>
                <a:spcPts val="0"/>
              </a:spcBef>
              <a:buFontTx/>
              <a:buNone/>
            </a:pPr>
            <a:r>
              <a:rPr lang="ru-RU" altLang="ru-RU" sz="1400" dirty="0" smtClean="0"/>
              <a:t>Если </a:t>
            </a:r>
            <a:r>
              <a:rPr lang="ru-RU" altLang="ru-RU" sz="1400" dirty="0"/>
              <a:t>G = (X, А) — неориентированный граф с </a:t>
            </a:r>
            <a:r>
              <a:rPr lang="en-US" altLang="ru-RU" sz="1400" i="1" dirty="0" smtClean="0"/>
              <a:t>n</a:t>
            </a:r>
            <a:r>
              <a:rPr lang="ru-RU" altLang="ru-RU" sz="1400" dirty="0" smtClean="0"/>
              <a:t> </a:t>
            </a:r>
            <a:r>
              <a:rPr lang="ru-RU" altLang="ru-RU" sz="1400" dirty="0"/>
              <a:t>вершинами, </a:t>
            </a:r>
            <a:r>
              <a:rPr lang="ru-RU" altLang="ru-RU" sz="1400" dirty="0" smtClean="0"/>
              <a:t>то </a:t>
            </a:r>
            <a:r>
              <a:rPr lang="ru-RU" altLang="ru-RU" sz="1400" dirty="0" err="1"/>
              <a:t>остовным</a:t>
            </a:r>
            <a:r>
              <a:rPr lang="ru-RU" altLang="ru-RU" sz="1400" dirty="0"/>
              <a:t> деревом (</a:t>
            </a:r>
            <a:r>
              <a:rPr lang="ru-RU" altLang="ru-RU" sz="1400" dirty="0" smtClean="0"/>
              <a:t>или остовом</a:t>
            </a:r>
            <a:r>
              <a:rPr lang="ru-RU" altLang="ru-RU" sz="1400" dirty="0"/>
              <a:t>) графа G называется </a:t>
            </a:r>
            <a:r>
              <a:rPr lang="en-US" altLang="ru-RU" sz="1400" dirty="0" smtClean="0"/>
              <a:t> </a:t>
            </a:r>
            <a:r>
              <a:rPr lang="ru-RU" altLang="ru-RU" sz="1400" dirty="0" smtClean="0"/>
              <a:t>всякий </a:t>
            </a:r>
            <a:r>
              <a:rPr lang="ru-RU" altLang="ru-RU" sz="1400" dirty="0" err="1"/>
              <a:t>остовный</a:t>
            </a:r>
            <a:r>
              <a:rPr lang="ru-RU" altLang="ru-RU" sz="1400" dirty="0"/>
              <a:t> подграф графа G, являющийся деревом (в смысле </a:t>
            </a:r>
            <a:r>
              <a:rPr lang="ru-RU" altLang="ru-RU" sz="1400" dirty="0" smtClean="0"/>
              <a:t>приведенного </a:t>
            </a:r>
            <a:r>
              <a:rPr lang="ru-RU" altLang="ru-RU" sz="1400" dirty="0"/>
              <a:t>выше определения). </a:t>
            </a:r>
            <a:endParaRPr lang="en-US" altLang="ru-RU" sz="1400" dirty="0" smtClean="0"/>
          </a:p>
          <a:p>
            <a:pPr marL="0">
              <a:lnSpc>
                <a:spcPct val="80000"/>
              </a:lnSpc>
              <a:spcBef>
                <a:spcPts val="0"/>
              </a:spcBef>
              <a:buFontTx/>
              <a:buNone/>
            </a:pPr>
            <a:endParaRPr lang="en-US" altLang="ru-RU" sz="1400" dirty="0"/>
          </a:p>
          <a:p>
            <a:pPr marL="0">
              <a:lnSpc>
                <a:spcPct val="80000"/>
              </a:lnSpc>
              <a:spcBef>
                <a:spcPts val="0"/>
              </a:spcBef>
              <a:buFontTx/>
              <a:buNone/>
            </a:pPr>
            <a:r>
              <a:rPr lang="ru-RU" altLang="ru-RU" sz="1400" dirty="0"/>
              <a:t>О</a:t>
            </a:r>
            <a:r>
              <a:rPr lang="ru-RU" altLang="ru-RU" sz="1400" dirty="0" smtClean="0"/>
              <a:t>стов </a:t>
            </a:r>
            <a:r>
              <a:rPr lang="ru-RU" altLang="ru-RU" sz="1400" dirty="0"/>
              <a:t>графа G можно также </a:t>
            </a:r>
            <a:r>
              <a:rPr lang="ru-RU" altLang="ru-RU" sz="1400" dirty="0" err="1" smtClean="0"/>
              <a:t>расрассматривать</a:t>
            </a:r>
            <a:r>
              <a:rPr lang="ru-RU" altLang="ru-RU" sz="1400" dirty="0" smtClean="0"/>
              <a:t> </a:t>
            </a:r>
            <a:r>
              <a:rPr lang="ru-RU" altLang="ru-RU" sz="1400" dirty="0"/>
              <a:t>как минимальный связный </a:t>
            </a:r>
            <a:r>
              <a:rPr lang="ru-RU" altLang="ru-RU" sz="1400" dirty="0" err="1"/>
              <a:t>остовный</a:t>
            </a:r>
            <a:r>
              <a:rPr lang="ru-RU" altLang="ru-RU" sz="1400" dirty="0"/>
              <a:t> подграф графа </a:t>
            </a:r>
            <a:r>
              <a:rPr lang="ru-RU" altLang="ru-RU" sz="1400" dirty="0" smtClean="0"/>
              <a:t>G</a:t>
            </a:r>
            <a:r>
              <a:rPr lang="ru-RU" altLang="ru-RU" sz="1400" dirty="0"/>
              <a:t>, где «минимальность» понимается в том смысле, как </a:t>
            </a:r>
            <a:r>
              <a:rPr lang="ru-RU" altLang="ru-RU" sz="1400" dirty="0" smtClean="0"/>
              <a:t>говорилось, </a:t>
            </a:r>
            <a:r>
              <a:rPr lang="ru-RU" altLang="ru-RU" sz="1400" dirty="0"/>
              <a:t>т. е. никакое собственное подмножество ребер этого остова </a:t>
            </a:r>
            <a:r>
              <a:rPr lang="ru-RU" altLang="ru-RU" sz="1400" dirty="0" smtClean="0"/>
              <a:t>не </a:t>
            </a:r>
            <a:r>
              <a:rPr lang="ru-RU" altLang="ru-RU" sz="1400" dirty="0"/>
              <a:t>образует связный </a:t>
            </a:r>
            <a:r>
              <a:rPr lang="ru-RU" altLang="ru-RU" sz="1400" dirty="0" err="1"/>
              <a:t>остовный</a:t>
            </a:r>
            <a:r>
              <a:rPr lang="ru-RU" altLang="ru-RU" sz="1400" dirty="0"/>
              <a:t> подграф графа G. </a:t>
            </a:r>
          </a:p>
          <a:p>
            <a:pPr marL="0">
              <a:lnSpc>
                <a:spcPct val="80000"/>
              </a:lnSpc>
              <a:spcBef>
                <a:spcPts val="0"/>
              </a:spcBef>
              <a:buFontTx/>
              <a:buNone/>
            </a:pPr>
            <a:endParaRPr lang="ru-RU" altLang="ru-RU" sz="1400" dirty="0"/>
          </a:p>
          <a:p>
            <a:pPr marL="0">
              <a:lnSpc>
                <a:spcPct val="80000"/>
              </a:lnSpc>
              <a:spcBef>
                <a:spcPts val="0"/>
              </a:spcBef>
              <a:buFontTx/>
              <a:buNone/>
            </a:pPr>
            <a:endParaRPr lang="ru-RU" altLang="ru-RU" sz="1400" dirty="0" smtClean="0"/>
          </a:p>
          <a:p>
            <a:pPr marL="0">
              <a:lnSpc>
                <a:spcPct val="80000"/>
              </a:lnSpc>
              <a:spcBef>
                <a:spcPts val="0"/>
              </a:spcBef>
              <a:buFontTx/>
              <a:buNone/>
            </a:pPr>
            <a:endParaRPr lang="ru-RU" altLang="ru-RU" sz="1400" dirty="0"/>
          </a:p>
          <a:p>
            <a:pPr marL="0">
              <a:lnSpc>
                <a:spcPct val="80000"/>
              </a:lnSpc>
              <a:spcBef>
                <a:spcPts val="0"/>
              </a:spcBef>
              <a:buFontTx/>
              <a:buNone/>
            </a:pPr>
            <a:endParaRPr lang="ru-RU" altLang="ru-RU" sz="1400" dirty="0" smtClean="0"/>
          </a:p>
          <a:p>
            <a:pPr marL="0">
              <a:lnSpc>
                <a:spcPct val="80000"/>
              </a:lnSpc>
              <a:spcBef>
                <a:spcPts val="0"/>
              </a:spcBef>
              <a:buFontTx/>
              <a:buNone/>
            </a:pPr>
            <a:endParaRPr lang="ru-RU" altLang="ru-RU" sz="1400" dirty="0"/>
          </a:p>
          <a:p>
            <a:pPr marL="0">
              <a:lnSpc>
                <a:spcPct val="80000"/>
              </a:lnSpc>
              <a:spcBef>
                <a:spcPts val="0"/>
              </a:spcBef>
              <a:buFontTx/>
              <a:buNone/>
            </a:pPr>
            <a:endParaRPr lang="ru-RU" altLang="ru-RU" sz="1400" dirty="0" smtClean="0"/>
          </a:p>
          <a:p>
            <a:pPr marL="0">
              <a:lnSpc>
                <a:spcPct val="80000"/>
              </a:lnSpc>
              <a:spcBef>
                <a:spcPts val="0"/>
              </a:spcBef>
              <a:buFontTx/>
              <a:buNone/>
            </a:pPr>
            <a:endParaRPr lang="ru-RU" altLang="ru-RU" sz="1400" dirty="0"/>
          </a:p>
          <a:p>
            <a:pPr marL="0">
              <a:lnSpc>
                <a:spcPct val="80000"/>
              </a:lnSpc>
              <a:spcBef>
                <a:spcPts val="0"/>
              </a:spcBef>
              <a:buFontTx/>
              <a:buNone/>
            </a:pPr>
            <a:endParaRPr lang="en-US" altLang="ru-RU" sz="1400" dirty="0"/>
          </a:p>
        </p:txBody>
      </p:sp>
      <p:pic>
        <p:nvPicPr>
          <p:cNvPr id="51209" name="Picture 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326188"/>
            <a:ext cx="4038600" cy="5318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1210" name="Line 10"/>
          <p:cNvSpPr>
            <a:spLocks noChangeShapeType="1"/>
          </p:cNvSpPr>
          <p:nvPr/>
        </p:nvSpPr>
        <p:spPr bwMode="auto">
          <a:xfrm>
            <a:off x="323850" y="476250"/>
            <a:ext cx="8497888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pic>
        <p:nvPicPr>
          <p:cNvPr id="22630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2904" y="3861048"/>
            <a:ext cx="4608512" cy="19167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453464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F0FD7C-D865-4F3E-8B19-2D4E8C30513A}" type="slidenum">
              <a:rPr lang="ru-RU" altLang="ru-RU"/>
              <a:pPr/>
              <a:t>25</a:t>
            </a:fld>
            <a:endParaRPr lang="ru-RU" altLang="ru-RU"/>
          </a:p>
        </p:txBody>
      </p:sp>
      <p:sp>
        <p:nvSpPr>
          <p:cNvPr id="5120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404664"/>
            <a:ext cx="8229600" cy="1084982"/>
          </a:xfrm>
        </p:spPr>
        <p:txBody>
          <a:bodyPr/>
          <a:lstStyle/>
          <a:p>
            <a:r>
              <a:rPr lang="ru-RU" altLang="ru-RU" sz="2000" dirty="0" smtClean="0">
                <a:solidFill>
                  <a:srgbClr val="0000FF"/>
                </a:solidFill>
              </a:rPr>
              <a:t>Структура с наименьшей протяженностью линий </a:t>
            </a:r>
            <a:br>
              <a:rPr lang="ru-RU" altLang="ru-RU" sz="2000" dirty="0" smtClean="0">
                <a:solidFill>
                  <a:srgbClr val="0000FF"/>
                </a:solidFill>
              </a:rPr>
            </a:br>
            <a:r>
              <a:rPr lang="ru-RU" altLang="ru-RU" sz="2000" dirty="0" smtClean="0">
                <a:solidFill>
                  <a:srgbClr val="0000FF"/>
                </a:solidFill>
              </a:rPr>
              <a:t>(задача поиска кратчайшего остова</a:t>
            </a:r>
            <a:r>
              <a:rPr lang="en-US" altLang="ru-RU" sz="2000" dirty="0" smtClean="0">
                <a:solidFill>
                  <a:srgbClr val="0000FF"/>
                </a:solidFill>
              </a:rPr>
              <a:t> </a:t>
            </a:r>
            <a:r>
              <a:rPr lang="en-US" altLang="ru-RU" sz="2000" dirty="0">
                <a:solidFill>
                  <a:srgbClr val="0000FF"/>
                </a:solidFill>
              </a:rPr>
              <a:t>(SST)</a:t>
            </a:r>
            <a:r>
              <a:rPr lang="ru-RU" altLang="ru-RU" sz="2000" dirty="0">
                <a:solidFill>
                  <a:srgbClr val="0000FF"/>
                </a:solidFill>
              </a:rPr>
              <a:t> </a:t>
            </a:r>
            <a:r>
              <a:rPr lang="ru-RU" altLang="ru-RU" sz="2000" dirty="0" smtClean="0">
                <a:solidFill>
                  <a:srgbClr val="0000FF"/>
                </a:solidFill>
              </a:rPr>
              <a:t>графа)</a:t>
            </a:r>
            <a:r>
              <a:rPr lang="ru-RU" altLang="ru-RU" sz="2000" dirty="0">
                <a:solidFill>
                  <a:srgbClr val="0000FF"/>
                </a:solidFill>
              </a:rPr>
              <a:t/>
            </a:r>
            <a:br>
              <a:rPr lang="ru-RU" altLang="ru-RU" sz="2000" dirty="0">
                <a:solidFill>
                  <a:srgbClr val="0000FF"/>
                </a:solidFill>
              </a:rPr>
            </a:br>
            <a:endParaRPr lang="ru-RU" altLang="ru-RU" sz="2000" dirty="0">
              <a:solidFill>
                <a:srgbClr val="0000FF"/>
              </a:solidFill>
            </a:endParaRPr>
          </a:p>
        </p:txBody>
      </p:sp>
      <p:sp>
        <p:nvSpPr>
          <p:cNvPr id="51203" name="Rectangle 3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540346" y="1340768"/>
            <a:ext cx="8064896" cy="4680520"/>
          </a:xfrm>
        </p:spPr>
        <p:txBody>
          <a:bodyPr/>
          <a:lstStyle/>
          <a:p>
            <a:pPr marL="0">
              <a:lnSpc>
                <a:spcPct val="80000"/>
              </a:lnSpc>
              <a:spcBef>
                <a:spcPts val="0"/>
              </a:spcBef>
              <a:buFontTx/>
              <a:buNone/>
            </a:pPr>
            <a:r>
              <a:rPr lang="ru-RU" altLang="ru-RU" sz="1400" dirty="0"/>
              <a:t>Рассмотрим взвешенный связный неориентированный граф </a:t>
            </a:r>
            <a:r>
              <a:rPr lang="ru-RU" altLang="ru-RU" sz="1400" i="1" dirty="0" smtClean="0"/>
              <a:t>G</a:t>
            </a:r>
            <a:r>
              <a:rPr lang="ru-RU" altLang="ru-RU" sz="1400" dirty="0" smtClean="0"/>
              <a:t> </a:t>
            </a:r>
            <a:r>
              <a:rPr lang="ru-RU" altLang="ru-RU" sz="1400" dirty="0"/>
              <a:t>= (</a:t>
            </a:r>
            <a:r>
              <a:rPr lang="ru-RU" altLang="ru-RU" sz="1400" i="1" dirty="0"/>
              <a:t>X, А</a:t>
            </a:r>
            <a:r>
              <a:rPr lang="ru-RU" altLang="ru-RU" sz="1400" dirty="0"/>
              <a:t>); вес ребра </a:t>
            </a:r>
            <a:r>
              <a:rPr lang="ru-RU" altLang="ru-RU" sz="1400" dirty="0" smtClean="0"/>
              <a:t>(</a:t>
            </a:r>
            <a:r>
              <a:rPr lang="en-US" altLang="ru-RU" sz="1400" i="1" dirty="0" smtClean="0"/>
              <a:t>x</a:t>
            </a:r>
            <a:r>
              <a:rPr lang="en-US" altLang="ru-RU" sz="1400" i="1" baseline="-25000" dirty="0" smtClean="0"/>
              <a:t>i</a:t>
            </a:r>
            <a:r>
              <a:rPr lang="en-US" altLang="ru-RU" sz="1400" i="1" dirty="0" smtClean="0"/>
              <a:t>, </a:t>
            </a:r>
            <a:r>
              <a:rPr lang="en-US" altLang="ru-RU" sz="1400" i="1" dirty="0" err="1" smtClean="0"/>
              <a:t>x</a:t>
            </a:r>
            <a:r>
              <a:rPr lang="en-US" altLang="ru-RU" sz="1400" i="1" baseline="-25000" dirty="0" err="1" smtClean="0"/>
              <a:t>j</a:t>
            </a:r>
            <a:r>
              <a:rPr lang="ru-RU" altLang="ru-RU" sz="1400" dirty="0" smtClean="0"/>
              <a:t>) </a:t>
            </a:r>
            <a:r>
              <a:rPr lang="ru-RU" altLang="ru-RU" sz="1400" dirty="0"/>
              <a:t>обозначим </a:t>
            </a:r>
            <a:r>
              <a:rPr lang="en-US" altLang="ru-RU" sz="1400" i="1" dirty="0" err="1" smtClean="0"/>
              <a:t>c</a:t>
            </a:r>
            <a:r>
              <a:rPr lang="en-US" altLang="ru-RU" sz="1400" i="1" baseline="-25000" dirty="0" err="1" smtClean="0"/>
              <a:t>ij</a:t>
            </a:r>
            <a:r>
              <a:rPr lang="ru-RU" altLang="ru-RU" sz="1400" dirty="0" smtClean="0"/>
              <a:t>. </a:t>
            </a:r>
            <a:endParaRPr lang="en-US" altLang="ru-RU" sz="1400" dirty="0" smtClean="0"/>
          </a:p>
          <a:p>
            <a:pPr marL="0">
              <a:lnSpc>
                <a:spcPct val="80000"/>
              </a:lnSpc>
              <a:spcBef>
                <a:spcPts val="0"/>
              </a:spcBef>
              <a:buFontTx/>
              <a:buNone/>
            </a:pPr>
            <a:r>
              <a:rPr lang="ru-RU" altLang="ru-RU" sz="1400" dirty="0" smtClean="0"/>
              <a:t>Из </a:t>
            </a:r>
            <a:r>
              <a:rPr lang="ru-RU" altLang="ru-RU" sz="1400" dirty="0"/>
              <a:t>большого числа </a:t>
            </a:r>
            <a:r>
              <a:rPr lang="ru-RU" altLang="ru-RU" sz="1400" dirty="0" smtClean="0"/>
              <a:t>остовов </a:t>
            </a:r>
            <a:r>
              <a:rPr lang="ru-RU" altLang="ru-RU" sz="1400" dirty="0"/>
              <a:t>графа нужно найти один, у которого сумма весов ребер </a:t>
            </a:r>
            <a:r>
              <a:rPr lang="ru-RU" altLang="ru-RU" sz="1400" dirty="0" smtClean="0"/>
              <a:t>наименьшая</a:t>
            </a:r>
            <a:r>
              <a:rPr lang="ru-RU" altLang="ru-RU" sz="1400" dirty="0"/>
              <a:t>. </a:t>
            </a:r>
            <a:endParaRPr lang="ru-RU" altLang="ru-RU" sz="1400" dirty="0" smtClean="0"/>
          </a:p>
          <a:p>
            <a:pPr marL="0">
              <a:lnSpc>
                <a:spcPct val="80000"/>
              </a:lnSpc>
              <a:spcBef>
                <a:spcPts val="0"/>
              </a:spcBef>
              <a:buFontTx/>
              <a:buNone/>
            </a:pPr>
            <a:endParaRPr lang="ru-RU" altLang="ru-RU" sz="1400" dirty="0"/>
          </a:p>
          <a:p>
            <a:pPr marL="0">
              <a:lnSpc>
                <a:spcPct val="80000"/>
              </a:lnSpc>
              <a:spcBef>
                <a:spcPts val="0"/>
              </a:spcBef>
              <a:buFontTx/>
              <a:buNone/>
            </a:pPr>
            <a:endParaRPr lang="ru-RU" altLang="ru-RU" sz="1400" dirty="0" smtClean="0"/>
          </a:p>
          <a:p>
            <a:pPr marL="0" algn="ctr">
              <a:lnSpc>
                <a:spcPct val="80000"/>
              </a:lnSpc>
              <a:spcBef>
                <a:spcPts val="0"/>
              </a:spcBef>
              <a:buFontTx/>
              <a:buNone/>
            </a:pPr>
            <a:r>
              <a:rPr lang="ru-RU" altLang="ru-RU" sz="1400" b="1" dirty="0" smtClean="0"/>
              <a:t>Алгоритм </a:t>
            </a:r>
            <a:r>
              <a:rPr lang="ru-RU" altLang="ru-RU" sz="1400" b="1" dirty="0" err="1"/>
              <a:t>Краскала</a:t>
            </a:r>
            <a:r>
              <a:rPr lang="ru-RU" altLang="ru-RU" sz="1400" b="1" dirty="0"/>
              <a:t> </a:t>
            </a:r>
            <a:r>
              <a:rPr lang="ru-RU" altLang="ru-RU" sz="1400" b="1" dirty="0" smtClean="0"/>
              <a:t>(</a:t>
            </a:r>
            <a:r>
              <a:rPr lang="ru-RU" altLang="ru-RU" sz="1400" b="1" dirty="0" err="1" smtClean="0"/>
              <a:t>Крускала</a:t>
            </a:r>
            <a:r>
              <a:rPr lang="ru-RU" altLang="ru-RU" sz="1400" b="1" dirty="0" smtClean="0"/>
              <a:t> </a:t>
            </a:r>
            <a:r>
              <a:rPr lang="en-US" altLang="ru-RU" sz="1400" b="1" dirty="0" err="1"/>
              <a:t>Kruskal's</a:t>
            </a:r>
            <a:r>
              <a:rPr lang="en-US" altLang="ru-RU" sz="1400" b="1" dirty="0"/>
              <a:t> </a:t>
            </a:r>
            <a:r>
              <a:rPr lang="en-US" altLang="ru-RU" sz="1400" b="1" dirty="0" smtClean="0"/>
              <a:t>algorithm</a:t>
            </a:r>
            <a:r>
              <a:rPr lang="ru-RU" altLang="ru-RU" sz="1400" b="1" dirty="0" smtClean="0"/>
              <a:t>)</a:t>
            </a:r>
            <a:endParaRPr lang="ru-RU" altLang="ru-RU" sz="1400" b="1" dirty="0"/>
          </a:p>
          <a:p>
            <a:pPr marL="0">
              <a:lnSpc>
                <a:spcPct val="80000"/>
              </a:lnSpc>
              <a:spcBef>
                <a:spcPts val="0"/>
              </a:spcBef>
              <a:buFontTx/>
              <a:buNone/>
            </a:pPr>
            <a:endParaRPr lang="en-US" altLang="ru-RU" sz="1400" dirty="0" smtClean="0"/>
          </a:p>
          <a:p>
            <a:pPr marL="0">
              <a:lnSpc>
                <a:spcPct val="80000"/>
              </a:lnSpc>
              <a:spcBef>
                <a:spcPts val="0"/>
              </a:spcBef>
              <a:buFontTx/>
              <a:buNone/>
            </a:pPr>
            <a:r>
              <a:rPr lang="ru-RU" altLang="ru-RU" sz="1400" dirty="0" smtClean="0"/>
              <a:t>Шаг </a:t>
            </a:r>
            <a:r>
              <a:rPr lang="ru-RU" altLang="ru-RU" sz="1400" dirty="0"/>
              <a:t>1. Начать с вполне несвязного графа Т, содержащего </a:t>
            </a:r>
            <a:r>
              <a:rPr lang="en-US" altLang="ru-RU" sz="1400" i="1" dirty="0"/>
              <a:t>n</a:t>
            </a:r>
            <a:r>
              <a:rPr lang="ru-RU" altLang="ru-RU" sz="1400" dirty="0" smtClean="0"/>
              <a:t> </a:t>
            </a:r>
            <a:r>
              <a:rPr lang="ru-RU" altLang="ru-RU" sz="1400" dirty="0"/>
              <a:t>вершин. </a:t>
            </a:r>
          </a:p>
          <a:p>
            <a:pPr marL="0">
              <a:lnSpc>
                <a:spcPct val="80000"/>
              </a:lnSpc>
              <a:spcBef>
                <a:spcPts val="0"/>
              </a:spcBef>
              <a:buFontTx/>
              <a:buNone/>
            </a:pPr>
            <a:r>
              <a:rPr lang="ru-RU" altLang="ru-RU" sz="1400" dirty="0"/>
              <a:t>Шаг 2. Упорядочить ребра графа G в порядке </a:t>
            </a:r>
            <a:r>
              <a:rPr lang="ru-RU" altLang="ru-RU" sz="1400" dirty="0" err="1"/>
              <a:t>неубывания</a:t>
            </a:r>
            <a:r>
              <a:rPr lang="ru-RU" altLang="ru-RU" sz="1400" dirty="0"/>
              <a:t> </a:t>
            </a:r>
            <a:r>
              <a:rPr lang="ru-RU" altLang="ru-RU" sz="1400" dirty="0" smtClean="0"/>
              <a:t>их </a:t>
            </a:r>
            <a:r>
              <a:rPr lang="ru-RU" altLang="ru-RU" sz="1400" dirty="0"/>
              <a:t>весов. </a:t>
            </a:r>
          </a:p>
          <a:p>
            <a:pPr marL="0">
              <a:lnSpc>
                <a:spcPct val="80000"/>
              </a:lnSpc>
              <a:spcBef>
                <a:spcPts val="0"/>
              </a:spcBef>
              <a:buFontTx/>
              <a:buNone/>
            </a:pPr>
            <a:r>
              <a:rPr lang="ru-RU" altLang="ru-RU" sz="1400" dirty="0"/>
              <a:t>Шаг 3. Начав с первого ребра в этом списке, добавлять ребра </a:t>
            </a:r>
            <a:r>
              <a:rPr lang="ru-RU" altLang="ru-RU" sz="1400" dirty="0" smtClean="0"/>
              <a:t>в </a:t>
            </a:r>
            <a:r>
              <a:rPr lang="ru-RU" altLang="ru-RU" sz="1400" dirty="0"/>
              <a:t>графе Т, соблюдая условие: такое добавление не должно </a:t>
            </a:r>
            <a:r>
              <a:rPr lang="ru-RU" altLang="ru-RU" sz="1400" dirty="0" smtClean="0"/>
              <a:t>приводить </a:t>
            </a:r>
            <a:r>
              <a:rPr lang="ru-RU" altLang="ru-RU" sz="1400" dirty="0"/>
              <a:t>к появлению цикла в Т. </a:t>
            </a:r>
          </a:p>
          <a:p>
            <a:pPr marL="0">
              <a:lnSpc>
                <a:spcPct val="80000"/>
              </a:lnSpc>
              <a:spcBef>
                <a:spcPts val="0"/>
              </a:spcBef>
              <a:buFontTx/>
              <a:buNone/>
            </a:pPr>
            <a:r>
              <a:rPr lang="ru-RU" altLang="ru-RU" sz="1400" dirty="0"/>
              <a:t>Шаг 4. Повторять шаг 3 до тех пор, пока число ребер в </a:t>
            </a:r>
            <a:r>
              <a:rPr lang="en-US" altLang="ru-RU" sz="1400" dirty="0" smtClean="0"/>
              <a:t>T </a:t>
            </a:r>
            <a:r>
              <a:rPr lang="ru-RU" altLang="ru-RU" sz="1400" dirty="0" smtClean="0"/>
              <a:t>не </a:t>
            </a:r>
            <a:r>
              <a:rPr lang="ru-RU" altLang="ru-RU" sz="1400" dirty="0"/>
              <a:t>станет равным </a:t>
            </a:r>
            <a:r>
              <a:rPr lang="en-US" altLang="ru-RU" sz="1400" dirty="0" smtClean="0"/>
              <a:t>n</a:t>
            </a:r>
            <a:r>
              <a:rPr lang="ru-RU" altLang="ru-RU" sz="1400" dirty="0" smtClean="0"/>
              <a:t> </a:t>
            </a:r>
            <a:r>
              <a:rPr lang="ru-RU" altLang="ru-RU" sz="1400" dirty="0"/>
              <a:t>— 1. Получившееся дерево является SST </a:t>
            </a:r>
            <a:r>
              <a:rPr lang="en-US" altLang="ru-RU" sz="1400" dirty="0" smtClean="0"/>
              <a:t> </a:t>
            </a:r>
            <a:r>
              <a:rPr lang="ru-RU" altLang="ru-RU" sz="1400" dirty="0" smtClean="0"/>
              <a:t>графа </a:t>
            </a:r>
            <a:r>
              <a:rPr lang="ru-RU" altLang="ru-RU" sz="1400" dirty="0"/>
              <a:t>G</a:t>
            </a:r>
            <a:r>
              <a:rPr lang="ru-RU" altLang="ru-RU" sz="1400" dirty="0" smtClean="0"/>
              <a:t>.</a:t>
            </a:r>
            <a:endParaRPr lang="en-US" altLang="ru-RU" sz="1400" dirty="0" smtClean="0"/>
          </a:p>
          <a:p>
            <a:pPr marL="0">
              <a:lnSpc>
                <a:spcPct val="80000"/>
              </a:lnSpc>
              <a:spcBef>
                <a:spcPts val="0"/>
              </a:spcBef>
              <a:buFontTx/>
              <a:buNone/>
            </a:pPr>
            <a:endParaRPr lang="en-US" altLang="ru-RU" sz="1400" dirty="0"/>
          </a:p>
          <a:p>
            <a:pPr marL="0">
              <a:lnSpc>
                <a:spcPct val="80000"/>
              </a:lnSpc>
              <a:spcBef>
                <a:spcPts val="0"/>
              </a:spcBef>
              <a:buFontTx/>
              <a:buNone/>
            </a:pPr>
            <a:endParaRPr lang="en-US" altLang="ru-RU" sz="1400" dirty="0" smtClean="0"/>
          </a:p>
          <a:p>
            <a:pPr marL="0" algn="ctr">
              <a:lnSpc>
                <a:spcPct val="80000"/>
              </a:lnSpc>
              <a:spcBef>
                <a:spcPts val="0"/>
              </a:spcBef>
              <a:buFontTx/>
              <a:buNone/>
            </a:pPr>
            <a:r>
              <a:rPr lang="ru-RU" altLang="ru-RU" sz="1400" b="1" dirty="0" smtClean="0"/>
              <a:t>Алгоритм Прима (</a:t>
            </a:r>
            <a:r>
              <a:rPr lang="en-US" altLang="ru-RU" sz="1400" b="1" dirty="0"/>
              <a:t>Prim's </a:t>
            </a:r>
            <a:r>
              <a:rPr lang="en-US" altLang="ru-RU" sz="1400" b="1" dirty="0" smtClean="0"/>
              <a:t>Algorithm</a:t>
            </a:r>
            <a:r>
              <a:rPr lang="ru-RU" altLang="ru-RU" sz="1400" b="1" dirty="0" smtClean="0"/>
              <a:t>)</a:t>
            </a:r>
            <a:endParaRPr lang="ru-RU" altLang="ru-RU" sz="1400" b="1" dirty="0"/>
          </a:p>
          <a:p>
            <a:pPr marL="0">
              <a:lnSpc>
                <a:spcPct val="80000"/>
              </a:lnSpc>
              <a:spcBef>
                <a:spcPts val="0"/>
              </a:spcBef>
              <a:buFontTx/>
              <a:buNone/>
            </a:pPr>
            <a:r>
              <a:rPr lang="ru-RU" altLang="ru-RU" sz="1400" dirty="0"/>
              <a:t>Этот алгоритм порождает SST посредством разрастания только </a:t>
            </a:r>
            <a:r>
              <a:rPr lang="ru-RU" altLang="ru-RU" sz="1400" dirty="0" smtClean="0"/>
              <a:t>одного </a:t>
            </a:r>
            <a:r>
              <a:rPr lang="ru-RU" altLang="ru-RU" sz="1400" dirty="0"/>
              <a:t>поддерева, например </a:t>
            </a:r>
            <a:r>
              <a:rPr lang="ru-RU" altLang="ru-RU" sz="1400" dirty="0" smtClean="0"/>
              <a:t>Т</a:t>
            </a:r>
            <a:r>
              <a:rPr lang="en-US" altLang="ru-RU" sz="1400" baseline="-25000" dirty="0" smtClean="0"/>
              <a:t>s</a:t>
            </a:r>
            <a:r>
              <a:rPr lang="ru-RU" altLang="ru-RU" sz="1400" dirty="0" smtClean="0"/>
              <a:t>, </a:t>
            </a:r>
            <a:r>
              <a:rPr lang="ru-RU" altLang="ru-RU" sz="1400" dirty="0"/>
              <a:t>содержащего больше одной </a:t>
            </a:r>
            <a:r>
              <a:rPr lang="ru-RU" altLang="ru-RU" sz="1400" dirty="0" smtClean="0"/>
              <a:t>вершины</a:t>
            </a:r>
            <a:r>
              <a:rPr lang="ru-RU" altLang="ru-RU" sz="1400" dirty="0"/>
              <a:t>. </a:t>
            </a:r>
            <a:endParaRPr lang="ru-RU" altLang="ru-RU" sz="1400" dirty="0" smtClean="0"/>
          </a:p>
          <a:p>
            <a:pPr marL="0">
              <a:lnSpc>
                <a:spcPct val="80000"/>
              </a:lnSpc>
              <a:spcBef>
                <a:spcPts val="0"/>
              </a:spcBef>
              <a:buFontTx/>
              <a:buNone/>
            </a:pPr>
            <a:r>
              <a:rPr lang="ru-RU" altLang="ru-RU" sz="1400" dirty="0" smtClean="0"/>
              <a:t>«</a:t>
            </a:r>
            <a:r>
              <a:rPr lang="ru-RU" altLang="ru-RU" sz="1400" dirty="0"/>
              <a:t>Одиночные» вершины рассматриваются как отдельные </a:t>
            </a:r>
            <a:r>
              <a:rPr lang="ru-RU" altLang="ru-RU" sz="1400" dirty="0" smtClean="0"/>
              <a:t>поддеревья</a:t>
            </a:r>
            <a:r>
              <a:rPr lang="ru-RU" altLang="ru-RU" sz="1400" dirty="0"/>
              <a:t>. </a:t>
            </a:r>
            <a:endParaRPr lang="ru-RU" altLang="ru-RU" sz="1400" dirty="0" smtClean="0"/>
          </a:p>
          <a:p>
            <a:pPr marL="0">
              <a:lnSpc>
                <a:spcPct val="80000"/>
              </a:lnSpc>
              <a:spcBef>
                <a:spcPts val="0"/>
              </a:spcBef>
              <a:buFontTx/>
              <a:buNone/>
            </a:pPr>
            <a:r>
              <a:rPr lang="ru-RU" altLang="ru-RU" sz="1400" dirty="0" smtClean="0"/>
              <a:t>Поддерево </a:t>
            </a:r>
            <a:r>
              <a:rPr lang="ru-RU" altLang="ru-RU" sz="1400" dirty="0" err="1"/>
              <a:t>T</a:t>
            </a:r>
            <a:r>
              <a:rPr lang="ru-RU" altLang="ru-RU" sz="1400" baseline="-25000" dirty="0" err="1"/>
              <a:t>s</a:t>
            </a:r>
            <a:r>
              <a:rPr lang="ru-RU" altLang="ru-RU" sz="1400" dirty="0"/>
              <a:t> постепенно разрастается за счет </a:t>
            </a:r>
            <a:r>
              <a:rPr lang="ru-RU" altLang="ru-RU" sz="1400" dirty="0" smtClean="0"/>
              <a:t>присоединения </a:t>
            </a:r>
            <a:r>
              <a:rPr lang="ru-RU" altLang="ru-RU" sz="1400" dirty="0"/>
              <a:t>ребер </a:t>
            </a:r>
            <a:r>
              <a:rPr lang="ru-RU" altLang="ru-RU" sz="1400" dirty="0" smtClean="0"/>
              <a:t>(</a:t>
            </a:r>
            <a:r>
              <a:rPr lang="en-US" altLang="ru-RU" sz="1400" i="1" dirty="0" smtClean="0"/>
              <a:t>x</a:t>
            </a:r>
            <a:r>
              <a:rPr lang="en-US" altLang="ru-RU" sz="1400" i="1" baseline="-25000" dirty="0" smtClean="0"/>
              <a:t>i</a:t>
            </a:r>
            <a:r>
              <a:rPr lang="ru-RU" altLang="ru-RU" sz="1400" i="1" dirty="0" smtClean="0"/>
              <a:t>, </a:t>
            </a:r>
            <a:r>
              <a:rPr lang="en-US" altLang="ru-RU" sz="1400" i="1" dirty="0" smtClean="0"/>
              <a:t>x</a:t>
            </a:r>
            <a:r>
              <a:rPr lang="ru-RU" altLang="ru-RU" sz="1400" i="1" baseline="-25000" dirty="0" smtClean="0"/>
              <a:t>j</a:t>
            </a:r>
            <a:r>
              <a:rPr lang="ru-RU" altLang="ru-RU" sz="1400" dirty="0"/>
              <a:t>), </a:t>
            </a:r>
            <a:endParaRPr lang="ru-RU" altLang="ru-RU" sz="1400" dirty="0" smtClean="0"/>
          </a:p>
          <a:p>
            <a:pPr marL="0">
              <a:lnSpc>
                <a:spcPct val="80000"/>
              </a:lnSpc>
              <a:spcBef>
                <a:spcPts val="0"/>
              </a:spcBef>
              <a:buFontTx/>
              <a:buNone/>
            </a:pPr>
            <a:r>
              <a:rPr lang="ru-RU" altLang="ru-RU" sz="1400" dirty="0" smtClean="0"/>
              <a:t>где </a:t>
            </a:r>
            <a:r>
              <a:rPr lang="ru-RU" altLang="ru-RU" sz="1400" i="1" dirty="0" smtClean="0"/>
              <a:t>x</a:t>
            </a:r>
            <a:r>
              <a:rPr lang="en-US" altLang="ru-RU" sz="1400" i="1" baseline="-25000" dirty="0" err="1" smtClean="0"/>
              <a:t>i</a:t>
            </a:r>
            <a:r>
              <a:rPr lang="ru-RU" altLang="ru-RU" sz="1400" dirty="0" smtClean="0"/>
              <a:t> принадлежит Т</a:t>
            </a:r>
            <a:r>
              <a:rPr lang="en-US" altLang="ru-RU" sz="1400" baseline="-25000" dirty="0" smtClean="0"/>
              <a:t>s</a:t>
            </a:r>
            <a:r>
              <a:rPr lang="ru-RU" altLang="ru-RU" sz="1400" dirty="0" smtClean="0"/>
              <a:t> </a:t>
            </a:r>
            <a:r>
              <a:rPr lang="ru-RU" altLang="ru-RU" sz="1400" dirty="0"/>
              <a:t>и </a:t>
            </a:r>
            <a:r>
              <a:rPr lang="en-US" altLang="ru-RU" sz="1400" i="1" dirty="0" smtClean="0"/>
              <a:t>x</a:t>
            </a:r>
            <a:r>
              <a:rPr lang="ru-RU" altLang="ru-RU" sz="1400" i="1" baseline="-25000" dirty="0" smtClean="0"/>
              <a:t>j</a:t>
            </a:r>
            <a:r>
              <a:rPr lang="ru-RU" altLang="ru-RU" sz="1400" dirty="0" smtClean="0"/>
              <a:t> не принадлежит </a:t>
            </a:r>
            <a:r>
              <a:rPr lang="ru-RU" altLang="ru-RU" sz="1400" dirty="0"/>
              <a:t>Т</a:t>
            </a:r>
            <a:r>
              <a:rPr lang="en-US" altLang="ru-RU" sz="1400" baseline="-25000" dirty="0" smtClean="0"/>
              <a:t>s</a:t>
            </a:r>
            <a:r>
              <a:rPr lang="ru-RU" altLang="ru-RU" sz="1400" dirty="0" smtClean="0"/>
              <a:t>; </a:t>
            </a:r>
            <a:r>
              <a:rPr lang="ru-RU" altLang="ru-RU" sz="1400" dirty="0"/>
              <a:t>причем </a:t>
            </a:r>
            <a:r>
              <a:rPr lang="ru-RU" altLang="ru-RU" sz="1400" dirty="0" smtClean="0"/>
              <a:t>добавляемое </a:t>
            </a:r>
            <a:r>
              <a:rPr lang="ru-RU" altLang="ru-RU" sz="1400" dirty="0"/>
              <a:t>ребро должно иметь наименьший вес </a:t>
            </a:r>
            <a:r>
              <a:rPr lang="ru-RU" altLang="ru-RU" sz="1400" i="1" dirty="0" err="1" smtClean="0"/>
              <a:t>c</a:t>
            </a:r>
            <a:r>
              <a:rPr lang="ru-RU" altLang="ru-RU" sz="1400" i="1" baseline="-25000" dirty="0" err="1" smtClean="0"/>
              <a:t>i</a:t>
            </a:r>
            <a:r>
              <a:rPr lang="en-US" altLang="ru-RU" sz="1400" i="1" baseline="-25000" dirty="0" smtClean="0"/>
              <a:t>j</a:t>
            </a:r>
            <a:r>
              <a:rPr lang="ru-RU" altLang="ru-RU" sz="1400" dirty="0" smtClean="0"/>
              <a:t>. </a:t>
            </a:r>
          </a:p>
          <a:p>
            <a:pPr marL="0">
              <a:lnSpc>
                <a:spcPct val="80000"/>
              </a:lnSpc>
              <a:spcBef>
                <a:spcPts val="0"/>
              </a:spcBef>
              <a:buFontTx/>
              <a:buNone/>
            </a:pPr>
            <a:r>
              <a:rPr lang="ru-RU" altLang="ru-RU" sz="1400" dirty="0" smtClean="0"/>
              <a:t>Процесс продолжается </a:t>
            </a:r>
            <a:r>
              <a:rPr lang="ru-RU" altLang="ru-RU" sz="1400" dirty="0"/>
              <a:t>до тех пор, пока число ребер в </a:t>
            </a:r>
            <a:r>
              <a:rPr lang="en-US" altLang="ru-RU" sz="1400" dirty="0" smtClean="0"/>
              <a:t>T</a:t>
            </a:r>
            <a:r>
              <a:rPr lang="ru-RU" altLang="ru-RU" sz="1400" baseline="-25000" dirty="0" smtClean="0"/>
              <a:t>s</a:t>
            </a:r>
            <a:r>
              <a:rPr lang="ru-RU" altLang="ru-RU" sz="1400" dirty="0" smtClean="0"/>
              <a:t> </a:t>
            </a:r>
            <a:r>
              <a:rPr lang="ru-RU" altLang="ru-RU" sz="1400" dirty="0"/>
              <a:t>не станет равным </a:t>
            </a:r>
            <a:r>
              <a:rPr lang="en-US" altLang="ru-RU" sz="1400" dirty="0" smtClean="0"/>
              <a:t>n</a:t>
            </a:r>
            <a:r>
              <a:rPr lang="ru-RU" altLang="ru-RU" sz="1400" dirty="0" smtClean="0"/>
              <a:t> </a:t>
            </a:r>
            <a:r>
              <a:rPr lang="ru-RU" altLang="ru-RU" sz="1400" dirty="0"/>
              <a:t>— 1. </a:t>
            </a:r>
            <a:r>
              <a:rPr lang="en-US" altLang="ru-RU" sz="1400" dirty="0" smtClean="0"/>
              <a:t> </a:t>
            </a:r>
            <a:r>
              <a:rPr lang="ru-RU" altLang="ru-RU" sz="1400" dirty="0" smtClean="0"/>
              <a:t>Тогда </a:t>
            </a:r>
            <a:r>
              <a:rPr lang="ru-RU" altLang="ru-RU" sz="1400" dirty="0"/>
              <a:t>поддерево </a:t>
            </a:r>
            <a:r>
              <a:rPr lang="ru-RU" altLang="ru-RU" sz="1400" dirty="0" err="1"/>
              <a:t>Ts</a:t>
            </a:r>
            <a:r>
              <a:rPr lang="ru-RU" altLang="ru-RU" sz="1400" dirty="0"/>
              <a:t> будет требуемым SST</a:t>
            </a:r>
            <a:r>
              <a:rPr lang="ru-RU" altLang="ru-RU" sz="1400" dirty="0" smtClean="0"/>
              <a:t>.</a:t>
            </a:r>
            <a:endParaRPr lang="ru-RU" altLang="ru-RU" sz="1400" dirty="0"/>
          </a:p>
          <a:p>
            <a:pPr marL="0">
              <a:lnSpc>
                <a:spcPct val="80000"/>
              </a:lnSpc>
              <a:spcBef>
                <a:spcPts val="0"/>
              </a:spcBef>
              <a:buFontTx/>
              <a:buNone/>
            </a:pPr>
            <a:endParaRPr lang="en-US" altLang="ru-RU" sz="1400" dirty="0"/>
          </a:p>
        </p:txBody>
      </p:sp>
      <p:pic>
        <p:nvPicPr>
          <p:cNvPr id="51209" name="Picture 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326188"/>
            <a:ext cx="4038600" cy="5318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1210" name="Line 10"/>
          <p:cNvSpPr>
            <a:spLocks noChangeShapeType="1"/>
          </p:cNvSpPr>
          <p:nvPr/>
        </p:nvSpPr>
        <p:spPr bwMode="auto">
          <a:xfrm>
            <a:off x="323850" y="476250"/>
            <a:ext cx="8497888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461047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F0FD7C-D865-4F3E-8B19-2D4E8C30513A}" type="slidenum">
              <a:rPr lang="ru-RU" altLang="ru-RU"/>
              <a:pPr/>
              <a:t>26</a:t>
            </a:fld>
            <a:endParaRPr lang="ru-RU" altLang="ru-RU"/>
          </a:p>
        </p:txBody>
      </p:sp>
      <p:sp>
        <p:nvSpPr>
          <p:cNvPr id="5120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274638"/>
            <a:ext cx="8229600" cy="1143000"/>
          </a:xfrm>
        </p:spPr>
        <p:txBody>
          <a:bodyPr/>
          <a:lstStyle/>
          <a:p>
            <a:r>
              <a:rPr lang="ru-RU" altLang="ru-RU" sz="1200" dirty="0" smtClean="0">
                <a:solidFill>
                  <a:srgbClr val="0000FF"/>
                </a:solidFill>
              </a:rPr>
              <a:t>Пример алгоритма </a:t>
            </a:r>
            <a:r>
              <a:rPr lang="ru-RU" altLang="ru-RU" sz="1200" dirty="0" err="1" smtClean="0">
                <a:solidFill>
                  <a:srgbClr val="0000FF"/>
                </a:solidFill>
              </a:rPr>
              <a:t>Краскала</a:t>
            </a:r>
            <a:endParaRPr lang="ru-RU" altLang="ru-RU" sz="1200" dirty="0">
              <a:solidFill>
                <a:srgbClr val="0000FF"/>
              </a:solidFill>
            </a:endParaRPr>
          </a:p>
        </p:txBody>
      </p:sp>
      <p:pic>
        <p:nvPicPr>
          <p:cNvPr id="51209" name="Picture 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326188"/>
            <a:ext cx="4038600" cy="5318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1210" name="Line 10"/>
          <p:cNvSpPr>
            <a:spLocks noChangeShapeType="1"/>
          </p:cNvSpPr>
          <p:nvPr/>
        </p:nvSpPr>
        <p:spPr bwMode="auto">
          <a:xfrm>
            <a:off x="323850" y="476250"/>
            <a:ext cx="8497888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pic>
        <p:nvPicPr>
          <p:cNvPr id="258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700808"/>
            <a:ext cx="1872000" cy="13891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187624" y="1159154"/>
            <a:ext cx="676875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>
                <a:sym typeface="Symbol"/>
              </a:rPr>
              <a:t>(1,7)=3</a:t>
            </a:r>
            <a:r>
              <a:rPr lang="en-US" sz="1400" dirty="0" smtClean="0">
                <a:sym typeface="Symbol"/>
              </a:rPr>
              <a:t>;</a:t>
            </a:r>
            <a:r>
              <a:rPr lang="ru-RU" sz="1400" dirty="0" smtClean="0">
                <a:sym typeface="Symbol"/>
              </a:rPr>
              <a:t> (</a:t>
            </a:r>
            <a:r>
              <a:rPr lang="en-US" sz="1400" dirty="0" smtClean="0">
                <a:sym typeface="Symbol"/>
              </a:rPr>
              <a:t>3,6)</a:t>
            </a:r>
            <a:r>
              <a:rPr lang="ru-RU" sz="1400" dirty="0" smtClean="0">
                <a:sym typeface="Symbol"/>
              </a:rPr>
              <a:t>=3</a:t>
            </a:r>
            <a:r>
              <a:rPr lang="en-US" sz="1400" dirty="0" smtClean="0">
                <a:sym typeface="Symbol"/>
              </a:rPr>
              <a:t>; (1,2)</a:t>
            </a:r>
            <a:r>
              <a:rPr lang="ru-RU" sz="1400" dirty="0" smtClean="0">
                <a:sym typeface="Symbol"/>
              </a:rPr>
              <a:t>=4</a:t>
            </a:r>
            <a:r>
              <a:rPr lang="en-US" sz="1400" dirty="0" smtClean="0">
                <a:sym typeface="Symbol"/>
              </a:rPr>
              <a:t>; (1,5)</a:t>
            </a:r>
            <a:r>
              <a:rPr lang="ru-RU" sz="1400" dirty="0" smtClean="0">
                <a:sym typeface="Symbol"/>
              </a:rPr>
              <a:t>=4</a:t>
            </a:r>
            <a:r>
              <a:rPr lang="en-US" sz="1400" dirty="0" smtClean="0">
                <a:sym typeface="Symbol"/>
              </a:rPr>
              <a:t>; (5,6)</a:t>
            </a:r>
            <a:r>
              <a:rPr lang="ru-RU" sz="1400" dirty="0" smtClean="0">
                <a:sym typeface="Symbol"/>
              </a:rPr>
              <a:t>=4</a:t>
            </a:r>
            <a:r>
              <a:rPr lang="en-US" sz="1400" dirty="0" smtClean="0">
                <a:sym typeface="Symbol"/>
              </a:rPr>
              <a:t>; </a:t>
            </a:r>
            <a:r>
              <a:rPr lang="en-US" sz="1400" dirty="0" smtClean="0">
                <a:solidFill>
                  <a:srgbClr val="0000FF"/>
                </a:solidFill>
                <a:sym typeface="Symbol"/>
              </a:rPr>
              <a:t>(6;7)</a:t>
            </a:r>
            <a:r>
              <a:rPr lang="ru-RU" sz="1400" dirty="0" smtClean="0">
                <a:solidFill>
                  <a:srgbClr val="0000FF"/>
                </a:solidFill>
                <a:sym typeface="Symbol"/>
              </a:rPr>
              <a:t>=5</a:t>
            </a:r>
            <a:r>
              <a:rPr lang="en-US" sz="1400" dirty="0" smtClean="0">
                <a:sym typeface="Symbol"/>
              </a:rPr>
              <a:t>; </a:t>
            </a:r>
            <a:r>
              <a:rPr lang="en-US" sz="1400" dirty="0" smtClean="0">
                <a:solidFill>
                  <a:srgbClr val="0000FF"/>
                </a:solidFill>
                <a:sym typeface="Symbol"/>
              </a:rPr>
              <a:t>(2,3)</a:t>
            </a:r>
            <a:r>
              <a:rPr lang="ru-RU" sz="1400" dirty="0" smtClean="0">
                <a:solidFill>
                  <a:srgbClr val="0000FF"/>
                </a:solidFill>
                <a:sym typeface="Symbol"/>
              </a:rPr>
              <a:t>=6</a:t>
            </a:r>
            <a:r>
              <a:rPr lang="en-US" sz="1400" dirty="0" smtClean="0">
                <a:sym typeface="Symbol"/>
              </a:rPr>
              <a:t>; </a:t>
            </a:r>
            <a:r>
              <a:rPr lang="en-US" sz="1400" dirty="0" smtClean="0">
                <a:solidFill>
                  <a:srgbClr val="0000FF"/>
                </a:solidFill>
                <a:sym typeface="Symbol"/>
              </a:rPr>
              <a:t>(2,6)</a:t>
            </a:r>
            <a:r>
              <a:rPr lang="ru-RU" sz="1400" dirty="0" smtClean="0">
                <a:solidFill>
                  <a:srgbClr val="0000FF"/>
                </a:solidFill>
                <a:sym typeface="Symbol"/>
              </a:rPr>
              <a:t>=6</a:t>
            </a:r>
            <a:r>
              <a:rPr lang="en-US" sz="1400" dirty="0" smtClean="0">
                <a:sym typeface="Symbol"/>
              </a:rPr>
              <a:t>; (4,5)</a:t>
            </a:r>
            <a:r>
              <a:rPr lang="ru-RU" sz="1400" dirty="0" smtClean="0">
                <a:sym typeface="Symbol"/>
              </a:rPr>
              <a:t>=6</a:t>
            </a:r>
            <a:r>
              <a:rPr lang="en-US" sz="1400" dirty="0" smtClean="0">
                <a:sym typeface="Symbol"/>
              </a:rPr>
              <a:t>; </a:t>
            </a:r>
            <a:r>
              <a:rPr lang="en-US" sz="1400" dirty="0" smtClean="0">
                <a:solidFill>
                  <a:srgbClr val="0000FF"/>
                </a:solidFill>
                <a:sym typeface="Symbol"/>
              </a:rPr>
              <a:t>(3,4)</a:t>
            </a:r>
            <a:r>
              <a:rPr lang="ru-RU" sz="1400" dirty="0" smtClean="0">
                <a:solidFill>
                  <a:srgbClr val="0000FF"/>
                </a:solidFill>
                <a:sym typeface="Symbol"/>
              </a:rPr>
              <a:t>=7</a:t>
            </a:r>
            <a:endParaRPr lang="en-US" sz="1400" dirty="0" smtClean="0">
              <a:solidFill>
                <a:srgbClr val="0000FF"/>
              </a:solidFill>
              <a:sym typeface="Symbol"/>
            </a:endParaRPr>
          </a:p>
        </p:txBody>
      </p:sp>
      <p:pic>
        <p:nvPicPr>
          <p:cNvPr id="26112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3768" y="1701229"/>
            <a:ext cx="1872000" cy="13891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61123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3626" y="1701229"/>
            <a:ext cx="1872000" cy="13891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61124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6256" y="1767252"/>
            <a:ext cx="1872000" cy="13891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3328617"/>
            <a:ext cx="1872000" cy="13891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" name="Picture 3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3768" y="3312089"/>
            <a:ext cx="1872000" cy="13891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" name="Picture 4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3364" y="3284407"/>
            <a:ext cx="1872000" cy="13891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8" name="Picture 5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6256" y="3316033"/>
            <a:ext cx="1872000" cy="14017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9" name="Picture 6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94857" y="4920140"/>
            <a:ext cx="1872000" cy="13891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967603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F0FD7C-D865-4F3E-8B19-2D4E8C30513A}" type="slidenum">
              <a:rPr lang="ru-RU" altLang="ru-RU"/>
              <a:pPr/>
              <a:t>27</a:t>
            </a:fld>
            <a:endParaRPr lang="ru-RU" altLang="ru-RU"/>
          </a:p>
        </p:txBody>
      </p:sp>
      <p:sp>
        <p:nvSpPr>
          <p:cNvPr id="5120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274638"/>
            <a:ext cx="8229600" cy="1143000"/>
          </a:xfrm>
        </p:spPr>
        <p:txBody>
          <a:bodyPr/>
          <a:lstStyle/>
          <a:p>
            <a:r>
              <a:rPr lang="ru-RU" altLang="ru-RU" sz="1200" dirty="0" smtClean="0">
                <a:solidFill>
                  <a:srgbClr val="0000FF"/>
                </a:solidFill>
              </a:rPr>
              <a:t>Кратчайший остов</a:t>
            </a:r>
            <a:r>
              <a:rPr lang="en-US" altLang="ru-RU" sz="1200" dirty="0" smtClean="0">
                <a:solidFill>
                  <a:srgbClr val="0000FF"/>
                </a:solidFill>
              </a:rPr>
              <a:t> (SST)</a:t>
            </a:r>
            <a:r>
              <a:rPr lang="ru-RU" altLang="ru-RU" sz="1200" dirty="0" smtClean="0">
                <a:solidFill>
                  <a:srgbClr val="0000FF"/>
                </a:solidFill>
              </a:rPr>
              <a:t> графа (алгоритм Прима)</a:t>
            </a:r>
            <a:endParaRPr lang="ru-RU" altLang="ru-RU" sz="1200" dirty="0">
              <a:solidFill>
                <a:srgbClr val="0000FF"/>
              </a:solidFill>
            </a:endParaRPr>
          </a:p>
        </p:txBody>
      </p:sp>
      <p:sp>
        <p:nvSpPr>
          <p:cNvPr id="51203" name="Rectangle 3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540346" y="1124744"/>
            <a:ext cx="8064896" cy="4680520"/>
          </a:xfrm>
        </p:spPr>
        <p:txBody>
          <a:bodyPr/>
          <a:lstStyle/>
          <a:p>
            <a:pPr marL="0">
              <a:lnSpc>
                <a:spcPct val="80000"/>
              </a:lnSpc>
              <a:spcBef>
                <a:spcPts val="0"/>
              </a:spcBef>
              <a:buFontTx/>
              <a:buNone/>
            </a:pPr>
            <a:r>
              <a:rPr lang="ru-RU" altLang="ru-RU" sz="1400" b="1" dirty="0" smtClean="0"/>
              <a:t>Шаг 1</a:t>
            </a:r>
            <a:r>
              <a:rPr lang="ru-RU" altLang="ru-RU" sz="1400" dirty="0" smtClean="0"/>
              <a:t>. Пусть </a:t>
            </a:r>
            <a:r>
              <a:rPr lang="ru-RU" altLang="ru-RU" sz="1400" dirty="0" err="1"/>
              <a:t>T</a:t>
            </a:r>
            <a:r>
              <a:rPr lang="ru-RU" altLang="ru-RU" sz="1400" baseline="-25000" dirty="0" err="1"/>
              <a:t>s</a:t>
            </a:r>
            <a:r>
              <a:rPr lang="ru-RU" altLang="ru-RU" sz="1400" dirty="0"/>
              <a:t> = {</a:t>
            </a:r>
            <a:r>
              <a:rPr lang="ru-RU" altLang="ru-RU" sz="1400" dirty="0" err="1"/>
              <a:t>x</a:t>
            </a:r>
            <a:r>
              <a:rPr lang="ru-RU" altLang="ru-RU" sz="1400" baseline="-25000" dirty="0" err="1"/>
              <a:t>s</a:t>
            </a:r>
            <a:r>
              <a:rPr lang="ru-RU" altLang="ru-RU" sz="1400" dirty="0"/>
              <a:t>}, где </a:t>
            </a:r>
            <a:r>
              <a:rPr lang="ru-RU" altLang="ru-RU" sz="1400" dirty="0" smtClean="0"/>
              <a:t>х</a:t>
            </a:r>
            <a:r>
              <a:rPr lang="en-US" altLang="ru-RU" sz="1400" baseline="-25000" dirty="0" smtClean="0"/>
              <a:t>s</a:t>
            </a:r>
            <a:r>
              <a:rPr lang="ru-RU" altLang="ru-RU" sz="1400" dirty="0" smtClean="0"/>
              <a:t> </a:t>
            </a:r>
            <a:r>
              <a:rPr lang="ru-RU" altLang="ru-RU" sz="1400" dirty="0"/>
              <a:t>— произвольно выбранная </a:t>
            </a:r>
            <a:r>
              <a:rPr lang="ru-RU" altLang="ru-RU" sz="1400" dirty="0" smtClean="0"/>
              <a:t>вершина</a:t>
            </a:r>
            <a:r>
              <a:rPr lang="ru-RU" altLang="ru-RU" sz="1400" dirty="0"/>
              <a:t>, и </a:t>
            </a:r>
            <a:r>
              <a:rPr lang="ru-RU" altLang="ru-RU" sz="1400" dirty="0" smtClean="0"/>
              <a:t>А</a:t>
            </a:r>
            <a:r>
              <a:rPr lang="en-US" altLang="ru-RU" sz="1400" baseline="-25000" dirty="0" smtClean="0"/>
              <a:t>s</a:t>
            </a:r>
            <a:r>
              <a:rPr lang="ru-RU" altLang="ru-RU" sz="1400" dirty="0" smtClean="0"/>
              <a:t> </a:t>
            </a:r>
            <a:r>
              <a:rPr lang="ru-RU" altLang="ru-RU" sz="1400" dirty="0"/>
              <a:t>= </a:t>
            </a:r>
            <a:r>
              <a:rPr lang="ru-RU" altLang="ru-RU" sz="1400" dirty="0" smtClean="0">
                <a:sym typeface="Symbol"/>
              </a:rPr>
              <a:t></a:t>
            </a:r>
            <a:r>
              <a:rPr lang="ru-RU" altLang="ru-RU" sz="1400" dirty="0" smtClean="0"/>
              <a:t> </a:t>
            </a:r>
          </a:p>
          <a:p>
            <a:pPr marL="0">
              <a:lnSpc>
                <a:spcPct val="80000"/>
              </a:lnSpc>
              <a:spcBef>
                <a:spcPts val="0"/>
              </a:spcBef>
              <a:buFontTx/>
              <a:buNone/>
            </a:pPr>
            <a:r>
              <a:rPr lang="ru-RU" altLang="ru-RU" sz="1400" dirty="0" smtClean="0"/>
              <a:t>(</a:t>
            </a:r>
            <a:r>
              <a:rPr lang="ru-RU" altLang="ru-RU" sz="1400" dirty="0" err="1"/>
              <a:t>A</a:t>
            </a:r>
            <a:r>
              <a:rPr lang="ru-RU" altLang="ru-RU" sz="1400" baseline="-25000" dirty="0" err="1"/>
              <a:t>s</a:t>
            </a:r>
            <a:r>
              <a:rPr lang="ru-RU" altLang="ru-RU" sz="1400" dirty="0"/>
              <a:t> является множеством ребер, входящих </a:t>
            </a:r>
            <a:r>
              <a:rPr lang="ru-RU" altLang="ru-RU" sz="1400" dirty="0" smtClean="0"/>
              <a:t>в </a:t>
            </a:r>
            <a:r>
              <a:rPr lang="ru-RU" altLang="ru-RU" sz="1400" dirty="0"/>
              <a:t>SST</a:t>
            </a:r>
            <a:r>
              <a:rPr lang="ru-RU" altLang="ru-RU" sz="1400" dirty="0" smtClean="0"/>
              <a:t>).</a:t>
            </a:r>
            <a:endParaRPr lang="ru-RU" altLang="ru-RU" sz="1400" dirty="0"/>
          </a:p>
          <a:p>
            <a:pPr marL="0">
              <a:lnSpc>
                <a:spcPct val="80000"/>
              </a:lnSpc>
              <a:spcBef>
                <a:spcPts val="0"/>
              </a:spcBef>
              <a:buFontTx/>
              <a:buNone/>
            </a:pPr>
            <a:endParaRPr lang="en-US" altLang="ru-RU" sz="1400" dirty="0" smtClean="0"/>
          </a:p>
          <a:p>
            <a:pPr marL="0">
              <a:lnSpc>
                <a:spcPct val="80000"/>
              </a:lnSpc>
              <a:spcBef>
                <a:spcPts val="0"/>
              </a:spcBef>
              <a:buFontTx/>
              <a:buNone/>
            </a:pPr>
            <a:r>
              <a:rPr lang="ru-RU" altLang="ru-RU" sz="1400" b="1" dirty="0" smtClean="0"/>
              <a:t>Шаг </a:t>
            </a:r>
            <a:r>
              <a:rPr lang="ru-RU" altLang="ru-RU" sz="1400" b="1" dirty="0"/>
              <a:t>2</a:t>
            </a:r>
            <a:r>
              <a:rPr lang="ru-RU" altLang="ru-RU" sz="1400" dirty="0"/>
              <a:t>. Для каждой вершины </a:t>
            </a:r>
            <a:r>
              <a:rPr lang="ru-RU" altLang="ru-RU" sz="1400" dirty="0" err="1"/>
              <a:t>x</a:t>
            </a:r>
            <a:r>
              <a:rPr lang="ru-RU" altLang="ru-RU" sz="1400" baseline="-25000" dirty="0" err="1"/>
              <a:t>j</a:t>
            </a:r>
            <a:r>
              <a:rPr lang="ru-RU" altLang="ru-RU" sz="1400" dirty="0"/>
              <a:t> </a:t>
            </a:r>
            <a:r>
              <a:rPr lang="ru-RU" altLang="ru-RU" sz="1400" dirty="0" smtClean="0"/>
              <a:t>не принадлежащей Т</a:t>
            </a:r>
            <a:r>
              <a:rPr lang="en-US" altLang="ru-RU" sz="1400" baseline="-25000" dirty="0" smtClean="0"/>
              <a:t>s</a:t>
            </a:r>
            <a:r>
              <a:rPr lang="ru-RU" altLang="ru-RU" sz="1400" dirty="0" smtClean="0"/>
              <a:t> </a:t>
            </a:r>
            <a:r>
              <a:rPr lang="ru-RU" altLang="ru-RU" sz="1400" dirty="0"/>
              <a:t>найти вершину </a:t>
            </a:r>
            <a:r>
              <a:rPr lang="ru-RU" altLang="ru-RU" sz="1400" i="1" dirty="0" err="1" smtClean="0"/>
              <a:t>a</a:t>
            </a:r>
            <a:r>
              <a:rPr lang="ru-RU" altLang="ru-RU" sz="1400" baseline="-25000" dirty="0" err="1" smtClean="0"/>
              <a:t>j</a:t>
            </a:r>
            <a:r>
              <a:rPr lang="ru-RU" altLang="ru-RU" sz="1400" dirty="0" smtClean="0"/>
              <a:t> принадлежащую Т</a:t>
            </a:r>
            <a:r>
              <a:rPr lang="en-US" altLang="ru-RU" sz="1400" baseline="-25000" dirty="0" smtClean="0"/>
              <a:t>s</a:t>
            </a:r>
            <a:r>
              <a:rPr lang="ru-RU" altLang="ru-RU" sz="1400" dirty="0" smtClean="0"/>
              <a:t>, </a:t>
            </a:r>
            <a:endParaRPr lang="ru-RU" altLang="ru-RU" sz="1400" dirty="0"/>
          </a:p>
          <a:p>
            <a:pPr marL="0">
              <a:lnSpc>
                <a:spcPct val="80000"/>
              </a:lnSpc>
              <a:spcBef>
                <a:spcPts val="0"/>
              </a:spcBef>
              <a:buFontTx/>
              <a:buNone/>
            </a:pPr>
            <a:r>
              <a:rPr lang="ru-RU" altLang="ru-RU" sz="1400" dirty="0"/>
              <a:t>такую, что </a:t>
            </a:r>
            <a:endParaRPr lang="en-US" altLang="ru-RU" sz="1400" dirty="0" smtClean="0"/>
          </a:p>
          <a:p>
            <a:pPr marL="0">
              <a:lnSpc>
                <a:spcPct val="80000"/>
              </a:lnSpc>
              <a:spcBef>
                <a:spcPts val="0"/>
              </a:spcBef>
              <a:buFontTx/>
              <a:buNone/>
            </a:pPr>
            <a:endParaRPr lang="en-US" altLang="ru-RU" sz="1400" dirty="0" smtClean="0"/>
          </a:p>
          <a:p>
            <a:pPr marL="0">
              <a:lnSpc>
                <a:spcPct val="80000"/>
              </a:lnSpc>
              <a:spcBef>
                <a:spcPts val="0"/>
              </a:spcBef>
              <a:buFontTx/>
              <a:buNone/>
            </a:pPr>
            <a:endParaRPr lang="en-US" altLang="ru-RU" sz="1400" dirty="0"/>
          </a:p>
          <a:p>
            <a:pPr marL="0">
              <a:lnSpc>
                <a:spcPct val="80000"/>
              </a:lnSpc>
              <a:spcBef>
                <a:spcPts val="0"/>
              </a:spcBef>
              <a:buFontTx/>
              <a:buNone/>
            </a:pPr>
            <a:endParaRPr lang="ru-RU" altLang="ru-RU" sz="1400" dirty="0" smtClean="0"/>
          </a:p>
          <a:p>
            <a:pPr marL="0">
              <a:lnSpc>
                <a:spcPct val="80000"/>
              </a:lnSpc>
              <a:spcBef>
                <a:spcPts val="0"/>
              </a:spcBef>
              <a:buFontTx/>
              <a:buNone/>
            </a:pPr>
            <a:endParaRPr lang="ru-RU" altLang="ru-RU" sz="1400" dirty="0"/>
          </a:p>
          <a:p>
            <a:pPr marL="0">
              <a:lnSpc>
                <a:spcPct val="80000"/>
              </a:lnSpc>
              <a:spcBef>
                <a:spcPts val="0"/>
              </a:spcBef>
              <a:buFontTx/>
              <a:buNone/>
            </a:pPr>
            <a:r>
              <a:rPr lang="ru-RU" altLang="ru-RU" sz="1400" dirty="0" smtClean="0"/>
              <a:t>приписать </a:t>
            </a:r>
            <a:r>
              <a:rPr lang="ru-RU" altLang="ru-RU" sz="1400" dirty="0"/>
              <a:t>вершине </a:t>
            </a:r>
            <a:r>
              <a:rPr lang="en-US" altLang="ru-RU" sz="1400" dirty="0" smtClean="0"/>
              <a:t>x</a:t>
            </a:r>
            <a:r>
              <a:rPr lang="ru-RU" altLang="ru-RU" sz="1400" baseline="-25000" dirty="0" smtClean="0"/>
              <a:t>j</a:t>
            </a:r>
            <a:r>
              <a:rPr lang="ru-RU" altLang="ru-RU" sz="1400" dirty="0" smtClean="0"/>
              <a:t> </a:t>
            </a:r>
            <a:r>
              <a:rPr lang="ru-RU" altLang="ru-RU" sz="1400" dirty="0"/>
              <a:t>пометку </a:t>
            </a:r>
            <a:r>
              <a:rPr lang="ru-RU" altLang="ru-RU" sz="1400" dirty="0" smtClean="0"/>
              <a:t>[</a:t>
            </a:r>
            <a:r>
              <a:rPr lang="ru-RU" altLang="ru-RU" sz="1400" dirty="0" smtClean="0">
                <a:sym typeface="Symbol"/>
              </a:rPr>
              <a:t></a:t>
            </a:r>
            <a:r>
              <a:rPr lang="en-US" altLang="ru-RU" sz="1400" baseline="-25000" dirty="0" smtClean="0">
                <a:sym typeface="Symbol"/>
              </a:rPr>
              <a:t>j</a:t>
            </a:r>
            <a:r>
              <a:rPr lang="ru-RU" altLang="ru-RU" sz="1400" dirty="0" smtClean="0">
                <a:sym typeface="Symbol"/>
              </a:rPr>
              <a:t></a:t>
            </a:r>
            <a:r>
              <a:rPr lang="en-US" altLang="ru-RU" sz="1400" baseline="-25000" dirty="0" smtClean="0">
                <a:sym typeface="Symbol"/>
              </a:rPr>
              <a:t>j</a:t>
            </a:r>
            <a:r>
              <a:rPr lang="ru-RU" altLang="ru-RU" sz="1400" dirty="0" smtClean="0"/>
              <a:t>]. </a:t>
            </a:r>
            <a:r>
              <a:rPr lang="ru-RU" altLang="ru-RU" sz="1400" dirty="0"/>
              <a:t>Если такой вершины </a:t>
            </a:r>
            <a:r>
              <a:rPr lang="ru-RU" altLang="ru-RU" sz="1400" dirty="0">
                <a:sym typeface="Symbol"/>
              </a:rPr>
              <a:t></a:t>
            </a:r>
            <a:r>
              <a:rPr lang="en-US" altLang="ru-RU" sz="1400" baseline="-25000" dirty="0">
                <a:sym typeface="Symbol"/>
              </a:rPr>
              <a:t>j</a:t>
            </a:r>
            <a:r>
              <a:rPr lang="ru-RU" altLang="ru-RU" sz="1400" dirty="0" smtClean="0"/>
              <a:t> </a:t>
            </a:r>
            <a:r>
              <a:rPr lang="ru-RU" altLang="ru-RU" sz="1400" dirty="0"/>
              <a:t>нет, т. е. при Г </a:t>
            </a:r>
            <a:r>
              <a:rPr lang="ru-RU" altLang="ru-RU" sz="1400" dirty="0" smtClean="0"/>
              <a:t>(</a:t>
            </a:r>
            <a:r>
              <a:rPr lang="en-US" altLang="ru-RU" sz="1400" dirty="0" smtClean="0"/>
              <a:t>x</a:t>
            </a:r>
            <a:r>
              <a:rPr lang="ru-RU" altLang="ru-RU" sz="1400" baseline="-25000" dirty="0" smtClean="0"/>
              <a:t>j</a:t>
            </a:r>
            <a:r>
              <a:rPr lang="ru-RU" altLang="ru-RU" sz="1400" dirty="0"/>
              <a:t>) </a:t>
            </a:r>
            <a:r>
              <a:rPr lang="ru-RU" altLang="ru-RU" sz="1400" dirty="0" smtClean="0">
                <a:sym typeface="Symbol"/>
              </a:rPr>
              <a:t></a:t>
            </a:r>
            <a:r>
              <a:rPr lang="ru-RU" altLang="ru-RU" sz="1400" dirty="0" smtClean="0"/>
              <a:t> </a:t>
            </a:r>
            <a:r>
              <a:rPr lang="ru-RU" altLang="ru-RU" sz="1400" dirty="0" err="1"/>
              <a:t>T</a:t>
            </a:r>
            <a:r>
              <a:rPr lang="ru-RU" altLang="ru-RU" sz="1400" baseline="-25000" dirty="0" err="1"/>
              <a:t>s</a:t>
            </a:r>
            <a:r>
              <a:rPr lang="ru-RU" altLang="ru-RU" sz="1400" dirty="0"/>
              <a:t> = </a:t>
            </a:r>
            <a:r>
              <a:rPr lang="ru-RU" altLang="ru-RU" sz="1400" dirty="0" smtClean="0">
                <a:sym typeface="Symbol"/>
              </a:rPr>
              <a:t></a:t>
            </a:r>
            <a:r>
              <a:rPr lang="ru-RU" altLang="ru-RU" sz="1400" dirty="0" smtClean="0"/>
              <a:t>, </a:t>
            </a:r>
          </a:p>
          <a:p>
            <a:pPr marL="0">
              <a:lnSpc>
                <a:spcPct val="80000"/>
              </a:lnSpc>
              <a:spcBef>
                <a:spcPts val="0"/>
              </a:spcBef>
              <a:buFontTx/>
              <a:buNone/>
            </a:pPr>
            <a:endParaRPr lang="ru-RU" altLang="ru-RU" sz="1400" dirty="0"/>
          </a:p>
          <a:p>
            <a:pPr marL="0">
              <a:lnSpc>
                <a:spcPct val="80000"/>
              </a:lnSpc>
              <a:spcBef>
                <a:spcPts val="0"/>
              </a:spcBef>
              <a:buFontTx/>
              <a:buNone/>
            </a:pPr>
            <a:r>
              <a:rPr lang="ru-RU" altLang="ru-RU" sz="1400" dirty="0" smtClean="0"/>
              <a:t>приписать </a:t>
            </a:r>
            <a:r>
              <a:rPr lang="ru-RU" altLang="ru-RU" sz="1400" dirty="0"/>
              <a:t>вершине </a:t>
            </a:r>
            <a:r>
              <a:rPr lang="en-US" altLang="ru-RU" sz="1400" dirty="0" smtClean="0"/>
              <a:t>x</a:t>
            </a:r>
            <a:r>
              <a:rPr lang="ru-RU" altLang="ru-RU" sz="1400" baseline="-25000" dirty="0" smtClean="0"/>
              <a:t>j</a:t>
            </a:r>
            <a:r>
              <a:rPr lang="ru-RU" altLang="ru-RU" sz="1400" dirty="0" smtClean="0"/>
              <a:t> </a:t>
            </a:r>
            <a:r>
              <a:rPr lang="ru-RU" altLang="ru-RU" sz="1400" dirty="0"/>
              <a:t>пометку </a:t>
            </a:r>
            <a:r>
              <a:rPr lang="ru-RU" altLang="ru-RU" sz="1400" dirty="0" smtClean="0"/>
              <a:t>[</a:t>
            </a:r>
            <a:r>
              <a:rPr lang="en-US" altLang="ru-RU" sz="1400" dirty="0" smtClean="0"/>
              <a:t>0</a:t>
            </a:r>
            <a:r>
              <a:rPr lang="ru-RU" altLang="ru-RU" sz="1400" dirty="0" smtClean="0"/>
              <a:t>, </a:t>
            </a:r>
            <a:r>
              <a:rPr lang="ru-RU" altLang="ru-RU" sz="1400" dirty="0" smtClean="0">
                <a:sym typeface="Symbol"/>
              </a:rPr>
              <a:t></a:t>
            </a:r>
            <a:r>
              <a:rPr lang="ru-RU" altLang="ru-RU" sz="1400" dirty="0" smtClean="0"/>
              <a:t>].</a:t>
            </a:r>
            <a:r>
              <a:rPr lang="en-US" altLang="ru-RU" sz="1400" dirty="0" smtClean="0"/>
              <a:t> </a:t>
            </a:r>
          </a:p>
          <a:p>
            <a:pPr marL="0">
              <a:lnSpc>
                <a:spcPct val="80000"/>
              </a:lnSpc>
              <a:spcBef>
                <a:spcPts val="0"/>
              </a:spcBef>
              <a:buFontTx/>
              <a:buNone/>
            </a:pPr>
            <a:endParaRPr lang="en-US" altLang="ru-RU" sz="1400" dirty="0" smtClean="0"/>
          </a:p>
          <a:p>
            <a:pPr marL="0">
              <a:lnSpc>
                <a:spcPct val="80000"/>
              </a:lnSpc>
              <a:spcBef>
                <a:spcPts val="0"/>
              </a:spcBef>
              <a:buFontTx/>
              <a:buNone/>
            </a:pPr>
            <a:r>
              <a:rPr lang="ru-RU" altLang="ru-RU" sz="1400" b="1" dirty="0" smtClean="0"/>
              <a:t>Шаг </a:t>
            </a:r>
            <a:r>
              <a:rPr lang="ru-RU" altLang="ru-RU" sz="1400" b="1" dirty="0"/>
              <a:t>3</a:t>
            </a:r>
            <a:r>
              <a:rPr lang="ru-RU" altLang="ru-RU" sz="1400" dirty="0"/>
              <a:t>. Выбрать такую вершину </a:t>
            </a:r>
            <a:r>
              <a:rPr lang="en-US" altLang="ru-RU" sz="1400" dirty="0" smtClean="0"/>
              <a:t>x</a:t>
            </a:r>
            <a:r>
              <a:rPr lang="ru-RU" altLang="ru-RU" sz="1400" baseline="-25000" dirty="0" smtClean="0"/>
              <a:t>j</a:t>
            </a:r>
            <a:r>
              <a:rPr lang="ru-RU" altLang="ru-RU" sz="1400" dirty="0"/>
              <a:t>*, что </a:t>
            </a:r>
            <a:endParaRPr lang="en-US" altLang="ru-RU" sz="1400" dirty="0" smtClean="0"/>
          </a:p>
          <a:p>
            <a:pPr marL="0">
              <a:lnSpc>
                <a:spcPct val="80000"/>
              </a:lnSpc>
              <a:spcBef>
                <a:spcPts val="0"/>
              </a:spcBef>
              <a:buFontTx/>
              <a:buNone/>
            </a:pPr>
            <a:endParaRPr lang="en-US" altLang="ru-RU" sz="1400" dirty="0"/>
          </a:p>
          <a:p>
            <a:pPr marL="0">
              <a:lnSpc>
                <a:spcPct val="80000"/>
              </a:lnSpc>
              <a:spcBef>
                <a:spcPts val="0"/>
              </a:spcBef>
              <a:buFontTx/>
              <a:buNone/>
            </a:pPr>
            <a:endParaRPr lang="en-US" altLang="ru-RU" sz="1400" dirty="0"/>
          </a:p>
          <a:p>
            <a:pPr marL="0">
              <a:lnSpc>
                <a:spcPct val="80000"/>
              </a:lnSpc>
              <a:spcBef>
                <a:spcPts val="0"/>
              </a:spcBef>
              <a:buFontTx/>
              <a:buNone/>
            </a:pPr>
            <a:r>
              <a:rPr lang="ru-RU" altLang="ru-RU" sz="1400" dirty="0" smtClean="0"/>
              <a:t>Обновить </a:t>
            </a:r>
            <a:r>
              <a:rPr lang="ru-RU" altLang="ru-RU" sz="1400" dirty="0"/>
              <a:t>данные: </a:t>
            </a:r>
            <a:r>
              <a:rPr lang="ru-RU" altLang="ru-RU" sz="1400" dirty="0" err="1"/>
              <a:t>T</a:t>
            </a:r>
            <a:r>
              <a:rPr lang="ru-RU" altLang="ru-RU" sz="1400" baseline="-25000" dirty="0" err="1"/>
              <a:t>s</a:t>
            </a:r>
            <a:r>
              <a:rPr lang="ru-RU" altLang="ru-RU" sz="1400" dirty="0"/>
              <a:t> = </a:t>
            </a:r>
            <a:r>
              <a:rPr lang="ru-RU" altLang="ru-RU" sz="1400" dirty="0" err="1"/>
              <a:t>T</a:t>
            </a:r>
            <a:r>
              <a:rPr lang="ru-RU" altLang="ru-RU" sz="1400" baseline="-25000" dirty="0" err="1"/>
              <a:t>s</a:t>
            </a:r>
            <a:r>
              <a:rPr lang="ru-RU" altLang="ru-RU" sz="1400" dirty="0"/>
              <a:t> U {</a:t>
            </a:r>
            <a:r>
              <a:rPr lang="ru-RU" altLang="ru-RU" sz="1400" dirty="0" err="1" smtClean="0"/>
              <a:t>x</a:t>
            </a:r>
            <a:r>
              <a:rPr lang="ru-RU" altLang="ru-RU" sz="1400" baseline="-25000" dirty="0" err="1" smtClean="0"/>
              <a:t>j</a:t>
            </a:r>
            <a:r>
              <a:rPr lang="en-US" altLang="ru-RU" sz="1400" baseline="-25000" dirty="0" smtClean="0"/>
              <a:t>*</a:t>
            </a:r>
            <a:r>
              <a:rPr lang="ru-RU" altLang="ru-RU" sz="1400" dirty="0" smtClean="0"/>
              <a:t>}, </a:t>
            </a:r>
            <a:r>
              <a:rPr lang="ru-RU" altLang="ru-RU" sz="1400" dirty="0" err="1"/>
              <a:t>A</a:t>
            </a:r>
            <a:r>
              <a:rPr lang="ru-RU" altLang="ru-RU" sz="1400" baseline="-25000" dirty="0" err="1"/>
              <a:t>s</a:t>
            </a:r>
            <a:r>
              <a:rPr lang="ru-RU" altLang="ru-RU" sz="1400" dirty="0"/>
              <a:t> = </a:t>
            </a:r>
            <a:r>
              <a:rPr lang="ru-RU" altLang="ru-RU" sz="1400" dirty="0" err="1"/>
              <a:t>A</a:t>
            </a:r>
            <a:r>
              <a:rPr lang="ru-RU" altLang="ru-RU" sz="1400" baseline="-25000" dirty="0" err="1"/>
              <a:t>s</a:t>
            </a:r>
            <a:r>
              <a:rPr lang="ru-RU" altLang="ru-RU" sz="1400" dirty="0"/>
              <a:t> </a:t>
            </a:r>
            <a:r>
              <a:rPr lang="ru-RU" altLang="ru-RU" sz="1400" dirty="0" smtClean="0"/>
              <a:t>U {(</a:t>
            </a:r>
            <a:r>
              <a:rPr lang="en-US" altLang="ru-RU" sz="1400" i="1" dirty="0" err="1" smtClean="0">
                <a:sym typeface="Symbol"/>
              </a:rPr>
              <a:t>a</a:t>
            </a:r>
            <a:r>
              <a:rPr lang="en-US" altLang="ru-RU" sz="1400" baseline="-25000" dirty="0" err="1" smtClean="0">
                <a:sym typeface="Symbol"/>
              </a:rPr>
              <a:t>j</a:t>
            </a:r>
            <a:r>
              <a:rPr lang="en-US" altLang="ru-RU" sz="1400" baseline="-25000" dirty="0" smtClean="0">
                <a:sym typeface="Symbol"/>
              </a:rPr>
              <a:t>* </a:t>
            </a:r>
            <a:r>
              <a:rPr lang="ru-RU" altLang="ru-RU" sz="1400" dirty="0" smtClean="0"/>
              <a:t>, </a:t>
            </a:r>
            <a:r>
              <a:rPr lang="ru-RU" altLang="ru-RU" sz="1400" dirty="0" err="1"/>
              <a:t>x</a:t>
            </a:r>
            <a:r>
              <a:rPr lang="ru-RU" altLang="ru-RU" sz="1400" baseline="-25000" dirty="0" err="1"/>
              <a:t>j</a:t>
            </a:r>
            <a:r>
              <a:rPr lang="en-US" altLang="ru-RU" sz="1400" baseline="-25000" dirty="0"/>
              <a:t>*</a:t>
            </a:r>
            <a:r>
              <a:rPr lang="ru-RU" altLang="ru-RU" sz="1400" dirty="0" smtClean="0"/>
              <a:t>)}. </a:t>
            </a:r>
            <a:endParaRPr lang="ru-RU" altLang="ru-RU" sz="1400" dirty="0"/>
          </a:p>
          <a:p>
            <a:pPr marL="0">
              <a:lnSpc>
                <a:spcPct val="80000"/>
              </a:lnSpc>
              <a:spcBef>
                <a:spcPts val="0"/>
              </a:spcBef>
              <a:buFontTx/>
              <a:buNone/>
            </a:pPr>
            <a:endParaRPr lang="en-US" altLang="ru-RU" sz="1400" dirty="0" smtClean="0"/>
          </a:p>
          <a:p>
            <a:pPr marL="0">
              <a:lnSpc>
                <a:spcPct val="80000"/>
              </a:lnSpc>
              <a:spcBef>
                <a:spcPts val="0"/>
              </a:spcBef>
              <a:buFontTx/>
              <a:buNone/>
            </a:pPr>
            <a:r>
              <a:rPr lang="ru-RU" altLang="ru-RU" sz="1400" dirty="0" smtClean="0"/>
              <a:t>Если </a:t>
            </a:r>
            <a:r>
              <a:rPr lang="ru-RU" altLang="ru-RU" sz="1400" dirty="0"/>
              <a:t>| </a:t>
            </a:r>
            <a:r>
              <a:rPr lang="ru-RU" altLang="ru-RU" sz="1400" dirty="0" err="1"/>
              <a:t>Ts</a:t>
            </a:r>
            <a:r>
              <a:rPr lang="ru-RU" altLang="ru-RU" sz="1400" dirty="0"/>
              <a:t> | = n, то остановиться. Ребра в </a:t>
            </a:r>
            <a:r>
              <a:rPr lang="ru-RU" altLang="ru-RU" sz="1400" dirty="0" err="1"/>
              <a:t>A</a:t>
            </a:r>
            <a:r>
              <a:rPr lang="ru-RU" altLang="ru-RU" sz="1400" baseline="-25000" dirty="0" err="1"/>
              <a:t>s</a:t>
            </a:r>
            <a:r>
              <a:rPr lang="ru-RU" altLang="ru-RU" sz="1400" dirty="0"/>
              <a:t> образуют SST. </a:t>
            </a:r>
          </a:p>
          <a:p>
            <a:pPr marL="0">
              <a:lnSpc>
                <a:spcPct val="80000"/>
              </a:lnSpc>
              <a:spcBef>
                <a:spcPts val="0"/>
              </a:spcBef>
              <a:buFontTx/>
              <a:buNone/>
            </a:pPr>
            <a:endParaRPr lang="en-US" altLang="ru-RU" sz="1400" dirty="0" smtClean="0"/>
          </a:p>
          <a:p>
            <a:pPr marL="0">
              <a:lnSpc>
                <a:spcPct val="80000"/>
              </a:lnSpc>
              <a:spcBef>
                <a:spcPts val="0"/>
              </a:spcBef>
              <a:buFontTx/>
              <a:buNone/>
            </a:pPr>
            <a:r>
              <a:rPr lang="ru-RU" altLang="ru-RU" sz="1400" dirty="0" smtClean="0"/>
              <a:t>Если </a:t>
            </a:r>
            <a:r>
              <a:rPr lang="ru-RU" altLang="ru-RU" sz="1400" dirty="0"/>
              <a:t>| </a:t>
            </a:r>
            <a:r>
              <a:rPr lang="ru-RU" altLang="ru-RU" sz="1400" dirty="0" err="1"/>
              <a:t>Ts</a:t>
            </a:r>
            <a:r>
              <a:rPr lang="ru-RU" altLang="ru-RU" sz="1400" dirty="0"/>
              <a:t> |</a:t>
            </a:r>
            <a:r>
              <a:rPr lang="ru-RU" altLang="ru-RU" sz="1400" dirty="0" smtClean="0"/>
              <a:t> </a:t>
            </a:r>
            <a:r>
              <a:rPr lang="ru-RU" altLang="ru-RU" sz="1400" dirty="0" smtClean="0">
                <a:sym typeface="Symbol"/>
              </a:rPr>
              <a:t></a:t>
            </a:r>
            <a:r>
              <a:rPr lang="en-US" altLang="ru-RU" sz="1400" dirty="0">
                <a:sym typeface="Symbol"/>
              </a:rPr>
              <a:t> </a:t>
            </a:r>
            <a:r>
              <a:rPr lang="en-US" altLang="ru-RU" sz="1400" dirty="0" smtClean="0">
                <a:sym typeface="Symbol"/>
              </a:rPr>
              <a:t>n</a:t>
            </a:r>
            <a:r>
              <a:rPr lang="ru-RU" altLang="ru-RU" sz="1400" dirty="0" smtClean="0"/>
              <a:t>, </a:t>
            </a:r>
            <a:r>
              <a:rPr lang="ru-RU" altLang="ru-RU" sz="1400" dirty="0"/>
              <a:t>то перейти к шагу 4. </a:t>
            </a:r>
          </a:p>
          <a:p>
            <a:pPr marL="0">
              <a:lnSpc>
                <a:spcPct val="80000"/>
              </a:lnSpc>
              <a:spcBef>
                <a:spcPts val="0"/>
              </a:spcBef>
              <a:buFontTx/>
              <a:buNone/>
            </a:pPr>
            <a:endParaRPr lang="en-US" altLang="ru-RU" sz="1400" dirty="0" smtClean="0"/>
          </a:p>
          <a:p>
            <a:pPr marL="0">
              <a:lnSpc>
                <a:spcPct val="80000"/>
              </a:lnSpc>
              <a:spcBef>
                <a:spcPts val="0"/>
              </a:spcBef>
              <a:buFontTx/>
              <a:buNone/>
            </a:pPr>
            <a:r>
              <a:rPr lang="ru-RU" altLang="ru-RU" sz="1400" b="1" dirty="0" smtClean="0"/>
              <a:t>Шаг </a:t>
            </a:r>
            <a:r>
              <a:rPr lang="ru-RU" altLang="ru-RU" sz="1400" b="1" dirty="0"/>
              <a:t>4</a:t>
            </a:r>
            <a:r>
              <a:rPr lang="ru-RU" altLang="ru-RU" sz="1400" dirty="0"/>
              <a:t>. Для всех </a:t>
            </a:r>
            <a:r>
              <a:rPr lang="ru-RU" altLang="ru-RU" sz="1400" dirty="0" smtClean="0"/>
              <a:t>х</a:t>
            </a:r>
            <a:r>
              <a:rPr lang="en-US" altLang="ru-RU" sz="1400" baseline="-25000" dirty="0" smtClean="0"/>
              <a:t>j</a:t>
            </a:r>
            <a:r>
              <a:rPr lang="ru-RU" altLang="ru-RU" sz="1400" dirty="0" smtClean="0"/>
              <a:t> </a:t>
            </a:r>
            <a:r>
              <a:rPr lang="ru-RU" altLang="ru-RU" sz="1400" dirty="0" smtClean="0">
                <a:sym typeface="Symbol"/>
              </a:rPr>
              <a:t></a:t>
            </a:r>
            <a:r>
              <a:rPr lang="ru-RU" altLang="ru-RU" sz="1400" dirty="0" smtClean="0"/>
              <a:t> </a:t>
            </a:r>
            <a:r>
              <a:rPr lang="ru-RU" altLang="ru-RU" sz="1400" dirty="0" err="1"/>
              <a:t>T</a:t>
            </a:r>
            <a:r>
              <a:rPr lang="ru-RU" altLang="ru-RU" sz="1400" baseline="-25000" dirty="0" err="1"/>
              <a:t>s</a:t>
            </a:r>
            <a:r>
              <a:rPr lang="ru-RU" altLang="ru-RU" sz="1400" dirty="0"/>
              <a:t>, таких, что </a:t>
            </a:r>
            <a:r>
              <a:rPr lang="ru-RU" altLang="ru-RU" sz="1400" dirty="0" smtClean="0"/>
              <a:t>х</a:t>
            </a:r>
            <a:r>
              <a:rPr lang="en-US" altLang="ru-RU" sz="1400" baseline="-25000" dirty="0" smtClean="0"/>
              <a:t>j</a:t>
            </a:r>
            <a:r>
              <a:rPr lang="ru-RU" altLang="ru-RU" sz="1400" dirty="0" smtClean="0"/>
              <a:t> </a:t>
            </a:r>
            <a:r>
              <a:rPr lang="ru-RU" altLang="ru-RU" sz="1400" dirty="0" smtClean="0">
                <a:sym typeface="Symbol"/>
              </a:rPr>
              <a:t></a:t>
            </a:r>
            <a:r>
              <a:rPr lang="ru-RU" altLang="ru-RU" sz="1400" dirty="0" smtClean="0"/>
              <a:t> </a:t>
            </a:r>
            <a:r>
              <a:rPr lang="ru-RU" altLang="ru-RU" sz="1400" dirty="0"/>
              <a:t>Г (</a:t>
            </a:r>
            <a:r>
              <a:rPr lang="ru-RU" altLang="ru-RU" sz="1400" dirty="0" err="1"/>
              <a:t>x</a:t>
            </a:r>
            <a:r>
              <a:rPr lang="ru-RU" altLang="ru-RU" sz="1400" baseline="-25000" dirty="0" err="1"/>
              <a:t>j</a:t>
            </a:r>
            <a:r>
              <a:rPr lang="ru-RU" altLang="ru-RU" sz="1400" baseline="-25000" dirty="0"/>
              <a:t>*</a:t>
            </a:r>
            <a:r>
              <a:rPr lang="ru-RU" altLang="ru-RU" sz="1400" dirty="0"/>
              <a:t>), обновить </a:t>
            </a:r>
            <a:r>
              <a:rPr lang="ru-RU" altLang="ru-RU" sz="1400" dirty="0" smtClean="0"/>
              <a:t>пометки </a:t>
            </a:r>
            <a:r>
              <a:rPr lang="ru-RU" altLang="ru-RU" sz="1400" dirty="0"/>
              <a:t>следующим образом. </a:t>
            </a:r>
          </a:p>
          <a:p>
            <a:pPr marL="0">
              <a:lnSpc>
                <a:spcPct val="80000"/>
              </a:lnSpc>
              <a:spcBef>
                <a:spcPts val="0"/>
              </a:spcBef>
              <a:buFontTx/>
              <a:buNone/>
            </a:pPr>
            <a:r>
              <a:rPr lang="ru-RU" altLang="ru-RU" sz="1400" dirty="0" smtClean="0"/>
              <a:t>если </a:t>
            </a:r>
            <a:r>
              <a:rPr lang="ru-RU" altLang="ru-RU" sz="1400" dirty="0">
                <a:sym typeface="Symbol"/>
              </a:rPr>
              <a:t></a:t>
            </a:r>
            <a:r>
              <a:rPr lang="en-US" altLang="ru-RU" sz="1400" baseline="-25000" dirty="0">
                <a:sym typeface="Symbol"/>
              </a:rPr>
              <a:t>j </a:t>
            </a:r>
            <a:r>
              <a:rPr lang="en-US" altLang="ru-RU" sz="1400" baseline="-25000" dirty="0" smtClean="0">
                <a:sym typeface="Symbol"/>
              </a:rPr>
              <a:t> </a:t>
            </a:r>
            <a:r>
              <a:rPr lang="ru-RU" altLang="ru-RU" sz="1400" dirty="0" smtClean="0"/>
              <a:t>&gt; </a:t>
            </a:r>
            <a:r>
              <a:rPr lang="ru-RU" altLang="ru-RU" sz="1400" dirty="0"/>
              <a:t>С </a:t>
            </a:r>
            <a:r>
              <a:rPr lang="ru-RU" altLang="ru-RU" sz="1400" dirty="0" smtClean="0"/>
              <a:t>(</a:t>
            </a:r>
            <a:r>
              <a:rPr lang="en-US" altLang="ru-RU" sz="1400" dirty="0" err="1" smtClean="0"/>
              <a:t>x</a:t>
            </a:r>
            <a:r>
              <a:rPr lang="en-US" altLang="ru-RU" sz="1400" baseline="-25000" dirty="0" err="1" smtClean="0"/>
              <a:t>j</a:t>
            </a:r>
            <a:r>
              <a:rPr lang="en-US" altLang="ru-RU" sz="1400" baseline="-25000" dirty="0" smtClean="0"/>
              <a:t>*</a:t>
            </a:r>
            <a:r>
              <a:rPr lang="ru-RU" altLang="ru-RU" sz="1400" dirty="0" smtClean="0"/>
              <a:t>, </a:t>
            </a:r>
            <a:r>
              <a:rPr lang="en-US" altLang="ru-RU" sz="1400" dirty="0" smtClean="0"/>
              <a:t>x</a:t>
            </a:r>
            <a:r>
              <a:rPr lang="ru-RU" altLang="ru-RU" sz="1400" baseline="-25000" dirty="0" smtClean="0"/>
              <a:t>j</a:t>
            </a:r>
            <a:r>
              <a:rPr lang="ru-RU" altLang="ru-RU" sz="1400" dirty="0"/>
              <a:t>), </a:t>
            </a:r>
            <a:r>
              <a:rPr lang="ru-RU" altLang="ru-RU" sz="1400" dirty="0" smtClean="0"/>
              <a:t>то положить </a:t>
            </a:r>
            <a:r>
              <a:rPr lang="ru-RU" altLang="ru-RU" sz="1400" dirty="0">
                <a:sym typeface="Symbol"/>
              </a:rPr>
              <a:t></a:t>
            </a:r>
            <a:r>
              <a:rPr lang="en-US" altLang="ru-RU" sz="1400" baseline="-25000" dirty="0">
                <a:sym typeface="Symbol"/>
              </a:rPr>
              <a:t>j </a:t>
            </a:r>
            <a:r>
              <a:rPr lang="ru-RU" altLang="ru-RU" sz="1400" dirty="0" smtClean="0"/>
              <a:t> = С </a:t>
            </a:r>
            <a:r>
              <a:rPr lang="ru-RU" altLang="ru-RU" sz="1400" dirty="0"/>
              <a:t>(</a:t>
            </a:r>
            <a:r>
              <a:rPr lang="en-US" altLang="ru-RU" sz="1400" dirty="0" err="1"/>
              <a:t>x</a:t>
            </a:r>
            <a:r>
              <a:rPr lang="en-US" altLang="ru-RU" sz="1400" baseline="-25000" dirty="0" err="1"/>
              <a:t>j</a:t>
            </a:r>
            <a:r>
              <a:rPr lang="en-US" altLang="ru-RU" sz="1400" baseline="-25000" dirty="0"/>
              <a:t>*</a:t>
            </a:r>
            <a:r>
              <a:rPr lang="ru-RU" altLang="ru-RU" sz="1400" dirty="0"/>
              <a:t>, </a:t>
            </a:r>
            <a:r>
              <a:rPr lang="en-US" altLang="ru-RU" sz="1400" dirty="0"/>
              <a:t>x</a:t>
            </a:r>
            <a:r>
              <a:rPr lang="ru-RU" altLang="ru-RU" sz="1400" baseline="-25000" dirty="0"/>
              <a:t>j</a:t>
            </a:r>
            <a:r>
              <a:rPr lang="ru-RU" altLang="ru-RU" sz="1400" dirty="0"/>
              <a:t>)</a:t>
            </a:r>
            <a:r>
              <a:rPr lang="ru-RU" altLang="ru-RU" sz="1400" dirty="0" smtClean="0"/>
              <a:t>, </a:t>
            </a:r>
            <a:r>
              <a:rPr lang="ru-RU" altLang="ru-RU" sz="1400" dirty="0">
                <a:sym typeface="Symbol"/>
              </a:rPr>
              <a:t></a:t>
            </a:r>
            <a:r>
              <a:rPr lang="en-US" altLang="ru-RU" sz="1400" baseline="-25000" dirty="0">
                <a:sym typeface="Symbol"/>
              </a:rPr>
              <a:t>j</a:t>
            </a:r>
            <a:r>
              <a:rPr lang="ru-RU" altLang="ru-RU" sz="1400" dirty="0" smtClean="0"/>
              <a:t> </a:t>
            </a:r>
            <a:r>
              <a:rPr lang="ru-RU" altLang="ru-RU" sz="1400" dirty="0"/>
              <a:t>= </a:t>
            </a:r>
            <a:r>
              <a:rPr lang="en-US" altLang="ru-RU" sz="1400" dirty="0" smtClean="0"/>
              <a:t>x</a:t>
            </a:r>
            <a:r>
              <a:rPr lang="ru-RU" altLang="ru-RU" sz="1400" baseline="-25000" dirty="0" smtClean="0"/>
              <a:t>j*</a:t>
            </a:r>
            <a:r>
              <a:rPr lang="en-US" altLang="ru-RU" sz="1400" baseline="-25000" dirty="0" smtClean="0"/>
              <a:t> </a:t>
            </a:r>
            <a:r>
              <a:rPr lang="ru-RU" altLang="ru-RU" sz="1400" dirty="0" smtClean="0"/>
              <a:t>и </a:t>
            </a:r>
            <a:r>
              <a:rPr lang="ru-RU" altLang="ru-RU" sz="1400" dirty="0"/>
              <a:t>вернуться к шагу 3. </a:t>
            </a:r>
          </a:p>
          <a:p>
            <a:pPr marL="0">
              <a:lnSpc>
                <a:spcPct val="80000"/>
              </a:lnSpc>
              <a:spcBef>
                <a:spcPts val="0"/>
              </a:spcBef>
              <a:buFontTx/>
              <a:buNone/>
            </a:pPr>
            <a:r>
              <a:rPr lang="ru-RU" altLang="ru-RU" sz="1400" dirty="0"/>
              <a:t>е</a:t>
            </a:r>
            <a:r>
              <a:rPr lang="ru-RU" altLang="ru-RU" sz="1400" dirty="0" smtClean="0"/>
              <a:t>сли </a:t>
            </a:r>
            <a:r>
              <a:rPr lang="ru-RU" altLang="ru-RU" sz="1400" dirty="0">
                <a:sym typeface="Symbol"/>
              </a:rPr>
              <a:t></a:t>
            </a:r>
            <a:r>
              <a:rPr lang="en-US" altLang="ru-RU" sz="1400" baseline="-25000" dirty="0">
                <a:sym typeface="Symbol"/>
              </a:rPr>
              <a:t>j </a:t>
            </a:r>
            <a:r>
              <a:rPr lang="ru-RU" altLang="ru-RU" sz="1400" dirty="0" smtClean="0"/>
              <a:t> </a:t>
            </a:r>
            <a:r>
              <a:rPr lang="ru-RU" altLang="ru-RU" sz="1400" dirty="0" smtClean="0">
                <a:sym typeface="Symbol"/>
              </a:rPr>
              <a:t></a:t>
            </a:r>
            <a:r>
              <a:rPr lang="en-US" altLang="ru-RU" sz="1400" dirty="0" smtClean="0">
                <a:sym typeface="Symbol"/>
              </a:rPr>
              <a:t> </a:t>
            </a:r>
            <a:r>
              <a:rPr lang="ru-RU" altLang="ru-RU" sz="1400" dirty="0" smtClean="0"/>
              <a:t>С </a:t>
            </a:r>
            <a:r>
              <a:rPr lang="ru-RU" altLang="ru-RU" sz="1400" dirty="0"/>
              <a:t>(</a:t>
            </a:r>
            <a:r>
              <a:rPr lang="en-US" altLang="ru-RU" sz="1400" dirty="0" err="1"/>
              <a:t>x</a:t>
            </a:r>
            <a:r>
              <a:rPr lang="en-US" altLang="ru-RU" sz="1400" baseline="-25000" dirty="0" err="1"/>
              <a:t>j</a:t>
            </a:r>
            <a:r>
              <a:rPr lang="en-US" altLang="ru-RU" sz="1400" baseline="-25000" dirty="0"/>
              <a:t>*</a:t>
            </a:r>
            <a:r>
              <a:rPr lang="ru-RU" altLang="ru-RU" sz="1400" dirty="0"/>
              <a:t>, </a:t>
            </a:r>
            <a:r>
              <a:rPr lang="en-US" altLang="ru-RU" sz="1400" dirty="0"/>
              <a:t>x</a:t>
            </a:r>
            <a:r>
              <a:rPr lang="ru-RU" altLang="ru-RU" sz="1400" baseline="-25000" dirty="0"/>
              <a:t>j</a:t>
            </a:r>
            <a:r>
              <a:rPr lang="ru-RU" altLang="ru-RU" sz="1400" dirty="0"/>
              <a:t>)</a:t>
            </a:r>
            <a:r>
              <a:rPr lang="ru-RU" altLang="ru-RU" sz="1400" dirty="0" smtClean="0"/>
              <a:t>, </a:t>
            </a:r>
            <a:r>
              <a:rPr lang="ru-RU" altLang="ru-RU" sz="1400" dirty="0"/>
              <a:t>то перейти к шагу 3.</a:t>
            </a:r>
            <a:r>
              <a:rPr lang="en-US" altLang="ru-RU" sz="1400" dirty="0" smtClean="0"/>
              <a:t>                       </a:t>
            </a:r>
          </a:p>
        </p:txBody>
      </p:sp>
      <p:pic>
        <p:nvPicPr>
          <p:cNvPr id="51209" name="Picture 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326188"/>
            <a:ext cx="4038600" cy="5318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1210" name="Line 10"/>
          <p:cNvSpPr>
            <a:spLocks noChangeShapeType="1"/>
          </p:cNvSpPr>
          <p:nvPr/>
        </p:nvSpPr>
        <p:spPr bwMode="auto">
          <a:xfrm>
            <a:off x="323850" y="476250"/>
            <a:ext cx="8497888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graphicFrame>
        <p:nvGraphicFramePr>
          <p:cNvPr id="2" name="Объект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09293139"/>
              </p:ext>
            </p:extLst>
          </p:nvPr>
        </p:nvGraphicFramePr>
        <p:xfrm>
          <a:off x="2411760" y="2132856"/>
          <a:ext cx="2592287" cy="43204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834" name="Формула" r:id="rId4" imgW="1777680" imgH="304560" progId="Equation.3">
                  <p:embed/>
                </p:oleObj>
              </mc:Choice>
              <mc:Fallback>
                <p:oleObj name="Формула" r:id="rId4" imgW="1777680" imgH="30456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2411760" y="2132856"/>
                        <a:ext cx="2592287" cy="43204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Объект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02226565"/>
              </p:ext>
            </p:extLst>
          </p:nvPr>
        </p:nvGraphicFramePr>
        <p:xfrm>
          <a:off x="4038600" y="3284984"/>
          <a:ext cx="1258887" cy="431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835" name="Формула" r:id="rId6" imgW="863280" imgH="304560" progId="Equation.3">
                  <p:embed/>
                </p:oleObj>
              </mc:Choice>
              <mc:Fallback>
                <p:oleObj name="Формула" r:id="rId6" imgW="863280" imgH="30456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4038600" y="3284984"/>
                        <a:ext cx="1258887" cy="4318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2684586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F0FD7C-D865-4F3E-8B19-2D4E8C30513A}" type="slidenum">
              <a:rPr lang="ru-RU" altLang="ru-RU"/>
              <a:pPr/>
              <a:t>28</a:t>
            </a:fld>
            <a:endParaRPr lang="ru-RU" altLang="ru-RU"/>
          </a:p>
        </p:txBody>
      </p:sp>
      <p:sp>
        <p:nvSpPr>
          <p:cNvPr id="5120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274638"/>
            <a:ext cx="8229600" cy="1143000"/>
          </a:xfrm>
        </p:spPr>
        <p:txBody>
          <a:bodyPr/>
          <a:lstStyle/>
          <a:p>
            <a:r>
              <a:rPr lang="ru-RU" altLang="ru-RU" sz="1200" dirty="0" smtClean="0">
                <a:solidFill>
                  <a:srgbClr val="0000FF"/>
                </a:solidFill>
              </a:rPr>
              <a:t>Пример алгоритма Прима</a:t>
            </a:r>
            <a:endParaRPr lang="ru-RU" altLang="ru-RU" sz="1200" dirty="0">
              <a:solidFill>
                <a:srgbClr val="0000FF"/>
              </a:solidFill>
            </a:endParaRPr>
          </a:p>
        </p:txBody>
      </p:sp>
      <p:pic>
        <p:nvPicPr>
          <p:cNvPr id="51209" name="Picture 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326188"/>
            <a:ext cx="4038600" cy="5318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1210" name="Line 10"/>
          <p:cNvSpPr>
            <a:spLocks noChangeShapeType="1"/>
          </p:cNvSpPr>
          <p:nvPr/>
        </p:nvSpPr>
        <p:spPr bwMode="auto">
          <a:xfrm>
            <a:off x="323850" y="476250"/>
            <a:ext cx="8497888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pic>
        <p:nvPicPr>
          <p:cNvPr id="258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59" y="671668"/>
            <a:ext cx="1872000" cy="13891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3995936" y="1005266"/>
            <a:ext cx="21807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err="1" smtClean="0"/>
              <a:t>T</a:t>
            </a:r>
            <a:r>
              <a:rPr lang="en-US" sz="1400" baseline="-25000" dirty="0" err="1" smtClean="0"/>
              <a:t>s</a:t>
            </a:r>
            <a:r>
              <a:rPr lang="en-US" sz="1400" dirty="0" smtClean="0"/>
              <a:t>=</a:t>
            </a:r>
            <a:r>
              <a:rPr lang="en-US" sz="1400" dirty="0" smtClean="0">
                <a:sym typeface="Symbol"/>
              </a:rPr>
              <a:t>2            A</a:t>
            </a:r>
            <a:r>
              <a:rPr lang="en-US" sz="1400" baseline="-25000" dirty="0" smtClean="0">
                <a:sym typeface="Symbol"/>
              </a:rPr>
              <a:t>s</a:t>
            </a:r>
            <a:r>
              <a:rPr lang="en-US" sz="1400" dirty="0" smtClean="0">
                <a:sym typeface="Symbol"/>
              </a:rPr>
              <a:t>=</a:t>
            </a:r>
            <a:r>
              <a:rPr lang="en-US" dirty="0">
                <a:sym typeface="Symbol"/>
              </a:rPr>
              <a:t> </a:t>
            </a:r>
            <a:r>
              <a:rPr lang="en-US" sz="1400" dirty="0" smtClean="0">
                <a:sym typeface="Symbol"/>
              </a:rPr>
              <a:t></a:t>
            </a: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05918930"/>
              </p:ext>
            </p:extLst>
          </p:nvPr>
        </p:nvGraphicFramePr>
        <p:xfrm>
          <a:off x="3419872" y="1662592"/>
          <a:ext cx="4968552" cy="4914096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071736"/>
                <a:gridCol w="936104"/>
                <a:gridCol w="1016496"/>
                <a:gridCol w="1944216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err="1" smtClean="0"/>
                        <a:t>T</a:t>
                      </a:r>
                      <a:r>
                        <a:rPr lang="en-US" sz="1400" baseline="-25000" dirty="0" err="1" smtClean="0"/>
                        <a:t>s</a:t>
                      </a:r>
                      <a:endParaRPr lang="ru-RU" sz="1400" baseline="-25000" dirty="0" smtClean="0"/>
                    </a:p>
                    <a:p>
                      <a:pPr algn="ctr"/>
                      <a:r>
                        <a:rPr lang="ru-RU" sz="1400" baseline="0" dirty="0" smtClean="0"/>
                        <a:t>вершины</a:t>
                      </a:r>
                      <a:endParaRPr lang="ru-RU" sz="1400" baseline="0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err="1" smtClean="0"/>
                        <a:t>T</a:t>
                      </a:r>
                      <a:r>
                        <a:rPr lang="en-US" sz="1400" baseline="-25000" dirty="0" err="1" smtClean="0"/>
                        <a:t>s</a:t>
                      </a:r>
                      <a:endParaRPr lang="ru-RU" sz="1400" baseline="-25000" dirty="0" smtClean="0"/>
                    </a:p>
                    <a:p>
                      <a:pPr algn="ctr"/>
                      <a:r>
                        <a:rPr lang="ru-RU" sz="1400" baseline="0" dirty="0" smtClean="0"/>
                        <a:t>ребра</a:t>
                      </a:r>
                      <a:endParaRPr lang="ru-RU" sz="1400" baseline="0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>
                          <a:sym typeface="Symbol"/>
                        </a:rPr>
                        <a:t>A</a:t>
                      </a:r>
                      <a:r>
                        <a:rPr lang="en-US" sz="1400" baseline="-25000" dirty="0" smtClean="0">
                          <a:sym typeface="Symbol"/>
                        </a:rPr>
                        <a:t>s</a:t>
                      </a:r>
                      <a:endParaRPr lang="ru-RU" sz="1400" dirty="0" smtClean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Пометки</a:t>
                      </a:r>
                      <a:r>
                        <a:rPr lang="ru-RU" sz="1400" baseline="0" dirty="0" smtClean="0"/>
                        <a:t> вершин</a:t>
                      </a:r>
                      <a:endParaRPr lang="ru-RU" sz="1400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1213336"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solidFill>
                            <a:srgbClr val="FF0000"/>
                          </a:solidFill>
                        </a:rPr>
                        <a:t>2</a:t>
                      </a:r>
                      <a:endParaRPr lang="ru-RU" sz="14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solidFill>
                            <a:srgbClr val="FF0000"/>
                          </a:solidFill>
                        </a:rPr>
                        <a:t>(1,2)=4</a:t>
                      </a:r>
                    </a:p>
                    <a:p>
                      <a:r>
                        <a:rPr lang="ru-RU" sz="1400" dirty="0" smtClean="0"/>
                        <a:t>(6,2)=6</a:t>
                      </a:r>
                    </a:p>
                    <a:p>
                      <a:r>
                        <a:rPr lang="ru-RU" sz="1400" dirty="0" smtClean="0"/>
                        <a:t>(3,2)=6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solidFill>
                            <a:srgbClr val="FF0000"/>
                          </a:solidFill>
                        </a:rPr>
                        <a:t>(1,2)</a:t>
                      </a:r>
                      <a:endParaRPr lang="ru-RU" sz="14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1 </a:t>
                      </a:r>
                      <a:r>
                        <a:rPr lang="en-US" sz="1400" dirty="0" smtClean="0"/>
                        <a:t>[2,</a:t>
                      </a:r>
                      <a:r>
                        <a:rPr lang="en-US" sz="1400" baseline="0" dirty="0" smtClean="0"/>
                        <a:t> </a:t>
                      </a:r>
                      <a:r>
                        <a:rPr lang="en-US" sz="1400" baseline="0" dirty="0" smtClean="0">
                          <a:solidFill>
                            <a:srgbClr val="FF0000"/>
                          </a:solidFill>
                        </a:rPr>
                        <a:t>4</a:t>
                      </a:r>
                      <a:r>
                        <a:rPr lang="en-US" sz="1400" baseline="0" dirty="0" smtClean="0"/>
                        <a:t>]</a:t>
                      </a:r>
                      <a:endParaRPr lang="ru-RU" sz="1400" dirty="0" smtClean="0"/>
                    </a:p>
                    <a:p>
                      <a:r>
                        <a:rPr lang="ru-RU" sz="1400" dirty="0" smtClean="0"/>
                        <a:t>3</a:t>
                      </a:r>
                      <a:r>
                        <a:rPr lang="en-US" sz="1400" dirty="0" smtClean="0"/>
                        <a:t> [2,</a:t>
                      </a:r>
                      <a:r>
                        <a:rPr lang="en-US" sz="1400" baseline="0" dirty="0" smtClean="0"/>
                        <a:t> 6]</a:t>
                      </a:r>
                      <a:endParaRPr lang="ru-RU" sz="1400" dirty="0" smtClean="0"/>
                    </a:p>
                    <a:p>
                      <a:r>
                        <a:rPr lang="ru-RU" sz="1400" dirty="0" smtClean="0"/>
                        <a:t>4</a:t>
                      </a:r>
                      <a:r>
                        <a:rPr lang="en-US" sz="1400" dirty="0" smtClean="0"/>
                        <a:t> [0, </a:t>
                      </a:r>
                      <a:r>
                        <a:rPr lang="en-US" sz="1400" dirty="0" smtClean="0">
                          <a:sym typeface="Symbol"/>
                        </a:rPr>
                        <a:t>]</a:t>
                      </a:r>
                      <a:endParaRPr lang="ru-RU" sz="1400" dirty="0" smtClean="0"/>
                    </a:p>
                    <a:p>
                      <a:r>
                        <a:rPr lang="ru-RU" sz="1400" dirty="0" smtClean="0"/>
                        <a:t>5</a:t>
                      </a:r>
                      <a:r>
                        <a:rPr lang="en-US" sz="1400" dirty="0" smtClean="0"/>
                        <a:t> [0, </a:t>
                      </a:r>
                      <a:r>
                        <a:rPr lang="en-US" sz="1400" dirty="0" smtClean="0">
                          <a:sym typeface="Symbol"/>
                        </a:rPr>
                        <a:t>]</a:t>
                      </a:r>
                      <a:endParaRPr lang="ru-RU" sz="1400" dirty="0" smtClean="0"/>
                    </a:p>
                    <a:p>
                      <a:r>
                        <a:rPr lang="ru-RU" sz="1400" dirty="0" smtClean="0"/>
                        <a:t>6</a:t>
                      </a:r>
                      <a:r>
                        <a:rPr lang="en-US" sz="1400" dirty="0" smtClean="0"/>
                        <a:t> [2, 6]</a:t>
                      </a:r>
                    </a:p>
                    <a:p>
                      <a:r>
                        <a:rPr lang="en-US" sz="1400" dirty="0" smtClean="0"/>
                        <a:t>7 [0, </a:t>
                      </a:r>
                      <a:r>
                        <a:rPr lang="en-US" sz="1400" dirty="0" smtClean="0">
                          <a:sym typeface="Symbol"/>
                        </a:rPr>
                        <a:t>]</a:t>
                      </a:r>
                      <a:endParaRPr lang="ru-RU" sz="1400" dirty="0"/>
                    </a:p>
                  </a:txBody>
                  <a:tcPr/>
                </a:tc>
              </a:tr>
              <a:tr h="1584176"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solidFill>
                            <a:srgbClr val="FF0000"/>
                          </a:solidFill>
                        </a:rPr>
                        <a:t>1,2</a:t>
                      </a:r>
                      <a:endParaRPr lang="ru-RU" sz="14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solidFill>
                            <a:srgbClr val="FF0000"/>
                          </a:solidFill>
                        </a:rPr>
                        <a:t>(7,1)=3</a:t>
                      </a:r>
                    </a:p>
                    <a:p>
                      <a:r>
                        <a:rPr lang="ru-RU" sz="1400" dirty="0" smtClean="0"/>
                        <a:t>(5,1)=4</a:t>
                      </a:r>
                    </a:p>
                    <a:p>
                      <a:r>
                        <a:rPr lang="ru-RU" sz="1400" dirty="0" smtClean="0"/>
                        <a:t>(6,2)=6</a:t>
                      </a:r>
                    </a:p>
                    <a:p>
                      <a:r>
                        <a:rPr lang="ru-RU" sz="1400" dirty="0" smtClean="0"/>
                        <a:t>(3,2)=6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(1,2)</a:t>
                      </a:r>
                    </a:p>
                    <a:p>
                      <a:r>
                        <a:rPr lang="ru-RU" sz="1400" dirty="0" smtClean="0">
                          <a:solidFill>
                            <a:srgbClr val="FF0000"/>
                          </a:solidFill>
                        </a:rPr>
                        <a:t>(7,1)</a:t>
                      </a:r>
                      <a:endParaRPr lang="ru-RU" sz="14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3 [2, 6] 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/>
                        <a:t>4 [0, </a:t>
                      </a:r>
                      <a:r>
                        <a:rPr lang="en-US" sz="1400" dirty="0" smtClean="0">
                          <a:sym typeface="Symbol"/>
                        </a:rPr>
                        <a:t>]</a:t>
                      </a:r>
                      <a:endParaRPr lang="ru-RU" sz="1400" dirty="0" smtClean="0"/>
                    </a:p>
                    <a:p>
                      <a:r>
                        <a:rPr lang="en-US" sz="1400" dirty="0" smtClean="0"/>
                        <a:t>5 [1, 4]</a:t>
                      </a:r>
                    </a:p>
                    <a:p>
                      <a:r>
                        <a:rPr lang="en-US" sz="1400" dirty="0" smtClean="0"/>
                        <a:t>6 [2, 6]</a:t>
                      </a:r>
                    </a:p>
                    <a:p>
                      <a:r>
                        <a:rPr lang="en-US" sz="1400" dirty="0" smtClean="0"/>
                        <a:t>7 [1, </a:t>
                      </a:r>
                      <a:r>
                        <a:rPr lang="en-US" sz="1400" dirty="0" smtClean="0">
                          <a:solidFill>
                            <a:srgbClr val="FF0000"/>
                          </a:solidFill>
                        </a:rPr>
                        <a:t>3</a:t>
                      </a:r>
                      <a:r>
                        <a:rPr lang="en-US" sz="1400" dirty="0" smtClean="0"/>
                        <a:t>]</a:t>
                      </a:r>
                      <a:endParaRPr lang="ru-RU" sz="1400" dirty="0"/>
                    </a:p>
                  </a:txBody>
                  <a:tcPr/>
                </a:tc>
              </a:tr>
              <a:tr h="1440160"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solidFill>
                            <a:srgbClr val="FF0000"/>
                          </a:solidFill>
                        </a:rPr>
                        <a:t>1,2,7</a:t>
                      </a:r>
                      <a:endParaRPr lang="ru-RU" sz="14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(6,7)=5</a:t>
                      </a:r>
                    </a:p>
                    <a:p>
                      <a:r>
                        <a:rPr lang="ru-RU" sz="1400" dirty="0" smtClean="0">
                          <a:solidFill>
                            <a:srgbClr val="FF0000"/>
                          </a:solidFill>
                        </a:rPr>
                        <a:t>(5,1)=4</a:t>
                      </a:r>
                    </a:p>
                    <a:p>
                      <a:r>
                        <a:rPr lang="ru-RU" sz="1400" dirty="0" smtClean="0"/>
                        <a:t>(6,2)=6</a:t>
                      </a:r>
                    </a:p>
                    <a:p>
                      <a:r>
                        <a:rPr lang="ru-RU" sz="1400" dirty="0" smtClean="0"/>
                        <a:t>(3,2)=6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(1,2)</a:t>
                      </a:r>
                    </a:p>
                    <a:p>
                      <a:r>
                        <a:rPr lang="ru-RU" sz="1400" dirty="0" smtClean="0"/>
                        <a:t>(7,1)</a:t>
                      </a:r>
                    </a:p>
                    <a:p>
                      <a:r>
                        <a:rPr lang="ru-RU" sz="1400" dirty="0" smtClean="0">
                          <a:solidFill>
                            <a:srgbClr val="FF0000"/>
                          </a:solidFill>
                        </a:rPr>
                        <a:t>(5,1)</a:t>
                      </a:r>
                      <a:endParaRPr lang="ru-RU" sz="14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3 [2, 6]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/>
                        <a:t>4 [0, </a:t>
                      </a:r>
                      <a:r>
                        <a:rPr lang="en-US" sz="1400" dirty="0" smtClean="0">
                          <a:sym typeface="Symbol"/>
                        </a:rPr>
                        <a:t>]</a:t>
                      </a:r>
                      <a:endParaRPr lang="ru-RU" sz="1400" dirty="0" smtClean="0"/>
                    </a:p>
                    <a:p>
                      <a:r>
                        <a:rPr lang="en-US" sz="1400" dirty="0" smtClean="0"/>
                        <a:t>5 [1, </a:t>
                      </a:r>
                      <a:r>
                        <a:rPr lang="en-US" sz="1400" dirty="0" smtClean="0">
                          <a:solidFill>
                            <a:srgbClr val="FF0000"/>
                          </a:solidFill>
                        </a:rPr>
                        <a:t>4</a:t>
                      </a:r>
                      <a:r>
                        <a:rPr lang="en-US" sz="1400" dirty="0" smtClean="0"/>
                        <a:t>]</a:t>
                      </a:r>
                    </a:p>
                    <a:p>
                      <a:r>
                        <a:rPr lang="en-US" sz="1400" dirty="0" smtClean="0"/>
                        <a:t>6 [7, 5]</a:t>
                      </a:r>
                      <a:endParaRPr lang="ru-RU" sz="1400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258057" name="Picture 9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0984" y="3501008"/>
            <a:ext cx="1872000" cy="13891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58059" name="Picture 11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681" y="5013176"/>
            <a:ext cx="1872000" cy="13891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58060" name="Picture 1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317" y="2125452"/>
            <a:ext cx="1872000" cy="13755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841488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F0FD7C-D865-4F3E-8B19-2D4E8C30513A}" type="slidenum">
              <a:rPr lang="ru-RU" altLang="ru-RU"/>
              <a:pPr/>
              <a:t>29</a:t>
            </a:fld>
            <a:endParaRPr lang="ru-RU" altLang="ru-RU"/>
          </a:p>
        </p:txBody>
      </p:sp>
      <p:sp>
        <p:nvSpPr>
          <p:cNvPr id="5120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274638"/>
            <a:ext cx="8229600" cy="1143000"/>
          </a:xfrm>
        </p:spPr>
        <p:txBody>
          <a:bodyPr/>
          <a:lstStyle/>
          <a:p>
            <a:r>
              <a:rPr lang="ru-RU" altLang="ru-RU" sz="1200" dirty="0" smtClean="0">
                <a:solidFill>
                  <a:srgbClr val="0000FF"/>
                </a:solidFill>
              </a:rPr>
              <a:t>Пример алгоритма Прима (продолжение)</a:t>
            </a:r>
            <a:endParaRPr lang="ru-RU" altLang="ru-RU" sz="1200" dirty="0">
              <a:solidFill>
                <a:srgbClr val="0000FF"/>
              </a:solidFill>
            </a:endParaRPr>
          </a:p>
        </p:txBody>
      </p:sp>
      <p:pic>
        <p:nvPicPr>
          <p:cNvPr id="51209" name="Picture 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326188"/>
            <a:ext cx="4038600" cy="5318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1210" name="Line 10"/>
          <p:cNvSpPr>
            <a:spLocks noChangeShapeType="1"/>
          </p:cNvSpPr>
          <p:nvPr/>
        </p:nvSpPr>
        <p:spPr bwMode="auto">
          <a:xfrm>
            <a:off x="323850" y="476250"/>
            <a:ext cx="8497888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86241083"/>
              </p:ext>
            </p:extLst>
          </p:nvPr>
        </p:nvGraphicFramePr>
        <p:xfrm>
          <a:off x="3707904" y="955089"/>
          <a:ext cx="4600128" cy="543052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224136"/>
                <a:gridCol w="783704"/>
                <a:gridCol w="728464"/>
                <a:gridCol w="1863824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err="1" smtClean="0"/>
                        <a:t>T</a:t>
                      </a:r>
                      <a:r>
                        <a:rPr lang="en-US" sz="1400" baseline="-25000" dirty="0" err="1" smtClean="0"/>
                        <a:t>s</a:t>
                      </a:r>
                      <a:endParaRPr lang="ru-RU" sz="1400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Ребра</a:t>
                      </a:r>
                      <a:endParaRPr lang="ru-RU" sz="1400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>
                          <a:sym typeface="Symbol"/>
                        </a:rPr>
                        <a:t>A</a:t>
                      </a:r>
                      <a:r>
                        <a:rPr lang="en-US" sz="1400" baseline="-25000" dirty="0" smtClean="0">
                          <a:sym typeface="Symbol"/>
                        </a:rPr>
                        <a:t>s</a:t>
                      </a:r>
                      <a:endParaRPr lang="ru-RU" sz="1400" dirty="0" smtClean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Пометки</a:t>
                      </a:r>
                      <a:r>
                        <a:rPr lang="ru-RU" sz="1400" baseline="0" dirty="0" smtClean="0"/>
                        <a:t> вершин</a:t>
                      </a:r>
                      <a:endParaRPr lang="ru-RU" sz="1400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solidFill>
                            <a:srgbClr val="FF0000"/>
                          </a:solidFill>
                        </a:rPr>
                        <a:t>1,2,5,7</a:t>
                      </a:r>
                      <a:endParaRPr lang="ru-RU" sz="14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(6,7)=5</a:t>
                      </a:r>
                    </a:p>
                    <a:p>
                      <a:r>
                        <a:rPr lang="ru-RU" sz="1400" dirty="0" smtClean="0"/>
                        <a:t>(6,2)=6</a:t>
                      </a:r>
                    </a:p>
                    <a:p>
                      <a:r>
                        <a:rPr lang="ru-RU" sz="1400" dirty="0" smtClean="0">
                          <a:solidFill>
                            <a:srgbClr val="FF0000"/>
                          </a:solidFill>
                        </a:rPr>
                        <a:t>(6,5)=4</a:t>
                      </a:r>
                    </a:p>
                    <a:p>
                      <a:r>
                        <a:rPr lang="ru-RU" sz="1400" dirty="0" smtClean="0"/>
                        <a:t>(4,5)=6</a:t>
                      </a:r>
                    </a:p>
                    <a:p>
                      <a:r>
                        <a:rPr lang="ru-RU" sz="1400" dirty="0" smtClean="0"/>
                        <a:t>(3,2)=6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(1,2)</a:t>
                      </a:r>
                    </a:p>
                    <a:p>
                      <a:r>
                        <a:rPr lang="ru-RU" sz="1400" dirty="0" smtClean="0"/>
                        <a:t>(7,1)</a:t>
                      </a:r>
                    </a:p>
                    <a:p>
                      <a:r>
                        <a:rPr lang="ru-RU" sz="1400" dirty="0" smtClean="0"/>
                        <a:t>(5,1)</a:t>
                      </a:r>
                    </a:p>
                    <a:p>
                      <a:r>
                        <a:rPr lang="ru-RU" sz="1400" dirty="0" smtClean="0">
                          <a:solidFill>
                            <a:srgbClr val="FF0000"/>
                          </a:solidFill>
                        </a:rPr>
                        <a:t>(6,5)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3 </a:t>
                      </a:r>
                      <a:r>
                        <a:rPr lang="en-US" sz="1400" dirty="0" smtClean="0"/>
                        <a:t>[2,</a:t>
                      </a:r>
                      <a:r>
                        <a:rPr lang="en-US" sz="1400" baseline="0" dirty="0" smtClean="0"/>
                        <a:t> 6]</a:t>
                      </a:r>
                      <a:endParaRPr lang="ru-RU" sz="1400" dirty="0" smtClean="0"/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/>
                        <a:t>4</a:t>
                      </a:r>
                      <a:r>
                        <a:rPr lang="en-US" sz="1400" dirty="0" smtClean="0"/>
                        <a:t> [0, </a:t>
                      </a:r>
                      <a:r>
                        <a:rPr lang="en-US" sz="1400" dirty="0" smtClean="0">
                          <a:sym typeface="Symbol"/>
                        </a:rPr>
                        <a:t>]</a:t>
                      </a:r>
                      <a:endParaRPr lang="ru-RU" sz="1400" dirty="0" smtClean="0"/>
                    </a:p>
                    <a:p>
                      <a:r>
                        <a:rPr lang="ru-RU" sz="1400" dirty="0" smtClean="0"/>
                        <a:t>6</a:t>
                      </a:r>
                      <a:r>
                        <a:rPr lang="en-US" sz="1400" dirty="0" smtClean="0"/>
                        <a:t> [5, </a:t>
                      </a:r>
                      <a:r>
                        <a:rPr lang="en-US" sz="1400" dirty="0" smtClean="0">
                          <a:solidFill>
                            <a:srgbClr val="FF0000"/>
                          </a:solidFill>
                        </a:rPr>
                        <a:t>4</a:t>
                      </a:r>
                      <a:r>
                        <a:rPr lang="en-US" sz="1400" dirty="0" smtClean="0"/>
                        <a:t>]</a:t>
                      </a:r>
                      <a:endParaRPr lang="ru-RU" sz="1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solidFill>
                            <a:srgbClr val="FF0000"/>
                          </a:solidFill>
                        </a:rPr>
                        <a:t>1,2,5,6,7</a:t>
                      </a:r>
                      <a:endParaRPr lang="ru-RU" sz="14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solidFill>
                            <a:srgbClr val="FF0000"/>
                          </a:solidFill>
                        </a:rPr>
                        <a:t>(3,6)=3</a:t>
                      </a:r>
                    </a:p>
                    <a:p>
                      <a:r>
                        <a:rPr lang="ru-RU" sz="1400" dirty="0" smtClean="0"/>
                        <a:t>(3,2)=6</a:t>
                      </a:r>
                    </a:p>
                    <a:p>
                      <a:r>
                        <a:rPr lang="ru-RU" sz="1400" dirty="0" smtClean="0"/>
                        <a:t>(4,5)=6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(1,2)</a:t>
                      </a:r>
                    </a:p>
                    <a:p>
                      <a:r>
                        <a:rPr lang="ru-RU" sz="1400" dirty="0" smtClean="0"/>
                        <a:t>(7,1)</a:t>
                      </a:r>
                    </a:p>
                    <a:p>
                      <a:r>
                        <a:rPr lang="ru-RU" sz="1400" dirty="0" smtClean="0"/>
                        <a:t>(5,1)</a:t>
                      </a:r>
                    </a:p>
                    <a:p>
                      <a:r>
                        <a:rPr lang="ru-RU" sz="1400" dirty="0" smtClean="0">
                          <a:solidFill>
                            <a:schemeClr val="tx1"/>
                          </a:solidFill>
                        </a:rPr>
                        <a:t>(6,5)</a:t>
                      </a:r>
                    </a:p>
                    <a:p>
                      <a:r>
                        <a:rPr lang="ru-RU" sz="1400" dirty="0" smtClean="0">
                          <a:solidFill>
                            <a:srgbClr val="FF0000"/>
                          </a:solidFill>
                        </a:rPr>
                        <a:t>(3,6)</a:t>
                      </a:r>
                      <a:endParaRPr lang="ru-RU" sz="14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3 [6, </a:t>
                      </a:r>
                      <a:r>
                        <a:rPr lang="en-US" sz="1400" dirty="0" smtClean="0">
                          <a:solidFill>
                            <a:srgbClr val="FF0000"/>
                          </a:solidFill>
                        </a:rPr>
                        <a:t>3</a:t>
                      </a:r>
                      <a:r>
                        <a:rPr lang="en-US" sz="1400" dirty="0" smtClean="0"/>
                        <a:t>]</a:t>
                      </a:r>
                    </a:p>
                    <a:p>
                      <a:r>
                        <a:rPr lang="en-US" sz="1400" dirty="0" smtClean="0"/>
                        <a:t>4 [5, 6]</a:t>
                      </a:r>
                    </a:p>
                    <a:p>
                      <a:endParaRPr lang="ru-RU" sz="1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solidFill>
                            <a:srgbClr val="FF0000"/>
                          </a:solidFill>
                        </a:rPr>
                        <a:t>1,2,3,5,6,7</a:t>
                      </a:r>
                      <a:endParaRPr lang="ru-RU" sz="14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(4,3)=7</a:t>
                      </a:r>
                    </a:p>
                    <a:p>
                      <a:r>
                        <a:rPr lang="ru-RU" sz="1400" dirty="0" smtClean="0">
                          <a:solidFill>
                            <a:srgbClr val="FF0000"/>
                          </a:solidFill>
                        </a:rPr>
                        <a:t>(4,5)=6</a:t>
                      </a:r>
                      <a:endParaRPr lang="ru-RU" sz="14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(1,2)</a:t>
                      </a:r>
                    </a:p>
                    <a:p>
                      <a:r>
                        <a:rPr lang="ru-RU" sz="1400" dirty="0" smtClean="0"/>
                        <a:t>(7,1)</a:t>
                      </a:r>
                    </a:p>
                    <a:p>
                      <a:r>
                        <a:rPr lang="ru-RU" sz="1400" dirty="0" smtClean="0"/>
                        <a:t>(5,1)</a:t>
                      </a:r>
                    </a:p>
                    <a:p>
                      <a:r>
                        <a:rPr lang="ru-RU" sz="1400" dirty="0" smtClean="0">
                          <a:solidFill>
                            <a:schemeClr val="tx1"/>
                          </a:solidFill>
                        </a:rPr>
                        <a:t>(6,5)</a:t>
                      </a:r>
                    </a:p>
                    <a:p>
                      <a:r>
                        <a:rPr lang="ru-RU" sz="1400" dirty="0" smtClean="0">
                          <a:solidFill>
                            <a:schemeClr val="tx1"/>
                          </a:solidFill>
                        </a:rPr>
                        <a:t>(3,6)</a:t>
                      </a:r>
                    </a:p>
                    <a:p>
                      <a:r>
                        <a:rPr lang="ru-RU" sz="1400" dirty="0" smtClean="0">
                          <a:solidFill>
                            <a:srgbClr val="FF0000"/>
                          </a:solidFill>
                        </a:rPr>
                        <a:t>(4,5)</a:t>
                      </a:r>
                      <a:endParaRPr lang="ru-RU" sz="14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4 [4, </a:t>
                      </a:r>
                      <a:r>
                        <a:rPr lang="en-US" sz="1400" dirty="0" smtClean="0">
                          <a:solidFill>
                            <a:srgbClr val="FF0000"/>
                          </a:solidFill>
                        </a:rPr>
                        <a:t>5</a:t>
                      </a:r>
                      <a:r>
                        <a:rPr lang="en-US" sz="1400" dirty="0" smtClean="0"/>
                        <a:t>]</a:t>
                      </a:r>
                      <a:endParaRPr lang="ru-RU" sz="1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solidFill>
                            <a:srgbClr val="FF0000"/>
                          </a:solidFill>
                        </a:rPr>
                        <a:t>1,2,3,4,5,6,7</a:t>
                      </a:r>
                      <a:endParaRPr lang="ru-RU" sz="14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(1,2)</a:t>
                      </a:r>
                    </a:p>
                    <a:p>
                      <a:r>
                        <a:rPr lang="ru-RU" sz="1400" dirty="0" smtClean="0"/>
                        <a:t>(7,1)</a:t>
                      </a:r>
                    </a:p>
                    <a:p>
                      <a:r>
                        <a:rPr lang="ru-RU" sz="1400" dirty="0" smtClean="0"/>
                        <a:t>(5,1)</a:t>
                      </a:r>
                    </a:p>
                    <a:p>
                      <a:r>
                        <a:rPr lang="ru-RU" sz="1400" dirty="0" smtClean="0">
                          <a:solidFill>
                            <a:schemeClr val="tx1"/>
                          </a:solidFill>
                        </a:rPr>
                        <a:t>(6,5)</a:t>
                      </a:r>
                    </a:p>
                    <a:p>
                      <a:r>
                        <a:rPr lang="ru-RU" sz="1400" dirty="0" smtClean="0">
                          <a:solidFill>
                            <a:schemeClr val="tx1"/>
                          </a:solidFill>
                        </a:rPr>
                        <a:t>(3,6)</a:t>
                      </a:r>
                    </a:p>
                    <a:p>
                      <a:r>
                        <a:rPr lang="ru-RU" sz="1400" dirty="0" smtClean="0">
                          <a:solidFill>
                            <a:schemeClr val="tx1"/>
                          </a:solidFill>
                        </a:rPr>
                        <a:t>(4,5)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400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259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4" y="1052736"/>
            <a:ext cx="1891968" cy="140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5907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387" y="2348880"/>
            <a:ext cx="1891968" cy="140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59077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4015" y="3681184"/>
            <a:ext cx="1891968" cy="140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59078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2015" y="5193352"/>
            <a:ext cx="1891968" cy="140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901595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Номер слайда 6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0081F7C6-75BB-4641-BB88-7B6C0EBA8BF3}" type="slidenum">
              <a:rPr lang="ru-RU" altLang="ru-RU" sz="1400" smtClean="0"/>
              <a:pPr eaLnBrk="1" hangingPunct="1">
                <a:spcBef>
                  <a:spcPct val="0"/>
                </a:spcBef>
                <a:buFontTx/>
                <a:buNone/>
              </a:pPr>
              <a:t>3</a:t>
            </a:fld>
            <a:endParaRPr lang="ru-RU" altLang="ru-RU" sz="1400" smtClean="0"/>
          </a:p>
        </p:txBody>
      </p:sp>
      <p:sp>
        <p:nvSpPr>
          <p:cNvPr id="52227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476250"/>
            <a:ext cx="8229600" cy="865188"/>
          </a:xfrm>
        </p:spPr>
        <p:txBody>
          <a:bodyPr/>
          <a:lstStyle/>
          <a:p>
            <a:pPr eaLnBrk="1" hangingPunct="1"/>
            <a:r>
              <a:rPr lang="ru-RU" altLang="ru-RU" sz="1800" dirty="0" smtClean="0">
                <a:solidFill>
                  <a:srgbClr val="0000FF"/>
                </a:solidFill>
              </a:rPr>
              <a:t>Оптимизация функция нескольких переменных</a:t>
            </a:r>
            <a:r>
              <a:rPr lang="en-US" altLang="ru-RU" sz="1800" dirty="0" smtClean="0">
                <a:solidFill>
                  <a:srgbClr val="0000FF"/>
                </a:solidFill>
              </a:rPr>
              <a:t/>
            </a:r>
            <a:br>
              <a:rPr lang="en-US" altLang="ru-RU" sz="1800" dirty="0" smtClean="0">
                <a:solidFill>
                  <a:srgbClr val="0000FF"/>
                </a:solidFill>
              </a:rPr>
            </a:br>
            <a:r>
              <a:rPr lang="en-US" altLang="ru-RU" sz="1800" dirty="0" smtClean="0">
                <a:solidFill>
                  <a:srgbClr val="0000FF"/>
                </a:solidFill>
              </a:rPr>
              <a:t>1</a:t>
            </a:r>
            <a:r>
              <a:rPr lang="ru-RU" altLang="ru-RU" sz="1800" dirty="0" smtClean="0">
                <a:solidFill>
                  <a:srgbClr val="0000FF"/>
                </a:solidFill>
              </a:rPr>
              <a:t> Покоординатный спуск</a:t>
            </a:r>
            <a:endParaRPr lang="ru-RU" altLang="ru-RU" sz="2400" dirty="0" smtClean="0">
              <a:solidFill>
                <a:srgbClr val="0000FF"/>
              </a:solidFill>
            </a:endParaRPr>
          </a:p>
        </p:txBody>
      </p:sp>
      <p:pic>
        <p:nvPicPr>
          <p:cNvPr id="52228" name="Picture 3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6326188"/>
            <a:ext cx="4038600" cy="531812"/>
          </a:xfrm>
          <a:noFill/>
        </p:spPr>
      </p:pic>
      <p:sp>
        <p:nvSpPr>
          <p:cNvPr id="52229" name="Line 10"/>
          <p:cNvSpPr>
            <a:spLocks noChangeShapeType="1"/>
          </p:cNvSpPr>
          <p:nvPr/>
        </p:nvSpPr>
        <p:spPr bwMode="auto">
          <a:xfrm>
            <a:off x="323850" y="476250"/>
            <a:ext cx="8497888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52231" name="Rectangle 16"/>
          <p:cNvSpPr>
            <a:spLocks noChangeArrowheads="1"/>
          </p:cNvSpPr>
          <p:nvPr/>
        </p:nvSpPr>
        <p:spPr bwMode="auto">
          <a:xfrm>
            <a:off x="493712" y="1376462"/>
            <a:ext cx="6310535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400" dirty="0">
                <a:cs typeface="Times New Roman" pitchFamily="18" charset="0"/>
              </a:rPr>
              <a:t> Пусть </a:t>
            </a:r>
            <a:r>
              <a:rPr lang="ru-RU" altLang="ru-RU" sz="1400" dirty="0" smtClean="0">
                <a:cs typeface="Times New Roman" pitchFamily="18" charset="0"/>
              </a:rPr>
              <a:t>задана выпуклая </a:t>
            </a:r>
            <a:r>
              <a:rPr lang="ru-RU" altLang="ru-RU" sz="1400" dirty="0">
                <a:cs typeface="Times New Roman" pitchFamily="18" charset="0"/>
              </a:rPr>
              <a:t>функция нескольких       </a:t>
            </a:r>
            <a:r>
              <a:rPr lang="ru-RU" altLang="ru-RU" sz="1400" dirty="0" smtClean="0">
                <a:cs typeface="Times New Roman" pitchFamily="18" charset="0"/>
              </a:rPr>
              <a:t>переменных</a:t>
            </a:r>
            <a:endParaRPr lang="ru-RU" altLang="ru-RU" sz="1400" dirty="0">
              <a:cs typeface="Times New Roman" pitchFamily="18" charset="0"/>
            </a:endParaRPr>
          </a:p>
        </p:txBody>
      </p:sp>
      <p:sp>
        <p:nvSpPr>
          <p:cNvPr id="52232" name="Rectangle 16"/>
          <p:cNvSpPr>
            <a:spLocks noChangeArrowheads="1"/>
          </p:cNvSpPr>
          <p:nvPr/>
        </p:nvSpPr>
        <p:spPr bwMode="auto">
          <a:xfrm>
            <a:off x="323850" y="2276872"/>
            <a:ext cx="5345112" cy="21544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400" b="1" dirty="0" smtClean="0"/>
              <a:t>Данный метод предполагает следующие шаги</a:t>
            </a:r>
            <a:r>
              <a:rPr lang="en-US" altLang="ru-RU" sz="1400" b="1" dirty="0" smtClean="0"/>
              <a:t>:</a:t>
            </a:r>
            <a:endParaRPr lang="ru-RU" altLang="ru-RU" sz="1400" b="1" dirty="0" smtClean="0"/>
          </a:p>
          <a:p>
            <a:pPr marL="342900" indent="-342900" algn="just" eaLnBrk="1" hangingPunct="1">
              <a:spcBef>
                <a:spcPct val="0"/>
              </a:spcBef>
              <a:buFontTx/>
              <a:buAutoNum type="arabicPeriod"/>
            </a:pPr>
            <a:r>
              <a:rPr lang="ru-RU" altLang="ru-RU" sz="1200" dirty="0" smtClean="0"/>
              <a:t>Фиксируются все значения переменных кроме одной</a:t>
            </a:r>
          </a:p>
          <a:p>
            <a:pPr marL="342900" indent="-342900" algn="just" eaLnBrk="1" hangingPunct="1">
              <a:spcBef>
                <a:spcPct val="0"/>
              </a:spcBef>
              <a:buFontTx/>
              <a:buAutoNum type="arabicPeriod"/>
            </a:pPr>
            <a:r>
              <a:rPr lang="ru-RU" altLang="ru-RU" sz="1200" dirty="0" smtClean="0"/>
              <a:t>Производится поиск экстремума по одной переменной одним из известных методов</a:t>
            </a:r>
          </a:p>
          <a:p>
            <a:pPr marL="342900" indent="-342900" algn="just" eaLnBrk="1" hangingPunct="1">
              <a:spcBef>
                <a:spcPct val="0"/>
              </a:spcBef>
              <a:buFontTx/>
              <a:buAutoNum type="arabicPeriod"/>
            </a:pPr>
            <a:r>
              <a:rPr lang="ru-RU" altLang="ru-RU" sz="1200" dirty="0" smtClean="0"/>
              <a:t>Найденное значение присваивается данной переменной и для поиска выбирается следующая переменная</a:t>
            </a:r>
          </a:p>
          <a:p>
            <a:pPr marL="342900" indent="-342900" algn="just" eaLnBrk="1" hangingPunct="1">
              <a:spcBef>
                <a:spcPct val="0"/>
              </a:spcBef>
              <a:buFontTx/>
              <a:buAutoNum type="arabicPeriod"/>
            </a:pPr>
            <a:r>
              <a:rPr lang="ru-RU" altLang="ru-RU" sz="1200" dirty="0" smtClean="0"/>
              <a:t>После нахождения экстремумов по каждой из переменных проверяется критерий сходимости. Если условие сходимости не выполняется, то к 1,  если выполняется, то полученные значения переменных и принимаются как искомый экстремум.</a:t>
            </a:r>
          </a:p>
          <a:p>
            <a:pPr marL="342900" indent="-342900" algn="just" eaLnBrk="1" hangingPunct="1">
              <a:spcBef>
                <a:spcPct val="0"/>
              </a:spcBef>
              <a:buFontTx/>
              <a:buAutoNum type="arabicPeriod"/>
            </a:pPr>
            <a:endParaRPr lang="ru-RU" altLang="ru-RU" sz="1200" dirty="0"/>
          </a:p>
        </p:txBody>
      </p:sp>
      <p:graphicFrame>
        <p:nvGraphicFramePr>
          <p:cNvPr id="52233" name="Object 1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42669140"/>
              </p:ext>
            </p:extLst>
          </p:nvPr>
        </p:nvGraphicFramePr>
        <p:xfrm>
          <a:off x="5950470" y="1349375"/>
          <a:ext cx="2293938" cy="3603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474" name="Формула" r:id="rId4" imgW="1358640" imgH="228600" progId="Equation.3">
                  <p:embed/>
                </p:oleObj>
              </mc:Choice>
              <mc:Fallback>
                <p:oleObj name="Формула" r:id="rId4" imgW="135864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950470" y="1349375"/>
                        <a:ext cx="2293938" cy="3603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2234" name="Object 1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48783780"/>
              </p:ext>
            </p:extLst>
          </p:nvPr>
        </p:nvGraphicFramePr>
        <p:xfrm>
          <a:off x="4397450" y="1420018"/>
          <a:ext cx="214312" cy="2206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475" name="Формула" r:id="rId6" imgW="126720" imgH="139680" progId="Equation.3">
                  <p:embed/>
                </p:oleObj>
              </mc:Choice>
              <mc:Fallback>
                <p:oleObj name="Формула" r:id="rId6" imgW="126720" imgH="1396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97450" y="1420018"/>
                        <a:ext cx="214312" cy="2206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2243" name="Прямоугольник 2"/>
          <p:cNvSpPr>
            <a:spLocks noChangeArrowheads="1"/>
          </p:cNvSpPr>
          <p:nvPr/>
        </p:nvSpPr>
        <p:spPr bwMode="auto">
          <a:xfrm>
            <a:off x="611188" y="4767262"/>
            <a:ext cx="7556500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altLang="ru-RU" sz="1200" dirty="0" smtClean="0"/>
              <a:t>Данный метод может быть эффективен только при оптимизации относительно «простых» функций</a:t>
            </a:r>
            <a:endParaRPr lang="ru-RU" altLang="ru-RU" sz="1200" dirty="0"/>
          </a:p>
        </p:txBody>
      </p:sp>
      <p:pic>
        <p:nvPicPr>
          <p:cNvPr id="52252" name="Picture 28" descr="http://www4c.wolframalpha.com/Calculate/MSP/MSP74651d3g9i737611eghg000069a10gc2f11252ab?MSPStoreType=image/gif&amp;s=29&amp;w=240.&amp;h=187.&amp;cdf=MeshControl&amp;cdf=RangeControl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90796" y="2420888"/>
            <a:ext cx="2957332" cy="23042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олилиния 5"/>
          <p:cNvSpPr/>
          <p:nvPr/>
        </p:nvSpPr>
        <p:spPr>
          <a:xfrm>
            <a:off x="6981825" y="2705100"/>
            <a:ext cx="624010" cy="998198"/>
          </a:xfrm>
          <a:custGeom>
            <a:avLst/>
            <a:gdLst>
              <a:gd name="connsiteX0" fmla="*/ 0 w 624010"/>
              <a:gd name="connsiteY0" fmla="*/ 0 h 998198"/>
              <a:gd name="connsiteX1" fmla="*/ 242888 w 624010"/>
              <a:gd name="connsiteY1" fmla="*/ 161925 h 998198"/>
              <a:gd name="connsiteX2" fmla="*/ 447675 w 624010"/>
              <a:gd name="connsiteY2" fmla="*/ 238125 h 998198"/>
              <a:gd name="connsiteX3" fmla="*/ 371475 w 624010"/>
              <a:gd name="connsiteY3" fmla="*/ 428625 h 998198"/>
              <a:gd name="connsiteX4" fmla="*/ 557213 w 624010"/>
              <a:gd name="connsiteY4" fmla="*/ 500063 h 998198"/>
              <a:gd name="connsiteX5" fmla="*/ 500063 w 624010"/>
              <a:gd name="connsiteY5" fmla="*/ 676275 h 998198"/>
              <a:gd name="connsiteX6" fmla="*/ 623888 w 624010"/>
              <a:gd name="connsiteY6" fmla="*/ 757238 h 998198"/>
              <a:gd name="connsiteX7" fmla="*/ 523875 w 624010"/>
              <a:gd name="connsiteY7" fmla="*/ 885825 h 998198"/>
              <a:gd name="connsiteX8" fmla="*/ 561975 w 624010"/>
              <a:gd name="connsiteY8" fmla="*/ 995363 h 998198"/>
              <a:gd name="connsiteX9" fmla="*/ 319088 w 624010"/>
              <a:gd name="connsiteY9" fmla="*/ 962025 h 998198"/>
              <a:gd name="connsiteX10" fmla="*/ 204788 w 624010"/>
              <a:gd name="connsiteY10" fmla="*/ 919163 h 9981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624010" h="998198">
                <a:moveTo>
                  <a:pt x="0" y="0"/>
                </a:moveTo>
                <a:cubicBezTo>
                  <a:pt x="84138" y="61119"/>
                  <a:pt x="168276" y="122238"/>
                  <a:pt x="242888" y="161925"/>
                </a:cubicBezTo>
                <a:cubicBezTo>
                  <a:pt x="317500" y="201612"/>
                  <a:pt x="426244" y="193675"/>
                  <a:pt x="447675" y="238125"/>
                </a:cubicBezTo>
                <a:cubicBezTo>
                  <a:pt x="469106" y="282575"/>
                  <a:pt x="353219" y="384969"/>
                  <a:pt x="371475" y="428625"/>
                </a:cubicBezTo>
                <a:cubicBezTo>
                  <a:pt x="389731" y="472281"/>
                  <a:pt x="535782" y="458788"/>
                  <a:pt x="557213" y="500063"/>
                </a:cubicBezTo>
                <a:cubicBezTo>
                  <a:pt x="578644" y="541338"/>
                  <a:pt x="488951" y="633413"/>
                  <a:pt x="500063" y="676275"/>
                </a:cubicBezTo>
                <a:cubicBezTo>
                  <a:pt x="511175" y="719137"/>
                  <a:pt x="619919" y="722313"/>
                  <a:pt x="623888" y="757238"/>
                </a:cubicBezTo>
                <a:cubicBezTo>
                  <a:pt x="627857" y="792163"/>
                  <a:pt x="534194" y="846138"/>
                  <a:pt x="523875" y="885825"/>
                </a:cubicBezTo>
                <a:cubicBezTo>
                  <a:pt x="513556" y="925512"/>
                  <a:pt x="596106" y="982663"/>
                  <a:pt x="561975" y="995363"/>
                </a:cubicBezTo>
                <a:cubicBezTo>
                  <a:pt x="527844" y="1008063"/>
                  <a:pt x="378619" y="974725"/>
                  <a:pt x="319088" y="962025"/>
                </a:cubicBezTo>
                <a:cubicBezTo>
                  <a:pt x="259557" y="949325"/>
                  <a:pt x="232172" y="934244"/>
                  <a:pt x="204788" y="919163"/>
                </a:cubicBezTo>
              </a:path>
            </a:pathLst>
          </a:cu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рямоугольник 2"/>
          <p:cNvSpPr>
            <a:spLocks noChangeArrowheads="1"/>
          </p:cNvSpPr>
          <p:nvPr/>
        </p:nvSpPr>
        <p:spPr bwMode="auto">
          <a:xfrm>
            <a:off x="801605" y="6381328"/>
            <a:ext cx="7441644" cy="230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altLang="ru-RU" sz="900" dirty="0" smtClean="0"/>
              <a:t>Пример графика функции получен с помощью</a:t>
            </a:r>
            <a:r>
              <a:rPr lang="en-US" altLang="ru-RU" sz="900" dirty="0" smtClean="0"/>
              <a:t> </a:t>
            </a:r>
            <a:r>
              <a:rPr lang="ru-RU" altLang="ru-RU" sz="900" dirty="0" smtClean="0"/>
              <a:t>сервиса </a:t>
            </a:r>
            <a:r>
              <a:rPr lang="en-US" altLang="ru-RU" sz="900" dirty="0" smtClean="0"/>
              <a:t>www.wolframalpha.com</a:t>
            </a:r>
            <a:r>
              <a:rPr lang="ru-RU" altLang="ru-RU" sz="900" dirty="0" smtClean="0"/>
              <a:t> </a:t>
            </a:r>
            <a:endParaRPr lang="ru-RU" altLang="ru-RU" sz="900" dirty="0"/>
          </a:p>
        </p:txBody>
      </p:sp>
    </p:spTree>
    <p:extLst>
      <p:ext uri="{BB962C8B-B14F-4D97-AF65-F5344CB8AC3E}">
        <p14:creationId xmlns:p14="http://schemas.microsoft.com/office/powerpoint/2010/main" val="6660646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Номер слайда 6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0081F7C6-75BB-4641-BB88-7B6C0EBA8BF3}" type="slidenum">
              <a:rPr lang="ru-RU" altLang="ru-RU" sz="1400" smtClean="0"/>
              <a:pPr eaLnBrk="1" hangingPunct="1">
                <a:spcBef>
                  <a:spcPct val="0"/>
                </a:spcBef>
                <a:buFontTx/>
                <a:buNone/>
              </a:pPr>
              <a:t>30</a:t>
            </a:fld>
            <a:endParaRPr lang="ru-RU" altLang="ru-RU" sz="1400" smtClean="0"/>
          </a:p>
        </p:txBody>
      </p:sp>
      <p:sp>
        <p:nvSpPr>
          <p:cNvPr id="52227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332656"/>
            <a:ext cx="8229600" cy="865188"/>
          </a:xfrm>
        </p:spPr>
        <p:txBody>
          <a:bodyPr/>
          <a:lstStyle/>
          <a:p>
            <a:pPr eaLnBrk="1" hangingPunct="1"/>
            <a:r>
              <a:rPr lang="ru-RU" altLang="ru-RU" sz="1800" dirty="0" smtClean="0">
                <a:solidFill>
                  <a:srgbClr val="0000FF"/>
                </a:solidFill>
              </a:rPr>
              <a:t>Алгоритм </a:t>
            </a:r>
            <a:r>
              <a:rPr lang="ru-RU" altLang="ru-RU" sz="1800" dirty="0" err="1" smtClean="0">
                <a:solidFill>
                  <a:srgbClr val="0000FF"/>
                </a:solidFill>
              </a:rPr>
              <a:t>Дейкстры</a:t>
            </a:r>
            <a:r>
              <a:rPr lang="ru-RU" altLang="ru-RU" sz="1800" dirty="0" smtClean="0">
                <a:solidFill>
                  <a:srgbClr val="0000FF"/>
                </a:solidFill>
              </a:rPr>
              <a:t> (</a:t>
            </a:r>
            <a:r>
              <a:rPr lang="en-US" altLang="ru-RU" sz="1800" dirty="0" err="1">
                <a:solidFill>
                  <a:srgbClr val="0000FF"/>
                </a:solidFill>
              </a:rPr>
              <a:t>Dijkstra’s</a:t>
            </a:r>
            <a:r>
              <a:rPr lang="en-US" altLang="ru-RU" sz="1800" dirty="0">
                <a:solidFill>
                  <a:srgbClr val="0000FF"/>
                </a:solidFill>
              </a:rPr>
              <a:t> </a:t>
            </a:r>
            <a:r>
              <a:rPr lang="en-US" altLang="ru-RU" sz="1800" dirty="0" smtClean="0">
                <a:solidFill>
                  <a:srgbClr val="0000FF"/>
                </a:solidFill>
              </a:rPr>
              <a:t>algorithm</a:t>
            </a:r>
            <a:r>
              <a:rPr lang="ru-RU" altLang="ru-RU" sz="1800" dirty="0" smtClean="0">
                <a:solidFill>
                  <a:srgbClr val="0000FF"/>
                </a:solidFill>
              </a:rPr>
              <a:t>)</a:t>
            </a:r>
            <a:br>
              <a:rPr lang="ru-RU" altLang="ru-RU" sz="1800" dirty="0" smtClean="0">
                <a:solidFill>
                  <a:srgbClr val="0000FF"/>
                </a:solidFill>
              </a:rPr>
            </a:br>
            <a:r>
              <a:rPr lang="ru-RU" altLang="ru-RU" sz="1800" dirty="0" smtClean="0">
                <a:solidFill>
                  <a:srgbClr val="0000FF"/>
                </a:solidFill>
              </a:rPr>
              <a:t>(поиск кратчайших путей от заданной вершины)</a:t>
            </a:r>
            <a:endParaRPr lang="ru-RU" altLang="ru-RU" sz="2400" dirty="0" smtClean="0">
              <a:solidFill>
                <a:srgbClr val="0000FF"/>
              </a:solidFill>
            </a:endParaRPr>
          </a:p>
        </p:txBody>
      </p:sp>
      <p:pic>
        <p:nvPicPr>
          <p:cNvPr id="52228" name="Picture 3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6326188"/>
            <a:ext cx="4038600" cy="531812"/>
          </a:xfrm>
          <a:noFill/>
        </p:spPr>
      </p:pic>
      <p:sp>
        <p:nvSpPr>
          <p:cNvPr id="52229" name="Line 10"/>
          <p:cNvSpPr>
            <a:spLocks noChangeShapeType="1"/>
          </p:cNvSpPr>
          <p:nvPr/>
        </p:nvSpPr>
        <p:spPr bwMode="auto">
          <a:xfrm>
            <a:off x="323850" y="476250"/>
            <a:ext cx="8497888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7" name="Rectangle 16"/>
          <p:cNvSpPr>
            <a:spLocks noChangeArrowheads="1"/>
          </p:cNvSpPr>
          <p:nvPr/>
        </p:nvSpPr>
        <p:spPr bwMode="auto">
          <a:xfrm>
            <a:off x="827584" y="6739626"/>
            <a:ext cx="7200800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sz="1200" dirty="0" smtClean="0"/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sz="1200" dirty="0"/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sz="1200" dirty="0" smtClean="0"/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sz="1200" dirty="0"/>
          </a:p>
        </p:txBody>
      </p:sp>
      <p:sp>
        <p:nvSpPr>
          <p:cNvPr id="2" name="Прямоугольник 1"/>
          <p:cNvSpPr/>
          <p:nvPr/>
        </p:nvSpPr>
        <p:spPr>
          <a:xfrm>
            <a:off x="611560" y="1118349"/>
            <a:ext cx="8136904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dirty="0" smtClean="0"/>
              <a:t>Метод </a:t>
            </a:r>
            <a:r>
              <a:rPr lang="ru-RU" sz="1200" dirty="0"/>
              <a:t>основан на приписывании вершинам временных пометок, </a:t>
            </a:r>
            <a:r>
              <a:rPr lang="ru-RU" sz="1200" dirty="0" smtClean="0"/>
              <a:t>причем </a:t>
            </a:r>
            <a:r>
              <a:rPr lang="ru-RU" sz="1200" dirty="0"/>
              <a:t>пометка вершины дает верхнюю границу длины пути </a:t>
            </a:r>
            <a:r>
              <a:rPr lang="ru-RU" sz="1200" dirty="0" smtClean="0"/>
              <a:t>от </a:t>
            </a:r>
            <a:r>
              <a:rPr lang="ru-RU" sz="1200" i="1" dirty="0"/>
              <a:t>s</a:t>
            </a:r>
            <a:r>
              <a:rPr lang="ru-RU" sz="1200" dirty="0"/>
              <a:t> к этой вершине. Эти пометки (их величины) постепенно </a:t>
            </a:r>
            <a:r>
              <a:rPr lang="ru-RU" sz="1200" dirty="0" smtClean="0"/>
              <a:t>уменьшаются </a:t>
            </a:r>
            <a:r>
              <a:rPr lang="ru-RU" sz="1200" dirty="0"/>
              <a:t>с помощью </a:t>
            </a:r>
            <a:r>
              <a:rPr lang="ru-RU" sz="1200" dirty="0" smtClean="0"/>
              <a:t>итерационной </a:t>
            </a:r>
            <a:r>
              <a:rPr lang="ru-RU" sz="1200" dirty="0"/>
              <a:t>процедуры, и на </a:t>
            </a:r>
            <a:r>
              <a:rPr lang="ru-RU" sz="1200" dirty="0" smtClean="0"/>
              <a:t>каждом </a:t>
            </a:r>
            <a:r>
              <a:rPr lang="ru-RU" sz="1200" dirty="0"/>
              <a:t>шаге </a:t>
            </a:r>
            <a:r>
              <a:rPr lang="ru-RU" sz="1200" dirty="0" smtClean="0"/>
              <a:t>точно </a:t>
            </a:r>
            <a:r>
              <a:rPr lang="ru-RU" sz="1200" dirty="0"/>
              <a:t>одна из временных пометок становится </a:t>
            </a:r>
            <a:r>
              <a:rPr lang="ru-RU" sz="1200" dirty="0" smtClean="0"/>
              <a:t>постоянной</a:t>
            </a:r>
            <a:r>
              <a:rPr lang="ru-RU" sz="1200" dirty="0"/>
              <a:t>. Последнее указывает на то, что пометка уже не </a:t>
            </a:r>
            <a:r>
              <a:rPr lang="ru-RU" sz="1200" dirty="0" smtClean="0"/>
              <a:t>является </a:t>
            </a:r>
            <a:r>
              <a:rPr lang="ru-RU" sz="1200" dirty="0"/>
              <a:t>верхней границей, а дает точную длину кратчайшего </a:t>
            </a:r>
            <a:r>
              <a:rPr lang="ru-RU" sz="1200" dirty="0" smtClean="0"/>
              <a:t>пути </a:t>
            </a:r>
            <a:r>
              <a:rPr lang="ru-RU" sz="1200" dirty="0"/>
              <a:t>от </a:t>
            </a:r>
            <a:r>
              <a:rPr lang="ru-RU" sz="1200" i="1" dirty="0"/>
              <a:t>s</a:t>
            </a:r>
            <a:r>
              <a:rPr lang="ru-RU" sz="1200" dirty="0"/>
              <a:t> к рассматриваемой вершине</a:t>
            </a:r>
            <a:r>
              <a:rPr lang="ru-RU" sz="1200" dirty="0" smtClean="0"/>
              <a:t>.</a:t>
            </a:r>
          </a:p>
          <a:p>
            <a:endParaRPr lang="ru-RU" sz="1200" dirty="0" smtClean="0"/>
          </a:p>
          <a:p>
            <a:r>
              <a:rPr lang="ru-RU" sz="1200" dirty="0"/>
              <a:t>Пусть </a:t>
            </a:r>
            <a:r>
              <a:rPr lang="en-US" sz="1200" dirty="0"/>
              <a:t>L</a:t>
            </a:r>
            <a:r>
              <a:rPr lang="ru-RU" sz="1200" dirty="0" smtClean="0"/>
              <a:t>(x</a:t>
            </a:r>
            <a:r>
              <a:rPr lang="en-US" sz="1200" baseline="-25000" dirty="0" err="1" smtClean="0"/>
              <a:t>i</a:t>
            </a:r>
            <a:r>
              <a:rPr lang="ru-RU" sz="1200" dirty="0" smtClean="0"/>
              <a:t>) </a:t>
            </a:r>
            <a:r>
              <a:rPr lang="ru-RU" sz="1200" dirty="0"/>
              <a:t>— пометка вершины </a:t>
            </a:r>
            <a:r>
              <a:rPr lang="ru-RU" sz="1200" dirty="0" smtClean="0"/>
              <a:t>x</a:t>
            </a:r>
            <a:r>
              <a:rPr lang="en-US" sz="1200" baseline="-25000" dirty="0" err="1" smtClean="0"/>
              <a:t>i</a:t>
            </a:r>
            <a:r>
              <a:rPr lang="ru-RU" sz="1200" dirty="0" smtClean="0"/>
              <a:t>. </a:t>
            </a:r>
            <a:endParaRPr lang="en-US" sz="1200" dirty="0" smtClean="0"/>
          </a:p>
          <a:p>
            <a:r>
              <a:rPr lang="ru-RU" sz="1200" i="1" dirty="0" smtClean="0"/>
              <a:t>Присвоение </a:t>
            </a:r>
            <a:r>
              <a:rPr lang="ru-RU" sz="1200" i="1" dirty="0"/>
              <a:t>начальных значений </a:t>
            </a:r>
          </a:p>
          <a:p>
            <a:r>
              <a:rPr lang="ru-RU" sz="1200" dirty="0"/>
              <a:t>Шаг 1. Положить </a:t>
            </a:r>
            <a:r>
              <a:rPr lang="en-US" sz="1200" dirty="0" smtClean="0"/>
              <a:t>L</a:t>
            </a:r>
            <a:r>
              <a:rPr lang="ru-RU" sz="1200" dirty="0" smtClean="0"/>
              <a:t>(</a:t>
            </a:r>
            <a:r>
              <a:rPr lang="en-US" sz="1200" dirty="0" smtClean="0"/>
              <a:t>s</a:t>
            </a:r>
            <a:r>
              <a:rPr lang="ru-RU" sz="1200" dirty="0" smtClean="0"/>
              <a:t>) </a:t>
            </a:r>
            <a:r>
              <a:rPr lang="ru-RU" sz="1200" dirty="0"/>
              <a:t>= </a:t>
            </a:r>
            <a:r>
              <a:rPr lang="ru-RU" sz="1200" dirty="0" smtClean="0"/>
              <a:t>0</a:t>
            </a:r>
            <a:r>
              <a:rPr lang="en-US" sz="1200" dirty="0" smtClean="0"/>
              <a:t> </a:t>
            </a:r>
            <a:r>
              <a:rPr lang="ru-RU" sz="1200" dirty="0" smtClean="0"/>
              <a:t>и </a:t>
            </a:r>
            <a:r>
              <a:rPr lang="ru-RU" sz="1200" dirty="0"/>
              <a:t>считать эту пометку постоянной. </a:t>
            </a:r>
          </a:p>
          <a:p>
            <a:r>
              <a:rPr lang="ru-RU" sz="1200" dirty="0"/>
              <a:t>Положить </a:t>
            </a:r>
            <a:r>
              <a:rPr lang="en-US" sz="1200" dirty="0" smtClean="0"/>
              <a:t>L</a:t>
            </a:r>
            <a:r>
              <a:rPr lang="ru-RU" sz="1200" dirty="0" smtClean="0"/>
              <a:t>(х</a:t>
            </a:r>
            <a:r>
              <a:rPr lang="en-US" sz="1200" baseline="-25000" dirty="0" err="1" smtClean="0"/>
              <a:t>i</a:t>
            </a:r>
            <a:r>
              <a:rPr lang="ru-RU" sz="1200" dirty="0" smtClean="0"/>
              <a:t>) </a:t>
            </a:r>
            <a:r>
              <a:rPr lang="ru-RU" sz="1200" dirty="0"/>
              <a:t>= </a:t>
            </a:r>
            <a:r>
              <a:rPr lang="ru-RU" sz="1200" dirty="0" smtClean="0">
                <a:sym typeface="Symbol"/>
              </a:rPr>
              <a:t></a:t>
            </a:r>
            <a:r>
              <a:rPr lang="ru-RU" sz="1200" dirty="0" smtClean="0"/>
              <a:t> </a:t>
            </a:r>
            <a:r>
              <a:rPr lang="ru-RU" sz="1200" dirty="0"/>
              <a:t>для всех </a:t>
            </a:r>
            <a:r>
              <a:rPr lang="ru-RU" sz="1200" dirty="0" smtClean="0"/>
              <a:t>х</a:t>
            </a:r>
            <a:r>
              <a:rPr lang="en-US" sz="1200" baseline="-25000" dirty="0" err="1" smtClean="0"/>
              <a:t>i</a:t>
            </a:r>
            <a:r>
              <a:rPr lang="ru-RU" sz="1200" dirty="0" smtClean="0"/>
              <a:t> </a:t>
            </a:r>
            <a:r>
              <a:rPr lang="ru-RU" sz="1200" dirty="0" smtClean="0">
                <a:sym typeface="Symbol"/>
              </a:rPr>
              <a:t></a:t>
            </a:r>
            <a:r>
              <a:rPr lang="en-US" sz="1200" dirty="0" smtClean="0">
                <a:sym typeface="Symbol"/>
              </a:rPr>
              <a:t> </a:t>
            </a:r>
            <a:r>
              <a:rPr lang="ru-RU" sz="1200" dirty="0" smtClean="0"/>
              <a:t>s </a:t>
            </a:r>
            <a:r>
              <a:rPr lang="ru-RU" sz="1200" dirty="0"/>
              <a:t>и считать эти пометки </a:t>
            </a:r>
            <a:r>
              <a:rPr lang="ru-RU" sz="1200" dirty="0" smtClean="0"/>
              <a:t>временными</a:t>
            </a:r>
            <a:r>
              <a:rPr lang="ru-RU" sz="1200" dirty="0"/>
              <a:t>. </a:t>
            </a:r>
            <a:endParaRPr lang="en-US" sz="1200" dirty="0" smtClean="0"/>
          </a:p>
          <a:p>
            <a:r>
              <a:rPr lang="ru-RU" sz="1200" dirty="0" smtClean="0"/>
              <a:t>Положить </a:t>
            </a:r>
            <a:r>
              <a:rPr lang="ru-RU" sz="1200" dirty="0"/>
              <a:t>p </a:t>
            </a:r>
            <a:r>
              <a:rPr lang="en-US" sz="1200" dirty="0" smtClean="0"/>
              <a:t>=</a:t>
            </a:r>
            <a:r>
              <a:rPr lang="ru-RU" sz="1200" dirty="0" smtClean="0"/>
              <a:t> </a:t>
            </a:r>
            <a:r>
              <a:rPr lang="ru-RU" sz="1200" dirty="0"/>
              <a:t>s</a:t>
            </a:r>
            <a:r>
              <a:rPr lang="ru-RU" sz="1200" dirty="0" smtClean="0"/>
              <a:t>.</a:t>
            </a:r>
            <a:endParaRPr lang="ru-RU" sz="1200" dirty="0"/>
          </a:p>
          <a:p>
            <a:r>
              <a:rPr lang="ru-RU" sz="1200" i="1" dirty="0"/>
              <a:t>Обновление пометок </a:t>
            </a:r>
          </a:p>
          <a:p>
            <a:r>
              <a:rPr lang="ru-RU" sz="1200" dirty="0"/>
              <a:t>Шаг 2. Для всех </a:t>
            </a:r>
            <a:r>
              <a:rPr lang="en-US" sz="1200" dirty="0" smtClean="0"/>
              <a:t>x</a:t>
            </a:r>
            <a:r>
              <a:rPr lang="en-US" sz="1200" baseline="-25000" dirty="0" smtClean="0"/>
              <a:t>i</a:t>
            </a:r>
            <a:r>
              <a:rPr lang="ru-RU" sz="1200" dirty="0" smtClean="0"/>
              <a:t> </a:t>
            </a:r>
            <a:r>
              <a:rPr lang="ru-RU" sz="1200" dirty="0" smtClean="0">
                <a:sym typeface="Symbol"/>
              </a:rPr>
              <a:t></a:t>
            </a:r>
            <a:r>
              <a:rPr lang="ru-RU" sz="1200" dirty="0" smtClean="0"/>
              <a:t> Г(р</a:t>
            </a:r>
            <a:r>
              <a:rPr lang="ru-RU" sz="1200" dirty="0"/>
              <a:t>), пометки которых временные, </a:t>
            </a:r>
            <a:r>
              <a:rPr lang="ru-RU" sz="1200" dirty="0" smtClean="0"/>
              <a:t>изменить </a:t>
            </a:r>
            <a:r>
              <a:rPr lang="ru-RU" sz="1200" dirty="0"/>
              <a:t>пометки в соответствии со следующим выражением</a:t>
            </a:r>
            <a:r>
              <a:rPr lang="ru-RU" sz="1200" dirty="0" smtClean="0"/>
              <a:t>:</a:t>
            </a:r>
            <a:endParaRPr lang="en-US" sz="1200" dirty="0" smtClean="0"/>
          </a:p>
          <a:p>
            <a:r>
              <a:rPr lang="en-US" sz="1200" dirty="0" smtClean="0"/>
              <a:t>L</a:t>
            </a:r>
            <a:r>
              <a:rPr lang="ru-RU" sz="1200" dirty="0" smtClean="0"/>
              <a:t>(x</a:t>
            </a:r>
            <a:r>
              <a:rPr lang="en-US" sz="1200" baseline="-25000" dirty="0" err="1" smtClean="0"/>
              <a:t>i</a:t>
            </a:r>
            <a:r>
              <a:rPr lang="ru-RU" sz="1200" dirty="0" smtClean="0"/>
              <a:t>) </a:t>
            </a:r>
            <a:r>
              <a:rPr lang="en-US" sz="1200" dirty="0" smtClean="0"/>
              <a:t>=</a:t>
            </a:r>
            <a:r>
              <a:rPr lang="ru-RU" sz="1200" dirty="0" smtClean="0"/>
              <a:t> </a:t>
            </a:r>
            <a:r>
              <a:rPr lang="ru-RU" sz="1200" dirty="0" err="1"/>
              <a:t>min</a:t>
            </a:r>
            <a:r>
              <a:rPr lang="ru-RU" sz="1200" dirty="0"/>
              <a:t> </a:t>
            </a:r>
            <a:r>
              <a:rPr lang="ru-RU" sz="1200" dirty="0" smtClean="0"/>
              <a:t>[</a:t>
            </a:r>
            <a:r>
              <a:rPr lang="en-US" sz="1200" dirty="0" smtClean="0"/>
              <a:t>L</a:t>
            </a:r>
            <a:r>
              <a:rPr lang="ru-RU" sz="1200" dirty="0" smtClean="0"/>
              <a:t>(</a:t>
            </a:r>
            <a:r>
              <a:rPr lang="en-US" sz="1200" dirty="0" smtClean="0"/>
              <a:t>x</a:t>
            </a:r>
            <a:r>
              <a:rPr lang="ru-RU" sz="1200" baseline="-25000" dirty="0" smtClean="0"/>
              <a:t>i</a:t>
            </a:r>
            <a:r>
              <a:rPr lang="ru-RU" sz="1200" dirty="0"/>
              <a:t>), </a:t>
            </a:r>
            <a:r>
              <a:rPr lang="en-US" sz="1200" dirty="0" smtClean="0"/>
              <a:t>L</a:t>
            </a:r>
            <a:r>
              <a:rPr lang="ru-RU" sz="1200" dirty="0" smtClean="0"/>
              <a:t>(p</a:t>
            </a:r>
            <a:r>
              <a:rPr lang="ru-RU" sz="1200" dirty="0"/>
              <a:t>) + c (p, </a:t>
            </a:r>
            <a:r>
              <a:rPr lang="en-US" sz="1200" dirty="0" smtClean="0"/>
              <a:t>x</a:t>
            </a:r>
            <a:r>
              <a:rPr lang="en-US" sz="1200" baseline="-25000" dirty="0" smtClean="0"/>
              <a:t>i</a:t>
            </a:r>
            <a:r>
              <a:rPr lang="ru-RU" sz="1200" dirty="0" smtClean="0"/>
              <a:t>)]</a:t>
            </a:r>
            <a:endParaRPr lang="en-US" sz="1200" dirty="0" smtClean="0"/>
          </a:p>
          <a:p>
            <a:endParaRPr lang="en-US" sz="1200" dirty="0"/>
          </a:p>
          <a:p>
            <a:r>
              <a:rPr lang="ru-RU" sz="1200" i="1" dirty="0" smtClean="0"/>
              <a:t>Превращение </a:t>
            </a:r>
            <a:r>
              <a:rPr lang="ru-RU" sz="1200" i="1" dirty="0"/>
              <a:t>пометки в постоянную </a:t>
            </a:r>
          </a:p>
          <a:p>
            <a:r>
              <a:rPr lang="ru-RU" sz="1200" dirty="0"/>
              <a:t>Шаг 3. Среди всех вершин с временными пометками найти </a:t>
            </a:r>
            <a:r>
              <a:rPr lang="ru-RU" sz="1200" dirty="0" smtClean="0"/>
              <a:t>такую</a:t>
            </a:r>
            <a:r>
              <a:rPr lang="ru-RU" sz="1200" dirty="0"/>
              <a:t>, для которой </a:t>
            </a:r>
            <a:endParaRPr lang="en-US" sz="1200" dirty="0" smtClean="0"/>
          </a:p>
          <a:p>
            <a:r>
              <a:rPr lang="en-US" sz="1200" dirty="0" smtClean="0"/>
              <a:t>L</a:t>
            </a:r>
            <a:r>
              <a:rPr lang="ru-RU" sz="1200" dirty="0" smtClean="0"/>
              <a:t>(х</a:t>
            </a:r>
            <a:r>
              <a:rPr lang="en-US" sz="1200" baseline="-25000" dirty="0" err="1" smtClean="0"/>
              <a:t>i</a:t>
            </a:r>
            <a:r>
              <a:rPr lang="ru-RU" sz="1200" dirty="0" smtClean="0"/>
              <a:t>*) </a:t>
            </a:r>
            <a:r>
              <a:rPr lang="ru-RU" sz="1200" dirty="0"/>
              <a:t>= </a:t>
            </a:r>
            <a:r>
              <a:rPr lang="ru-RU" sz="1200" dirty="0" err="1"/>
              <a:t>min</a:t>
            </a:r>
            <a:r>
              <a:rPr lang="ru-RU" sz="1200" dirty="0"/>
              <a:t> </a:t>
            </a:r>
            <a:r>
              <a:rPr lang="en-US" sz="1200" dirty="0" smtClean="0"/>
              <a:t>[ L</a:t>
            </a:r>
            <a:r>
              <a:rPr lang="ru-RU" sz="1200" dirty="0" smtClean="0"/>
              <a:t>(x</a:t>
            </a:r>
            <a:r>
              <a:rPr lang="en-US" sz="1200" baseline="-25000" dirty="0" err="1" smtClean="0"/>
              <a:t>i</a:t>
            </a:r>
            <a:r>
              <a:rPr lang="ru-RU" sz="1200" dirty="0" smtClean="0"/>
              <a:t>)]. </a:t>
            </a:r>
            <a:endParaRPr lang="ru-RU" sz="1200" dirty="0"/>
          </a:p>
          <a:p>
            <a:r>
              <a:rPr lang="ru-RU" sz="1200" dirty="0"/>
              <a:t>Шаг 4. Считать пометку вершины </a:t>
            </a:r>
            <a:r>
              <a:rPr lang="ru-RU" sz="1200" dirty="0" smtClean="0"/>
              <a:t>х</a:t>
            </a:r>
            <a:r>
              <a:rPr lang="en-US" sz="1200" baseline="-25000" dirty="0" err="1" smtClean="0"/>
              <a:t>i</a:t>
            </a:r>
            <a:r>
              <a:rPr lang="ru-RU" sz="1200" dirty="0" smtClean="0"/>
              <a:t>* </a:t>
            </a:r>
            <a:r>
              <a:rPr lang="ru-RU" sz="1200" dirty="0"/>
              <a:t>постоянной и положить </a:t>
            </a:r>
            <a:r>
              <a:rPr lang="en-US" sz="1200" dirty="0" smtClean="0"/>
              <a:t>p</a:t>
            </a:r>
            <a:r>
              <a:rPr lang="ru-RU" sz="1200" dirty="0" smtClean="0"/>
              <a:t> </a:t>
            </a:r>
            <a:r>
              <a:rPr lang="ru-RU" sz="1200" dirty="0"/>
              <a:t>= </a:t>
            </a:r>
            <a:r>
              <a:rPr lang="ru-RU" sz="1200" dirty="0" smtClean="0"/>
              <a:t>x</a:t>
            </a:r>
            <a:r>
              <a:rPr lang="en-US" sz="1200" baseline="-25000" dirty="0" err="1" smtClean="0"/>
              <a:t>i</a:t>
            </a:r>
            <a:r>
              <a:rPr lang="en-US" sz="1200" dirty="0" smtClean="0"/>
              <a:t>*.</a:t>
            </a:r>
            <a:r>
              <a:rPr lang="ru-RU" sz="1200" dirty="0" smtClean="0"/>
              <a:t> </a:t>
            </a:r>
            <a:endParaRPr lang="ru-RU" sz="1200" dirty="0"/>
          </a:p>
          <a:p>
            <a:r>
              <a:rPr lang="ru-RU" sz="1200" dirty="0"/>
              <a:t>Шаг 5. </a:t>
            </a:r>
            <a:endParaRPr lang="en-US" sz="1200" dirty="0" smtClean="0"/>
          </a:p>
          <a:p>
            <a:r>
              <a:rPr lang="ru-RU" sz="1200" dirty="0" smtClean="0"/>
              <a:t>(</a:t>
            </a:r>
            <a:r>
              <a:rPr lang="en-US" sz="1200" dirty="0"/>
              <a:t>a</a:t>
            </a:r>
            <a:r>
              <a:rPr lang="ru-RU" sz="1200" dirty="0"/>
              <a:t>) (Если надо найти лишь путь от s к t.) Если </a:t>
            </a:r>
            <a:r>
              <a:rPr lang="en-US" sz="1200" dirty="0"/>
              <a:t>p</a:t>
            </a:r>
            <a:r>
              <a:rPr lang="ru-RU" sz="1200" dirty="0"/>
              <a:t> = t, то </a:t>
            </a:r>
            <a:r>
              <a:rPr lang="en-US" sz="1200" dirty="0"/>
              <a:t>L</a:t>
            </a:r>
            <a:r>
              <a:rPr lang="ru-RU" sz="1200" dirty="0"/>
              <a:t>(</a:t>
            </a:r>
            <a:r>
              <a:rPr lang="en-US" sz="1200" dirty="0"/>
              <a:t>p</a:t>
            </a:r>
            <a:r>
              <a:rPr lang="ru-RU" sz="1200" dirty="0"/>
              <a:t>) является длиной кратчайшего пути. </a:t>
            </a:r>
          </a:p>
          <a:p>
            <a:r>
              <a:rPr lang="en-US" sz="1200" i="1" dirty="0"/>
              <a:t>      </a:t>
            </a:r>
            <a:r>
              <a:rPr lang="ru-RU" sz="1200" i="1" dirty="0"/>
              <a:t>Останов.</a:t>
            </a:r>
            <a:r>
              <a:rPr lang="ru-RU" sz="1200" dirty="0"/>
              <a:t> </a:t>
            </a:r>
          </a:p>
          <a:p>
            <a:r>
              <a:rPr lang="en-US" sz="1200" dirty="0"/>
              <a:t>      </a:t>
            </a:r>
            <a:r>
              <a:rPr lang="ru-RU" sz="1200" dirty="0"/>
              <a:t>Если </a:t>
            </a:r>
            <a:r>
              <a:rPr lang="en-US" sz="1200" dirty="0"/>
              <a:t>p</a:t>
            </a:r>
            <a:r>
              <a:rPr lang="en-US" sz="1200" dirty="0">
                <a:sym typeface="Symbol"/>
              </a:rPr>
              <a:t></a:t>
            </a:r>
            <a:r>
              <a:rPr lang="ru-RU" sz="1200" dirty="0"/>
              <a:t>t, перейти к шагу 2. </a:t>
            </a:r>
          </a:p>
          <a:p>
            <a:r>
              <a:rPr lang="en-US" sz="1200" dirty="0"/>
              <a:t>(</a:t>
            </a:r>
            <a:r>
              <a:rPr lang="ru-RU" sz="1200" dirty="0"/>
              <a:t>б) (Если требуется найти пути от s ко всем остальным вершинам.) </a:t>
            </a:r>
          </a:p>
          <a:p>
            <a:r>
              <a:rPr lang="en-US" sz="1200" dirty="0"/>
              <a:t>      </a:t>
            </a:r>
            <a:r>
              <a:rPr lang="ru-RU" sz="1200" dirty="0"/>
              <a:t>Если все вершины отмечены как постоянные, то эти пометки дают длины кратчайших путей.</a:t>
            </a:r>
            <a:endParaRPr lang="en-US" sz="1200" dirty="0"/>
          </a:p>
          <a:p>
            <a:r>
              <a:rPr lang="en-US" sz="1200" i="1" dirty="0"/>
              <a:t>      </a:t>
            </a:r>
            <a:r>
              <a:rPr lang="ru-RU" sz="1200" i="1" dirty="0"/>
              <a:t>Останов. </a:t>
            </a:r>
          </a:p>
          <a:p>
            <a:r>
              <a:rPr lang="en-US" sz="1200" dirty="0"/>
              <a:t>      </a:t>
            </a:r>
            <a:r>
              <a:rPr lang="ru-RU" sz="1200" dirty="0"/>
              <a:t>Если некоторые пометки являются временными, перейти к шагу 2. </a:t>
            </a:r>
          </a:p>
        </p:txBody>
      </p:sp>
    </p:spTree>
    <p:extLst>
      <p:ext uri="{BB962C8B-B14F-4D97-AF65-F5344CB8AC3E}">
        <p14:creationId xmlns:p14="http://schemas.microsoft.com/office/powerpoint/2010/main" val="31421995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Номер слайда 6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0081F7C6-75BB-4641-BB88-7B6C0EBA8BF3}" type="slidenum">
              <a:rPr lang="ru-RU" altLang="ru-RU" sz="1400" smtClean="0"/>
              <a:pPr eaLnBrk="1" hangingPunct="1">
                <a:spcBef>
                  <a:spcPct val="0"/>
                </a:spcBef>
                <a:buFontTx/>
                <a:buNone/>
              </a:pPr>
              <a:t>31</a:t>
            </a:fld>
            <a:endParaRPr lang="ru-RU" altLang="ru-RU" sz="1400" smtClean="0"/>
          </a:p>
        </p:txBody>
      </p:sp>
      <p:sp>
        <p:nvSpPr>
          <p:cNvPr id="52227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332656"/>
            <a:ext cx="8229600" cy="865188"/>
          </a:xfrm>
        </p:spPr>
        <p:txBody>
          <a:bodyPr/>
          <a:lstStyle/>
          <a:p>
            <a:pPr eaLnBrk="1" hangingPunct="1"/>
            <a:r>
              <a:rPr lang="ru-RU" altLang="ru-RU" sz="1800" dirty="0" smtClean="0">
                <a:solidFill>
                  <a:srgbClr val="0000FF"/>
                </a:solidFill>
              </a:rPr>
              <a:t>Алгоритм </a:t>
            </a:r>
            <a:r>
              <a:rPr lang="ru-RU" altLang="ru-RU" sz="1800" dirty="0" err="1" smtClean="0">
                <a:solidFill>
                  <a:srgbClr val="0000FF"/>
                </a:solidFill>
              </a:rPr>
              <a:t>Дейкстры</a:t>
            </a:r>
            <a:r>
              <a:rPr lang="ru-RU" altLang="ru-RU" sz="1800" dirty="0" smtClean="0">
                <a:solidFill>
                  <a:srgbClr val="0000FF"/>
                </a:solidFill>
              </a:rPr>
              <a:t> (описание 2)</a:t>
            </a:r>
            <a:endParaRPr lang="ru-RU" altLang="ru-RU" sz="2400" dirty="0" smtClean="0">
              <a:solidFill>
                <a:srgbClr val="0000FF"/>
              </a:solidFill>
            </a:endParaRPr>
          </a:p>
        </p:txBody>
      </p:sp>
      <p:pic>
        <p:nvPicPr>
          <p:cNvPr id="52228" name="Picture 3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6326188"/>
            <a:ext cx="4038600" cy="531812"/>
          </a:xfrm>
          <a:noFill/>
        </p:spPr>
      </p:pic>
      <p:sp>
        <p:nvSpPr>
          <p:cNvPr id="52229" name="Line 10"/>
          <p:cNvSpPr>
            <a:spLocks noChangeShapeType="1"/>
          </p:cNvSpPr>
          <p:nvPr/>
        </p:nvSpPr>
        <p:spPr bwMode="auto">
          <a:xfrm>
            <a:off x="323850" y="476250"/>
            <a:ext cx="8497888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52232" name="Rectangle 16"/>
          <p:cNvSpPr>
            <a:spLocks noChangeArrowheads="1"/>
          </p:cNvSpPr>
          <p:nvPr/>
        </p:nvSpPr>
        <p:spPr bwMode="auto">
          <a:xfrm>
            <a:off x="251520" y="764704"/>
            <a:ext cx="8496944" cy="56938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sz="1400" dirty="0"/>
              <a:t>Алгоритм использует три массива из N (= числу вершин сети) чисел каждый. </a:t>
            </a:r>
            <a:endParaRPr lang="ru-RU" sz="1400" dirty="0" smtClean="0"/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sz="1400" dirty="0" smtClean="0"/>
              <a:t>-Первый </a:t>
            </a:r>
            <a:r>
              <a:rPr lang="ru-RU" sz="1400" dirty="0"/>
              <a:t>массив S содержит метки с двумя </a:t>
            </a:r>
            <a:r>
              <a:rPr lang="ru-RU" sz="1400" dirty="0" smtClean="0"/>
              <a:t>значениями: </a:t>
            </a:r>
            <a:r>
              <a:rPr lang="ru-RU" sz="1400" dirty="0"/>
              <a:t>0 (вершина еще не рассмотрена) и 1 (вершина уже рассмотрена); </a:t>
            </a:r>
            <a:endParaRPr lang="ru-RU" sz="1400" dirty="0" smtClean="0"/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sz="1400" dirty="0" smtClean="0"/>
              <a:t>-второй </a:t>
            </a:r>
            <a:r>
              <a:rPr lang="ru-RU" sz="1400" dirty="0"/>
              <a:t>массив B содержит расстояния - текущие кратчайшие </a:t>
            </a:r>
            <a:r>
              <a:rPr lang="ru-RU" sz="1400" dirty="0" smtClean="0"/>
              <a:t>расстояния от</a:t>
            </a:r>
            <a:r>
              <a:rPr lang="en-US" sz="1400" dirty="0" smtClean="0"/>
              <a:t>/</a:t>
            </a:r>
            <a:r>
              <a:rPr lang="ru-RU" sz="1400" dirty="0" smtClean="0"/>
              <a:t>до </a:t>
            </a:r>
            <a:r>
              <a:rPr lang="ru-RU" sz="1400" dirty="0"/>
              <a:t>соответствующей вершины; </a:t>
            </a:r>
            <a:endParaRPr lang="ru-RU" sz="1400" dirty="0" smtClean="0"/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sz="1400" dirty="0"/>
              <a:t>-</a:t>
            </a:r>
            <a:r>
              <a:rPr lang="ru-RU" sz="1400" dirty="0" smtClean="0"/>
              <a:t>третий </a:t>
            </a:r>
            <a:r>
              <a:rPr lang="ru-RU" sz="1400" dirty="0"/>
              <a:t>массив с содержит номера вершин - k-й элемент С[k] есть номер предпоследней вершины на текущем кратчайшем пути из </a:t>
            </a:r>
            <a:r>
              <a:rPr lang="ru-RU" sz="1400" dirty="0" err="1"/>
              <a:t>Vi</a:t>
            </a:r>
            <a:r>
              <a:rPr lang="ru-RU" sz="1400" dirty="0"/>
              <a:t> в </a:t>
            </a:r>
            <a:r>
              <a:rPr lang="ru-RU" sz="1400" dirty="0" err="1"/>
              <a:t>Vk</a:t>
            </a:r>
            <a:r>
              <a:rPr lang="ru-RU" sz="1400" dirty="0"/>
              <a:t>. </a:t>
            </a:r>
            <a:endParaRPr lang="ru-RU" sz="1400" dirty="0" smtClean="0"/>
          </a:p>
          <a:p>
            <a:pPr eaLnBrk="1" hangingPunct="1">
              <a:spcBef>
                <a:spcPct val="0"/>
              </a:spcBef>
              <a:buFontTx/>
              <a:buNone/>
            </a:pPr>
            <a:endParaRPr lang="ru-RU" sz="1400" dirty="0"/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sz="1400" dirty="0" smtClean="0"/>
              <a:t>Матрица </a:t>
            </a:r>
            <a:r>
              <a:rPr lang="ru-RU" sz="1400" dirty="0"/>
              <a:t>расстояний A[</a:t>
            </a:r>
            <a:r>
              <a:rPr lang="ru-RU" sz="1400" dirty="0" err="1"/>
              <a:t>i,k</a:t>
            </a:r>
            <a:r>
              <a:rPr lang="ru-RU" sz="1400" dirty="0"/>
              <a:t>] задает длины дуге A[</a:t>
            </a:r>
            <a:r>
              <a:rPr lang="ru-RU" sz="1400" dirty="0" err="1"/>
              <a:t>i,k</a:t>
            </a:r>
            <a:r>
              <a:rPr lang="ru-RU" sz="1400" dirty="0"/>
              <a:t>]; если такой дуги нет, то A[</a:t>
            </a:r>
            <a:r>
              <a:rPr lang="ru-RU" sz="1400" dirty="0" err="1"/>
              <a:t>i,k</a:t>
            </a:r>
            <a:r>
              <a:rPr lang="ru-RU" sz="1400" dirty="0"/>
              <a:t>] присваивается большое число </a:t>
            </a:r>
            <a:r>
              <a:rPr lang="en-US" sz="1400" dirty="0" smtClean="0"/>
              <a:t>B</a:t>
            </a:r>
            <a:r>
              <a:rPr lang="ru-RU" sz="1400" dirty="0" smtClean="0"/>
              <a:t>, </a:t>
            </a:r>
            <a:r>
              <a:rPr lang="ru-RU" sz="1400" dirty="0"/>
              <a:t>равное </a:t>
            </a:r>
            <a:r>
              <a:rPr lang="ru-RU" sz="1400" dirty="0" smtClean="0"/>
              <a:t>"бесконечности</a:t>
            </a:r>
            <a:r>
              <a:rPr lang="ru-RU" sz="1400" dirty="0"/>
              <a:t>".</a:t>
            </a:r>
            <a:endParaRPr lang="ru-RU" sz="1400" dirty="0" smtClean="0"/>
          </a:p>
          <a:p>
            <a:pPr eaLnBrk="1" hangingPunct="1">
              <a:spcBef>
                <a:spcPct val="0"/>
              </a:spcBef>
              <a:buFontTx/>
              <a:buNone/>
            </a:pPr>
            <a:endParaRPr lang="ru-RU" sz="1400" dirty="0"/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sz="1400" dirty="0" smtClean="0"/>
              <a:t>1 </a:t>
            </a:r>
            <a:r>
              <a:rPr lang="ru-RU" sz="1400" dirty="0"/>
              <a:t>(инициализация). В цикле от 1 до N заполнить нулями массив S</a:t>
            </a:r>
            <a:r>
              <a:rPr lang="ru-RU" sz="1400" dirty="0" smtClean="0"/>
              <a:t>; заполнить </a:t>
            </a:r>
            <a:r>
              <a:rPr lang="ru-RU" sz="1400" dirty="0"/>
              <a:t>числом i массив C; </a:t>
            </a:r>
            <a:endParaRPr lang="ru-RU" sz="1400" dirty="0" smtClean="0"/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sz="1400" dirty="0" smtClean="0"/>
              <a:t>перенести </a:t>
            </a:r>
            <a:r>
              <a:rPr lang="ru-RU" sz="1400" dirty="0"/>
              <a:t>i-ю строку матрицы A в массив B, </a:t>
            </a:r>
            <a:endParaRPr lang="ru-RU" sz="1400" dirty="0" smtClean="0"/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sz="1400" dirty="0" smtClean="0"/>
              <a:t>S[i</a:t>
            </a:r>
            <a:r>
              <a:rPr lang="ru-RU" sz="1400" dirty="0"/>
              <a:t>]:=1; C[i]:=0 (i - номер стартовой вершины) </a:t>
            </a:r>
            <a:endParaRPr lang="ru-RU" sz="1400" dirty="0" smtClean="0"/>
          </a:p>
          <a:p>
            <a:pPr eaLnBrk="1" hangingPunct="1">
              <a:spcBef>
                <a:spcPct val="0"/>
              </a:spcBef>
              <a:buFontTx/>
              <a:buNone/>
            </a:pPr>
            <a:endParaRPr lang="ru-RU" sz="1400" dirty="0"/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sz="1400" dirty="0" smtClean="0"/>
              <a:t>2 </a:t>
            </a:r>
            <a:r>
              <a:rPr lang="ru-RU" sz="1400" dirty="0"/>
              <a:t>(общий шаг). </a:t>
            </a:r>
            <a:r>
              <a:rPr lang="ru-RU" sz="1400" dirty="0" smtClean="0"/>
              <a:t>Найти </a:t>
            </a:r>
            <a:r>
              <a:rPr lang="ru-RU" sz="1400" dirty="0"/>
              <a:t>минимум среди неотмеченных (т. е. тех k, для которых S[k]=0); </a:t>
            </a:r>
            <a:endParaRPr lang="ru-RU" sz="1400" dirty="0" smtClean="0"/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sz="1400" dirty="0" smtClean="0"/>
              <a:t>пусть </a:t>
            </a:r>
            <a:r>
              <a:rPr lang="ru-RU" sz="1400" dirty="0"/>
              <a:t>минимум достигается на индексе j, т. е. B[j]&lt;=B[k] </a:t>
            </a:r>
            <a:endParaRPr lang="ru-RU" sz="1400" dirty="0" smtClean="0"/>
          </a:p>
          <a:p>
            <a:pPr eaLnBrk="1" hangingPunct="1">
              <a:spcBef>
                <a:spcPct val="0"/>
              </a:spcBef>
              <a:buFontTx/>
              <a:buNone/>
            </a:pPr>
            <a:endParaRPr lang="ru-RU" sz="1400" dirty="0" smtClean="0"/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sz="1400" dirty="0" smtClean="0"/>
              <a:t>Затем </a:t>
            </a:r>
            <a:r>
              <a:rPr lang="ru-RU" sz="1400" dirty="0"/>
              <a:t>выполняются следующие операции: </a:t>
            </a:r>
            <a:r>
              <a:rPr lang="ru-RU" sz="1400" dirty="0" smtClean="0"/>
              <a:t>S[j</a:t>
            </a:r>
            <a:r>
              <a:rPr lang="ru-RU" sz="1400" dirty="0"/>
              <a:t>]:=1; если B[k] &gt; B[j]+A[</a:t>
            </a:r>
            <a:r>
              <a:rPr lang="ru-RU" sz="1400" dirty="0" err="1"/>
              <a:t>j,k</a:t>
            </a:r>
            <a:r>
              <a:rPr lang="ru-RU" sz="1400" dirty="0"/>
              <a:t>], то (B[k]:=B[j]+A[</a:t>
            </a:r>
            <a:r>
              <a:rPr lang="ru-RU" sz="1400" dirty="0" err="1"/>
              <a:t>j,k</a:t>
            </a:r>
            <a:r>
              <a:rPr lang="ru-RU" sz="1400" dirty="0"/>
              <a:t>]; C[k]:=j) (Условие означает, что путь </a:t>
            </a:r>
            <a:r>
              <a:rPr lang="ru-RU" sz="1400" dirty="0" err="1"/>
              <a:t>Vi</a:t>
            </a:r>
            <a:r>
              <a:rPr lang="ru-RU" sz="1400" dirty="0"/>
              <a:t> ... </a:t>
            </a:r>
            <a:r>
              <a:rPr lang="ru-RU" sz="1400" dirty="0" err="1"/>
              <a:t>Vk</a:t>
            </a:r>
            <a:r>
              <a:rPr lang="ru-RU" sz="1400" dirty="0"/>
              <a:t> длиннее, чем путь </a:t>
            </a:r>
            <a:r>
              <a:rPr lang="ru-RU" sz="1400" dirty="0" err="1"/>
              <a:t>Vi</a:t>
            </a:r>
            <a:r>
              <a:rPr lang="ru-RU" sz="1400" dirty="0"/>
              <a:t>...</a:t>
            </a:r>
            <a:r>
              <a:rPr lang="ru-RU" sz="1400" dirty="0" err="1"/>
              <a:t>Vj</a:t>
            </a:r>
            <a:r>
              <a:rPr lang="ru-RU" sz="1400" dirty="0"/>
              <a:t> </a:t>
            </a:r>
            <a:r>
              <a:rPr lang="ru-RU" sz="1400" dirty="0" err="1"/>
              <a:t>Vk</a:t>
            </a:r>
            <a:r>
              <a:rPr lang="ru-RU" sz="1400" dirty="0"/>
              <a:t>). </a:t>
            </a:r>
            <a:endParaRPr lang="ru-RU" sz="1400" dirty="0" smtClean="0"/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sz="1400" dirty="0" smtClean="0"/>
              <a:t>(</a:t>
            </a:r>
            <a:r>
              <a:rPr lang="ru-RU" sz="1400" dirty="0"/>
              <a:t>Если все S[k] отмечены, то длина пути от </a:t>
            </a:r>
            <a:r>
              <a:rPr lang="ru-RU" sz="1400" dirty="0" err="1"/>
              <a:t>Vi</a:t>
            </a:r>
            <a:r>
              <a:rPr lang="ru-RU" sz="1400" dirty="0"/>
              <a:t> до </a:t>
            </a:r>
            <a:r>
              <a:rPr lang="ru-RU" sz="1400" dirty="0" err="1"/>
              <a:t>Vk</a:t>
            </a:r>
            <a:r>
              <a:rPr lang="ru-RU" sz="1400" dirty="0"/>
              <a:t> равна B[k]. Теперь надо) перечислить вершины, входящие в кратчайший путь). </a:t>
            </a:r>
            <a:endParaRPr lang="ru-RU" sz="1400" dirty="0" smtClean="0"/>
          </a:p>
          <a:p>
            <a:pPr eaLnBrk="1" hangingPunct="1">
              <a:spcBef>
                <a:spcPct val="0"/>
              </a:spcBef>
              <a:buFontTx/>
              <a:buNone/>
            </a:pPr>
            <a:endParaRPr lang="ru-RU" sz="1400" dirty="0"/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sz="1400" dirty="0" smtClean="0"/>
              <a:t>3 </a:t>
            </a:r>
            <a:r>
              <a:rPr lang="ru-RU" sz="1400" dirty="0"/>
              <a:t>(выдача ответа). (Путь от </a:t>
            </a:r>
            <a:r>
              <a:rPr lang="ru-RU" sz="1400" dirty="0" err="1"/>
              <a:t>Vi</a:t>
            </a:r>
            <a:r>
              <a:rPr lang="ru-RU" sz="1400" dirty="0"/>
              <a:t> до </a:t>
            </a:r>
            <a:r>
              <a:rPr lang="ru-RU" sz="1400" dirty="0" err="1"/>
              <a:t>Vk</a:t>
            </a:r>
            <a:r>
              <a:rPr lang="ru-RU" sz="1400" dirty="0"/>
              <a:t> выдается в обратном порядке следующей процедурой:) 3.1. z:=C[k]; 3.2. Выдать z; 3.3. z:=C[z]. Если z = О, то конец, иначе перейти к 3.2.</a:t>
            </a:r>
          </a:p>
        </p:txBody>
      </p:sp>
    </p:spTree>
    <p:extLst>
      <p:ext uri="{BB962C8B-B14F-4D97-AF65-F5344CB8AC3E}">
        <p14:creationId xmlns:p14="http://schemas.microsoft.com/office/powerpoint/2010/main" val="34735338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Номер слайда 6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0081F7C6-75BB-4641-BB88-7B6C0EBA8BF3}" type="slidenum">
              <a:rPr lang="ru-RU" altLang="ru-RU" sz="1400" smtClean="0"/>
              <a:pPr eaLnBrk="1" hangingPunct="1">
                <a:spcBef>
                  <a:spcPct val="0"/>
                </a:spcBef>
                <a:buFontTx/>
                <a:buNone/>
              </a:pPr>
              <a:t>32</a:t>
            </a:fld>
            <a:endParaRPr lang="ru-RU" altLang="ru-RU" sz="1400" smtClean="0"/>
          </a:p>
        </p:txBody>
      </p:sp>
      <p:sp>
        <p:nvSpPr>
          <p:cNvPr id="52227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332656"/>
            <a:ext cx="8229600" cy="865188"/>
          </a:xfrm>
        </p:spPr>
        <p:txBody>
          <a:bodyPr/>
          <a:lstStyle/>
          <a:p>
            <a:pPr eaLnBrk="1" hangingPunct="1"/>
            <a:r>
              <a:rPr lang="ru-RU" altLang="ru-RU" sz="1800" dirty="0" smtClean="0">
                <a:solidFill>
                  <a:srgbClr val="0000FF"/>
                </a:solidFill>
              </a:rPr>
              <a:t>Алгоритм </a:t>
            </a:r>
            <a:r>
              <a:rPr lang="ru-RU" altLang="ru-RU" sz="1800" dirty="0" err="1" smtClean="0">
                <a:solidFill>
                  <a:srgbClr val="0000FF"/>
                </a:solidFill>
              </a:rPr>
              <a:t>Дейкстры</a:t>
            </a:r>
            <a:r>
              <a:rPr lang="ru-RU" altLang="ru-RU" sz="1800" dirty="0" smtClean="0">
                <a:solidFill>
                  <a:srgbClr val="0000FF"/>
                </a:solidFill>
              </a:rPr>
              <a:t> (пример)</a:t>
            </a:r>
            <a:endParaRPr lang="ru-RU" altLang="ru-RU" sz="2400" dirty="0" smtClean="0">
              <a:solidFill>
                <a:srgbClr val="0000FF"/>
              </a:solidFill>
            </a:endParaRPr>
          </a:p>
        </p:txBody>
      </p:sp>
      <p:pic>
        <p:nvPicPr>
          <p:cNvPr id="52228" name="Picture 3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6326188"/>
            <a:ext cx="4038600" cy="531812"/>
          </a:xfrm>
          <a:noFill/>
        </p:spPr>
      </p:pic>
      <p:sp>
        <p:nvSpPr>
          <p:cNvPr id="52229" name="Line 10"/>
          <p:cNvSpPr>
            <a:spLocks noChangeShapeType="1"/>
          </p:cNvSpPr>
          <p:nvPr/>
        </p:nvSpPr>
        <p:spPr bwMode="auto">
          <a:xfrm>
            <a:off x="323850" y="476250"/>
            <a:ext cx="8497888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18225653"/>
              </p:ext>
            </p:extLst>
          </p:nvPr>
        </p:nvGraphicFramePr>
        <p:xfrm>
          <a:off x="3646587" y="1523568"/>
          <a:ext cx="5436604" cy="2668468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776658"/>
                <a:gridCol w="776658"/>
                <a:gridCol w="776658"/>
                <a:gridCol w="711937"/>
                <a:gridCol w="906100"/>
                <a:gridCol w="647214"/>
                <a:gridCol w="841379"/>
              </a:tblGrid>
              <a:tr h="330401">
                <a:tc>
                  <a:txBody>
                    <a:bodyPr/>
                    <a:lstStyle/>
                    <a:p>
                      <a:pPr algn="ctr"/>
                      <a:r>
                        <a:rPr lang="en-US" sz="1200" b="1" i="0" dirty="0" smtClean="0"/>
                        <a:t>1</a:t>
                      </a:r>
                      <a:endParaRPr lang="ru-RU" sz="1200" b="1" i="0" dirty="0"/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i="0" dirty="0" smtClean="0"/>
                        <a:t>2</a:t>
                      </a:r>
                      <a:endParaRPr lang="ru-RU" sz="1200" b="1" i="0" dirty="0"/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i="0" dirty="0" smtClean="0"/>
                        <a:t>3</a:t>
                      </a:r>
                      <a:endParaRPr lang="ru-RU" sz="1200" b="1" i="0" dirty="0"/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i="0" dirty="0" smtClean="0"/>
                        <a:t>4</a:t>
                      </a:r>
                      <a:endParaRPr lang="ru-RU" sz="1200" b="1" i="0" dirty="0"/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i="0" dirty="0" smtClean="0"/>
                        <a:t>5</a:t>
                      </a:r>
                      <a:endParaRPr lang="ru-RU" sz="1200" b="1" i="0" dirty="0"/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i="0" dirty="0" smtClean="0"/>
                        <a:t>6</a:t>
                      </a:r>
                      <a:endParaRPr lang="ru-RU" sz="1200" b="1" i="0" dirty="0"/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i="0" dirty="0" smtClean="0"/>
                        <a:t>7</a:t>
                      </a:r>
                      <a:endParaRPr lang="ru-RU" sz="1200" b="1" i="0" dirty="0"/>
                    </a:p>
                  </a:txBody>
                  <a:tcPr>
                    <a:solidFill>
                      <a:schemeClr val="accent1"/>
                    </a:solidFill>
                  </a:tcPr>
                </a:tc>
              </a:tr>
              <a:tr h="330401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0</a:t>
                      </a:r>
                      <a:endParaRPr lang="ru-RU" sz="1200" dirty="0"/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ym typeface="Symbol"/>
                        </a:rPr>
                        <a:t>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ym typeface="Symbol"/>
                        </a:rPr>
                        <a:t>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ym typeface="Symbol"/>
                        </a:rPr>
                        <a:t>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ym typeface="Symbol"/>
                        </a:rPr>
                        <a:t>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ym typeface="Symbol"/>
                        </a:rPr>
                        <a:t>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ym typeface="Symbol"/>
                        </a:rPr>
                        <a:t></a:t>
                      </a:r>
                      <a:endParaRPr lang="ru-RU" sz="1400" dirty="0"/>
                    </a:p>
                  </a:txBody>
                  <a:tcPr/>
                </a:tc>
              </a:tr>
              <a:tr h="330401">
                <a:tc>
                  <a:txBody>
                    <a:bodyPr/>
                    <a:lstStyle/>
                    <a:p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0+3=3</a:t>
                      </a:r>
                      <a:endParaRPr lang="ru-RU" sz="1200" dirty="0"/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sym typeface="Symbol"/>
                        </a:rPr>
                        <a:t>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sym typeface="Symbol"/>
                        </a:rPr>
                        <a:t>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sym typeface="Symbol"/>
                        </a:rPr>
                        <a:t>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sym typeface="Symbol"/>
                        </a:rPr>
                        <a:t>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5</a:t>
                      </a:r>
                      <a:endParaRPr lang="ru-RU" sz="1200" dirty="0"/>
                    </a:p>
                  </a:txBody>
                  <a:tcPr/>
                </a:tc>
              </a:tr>
              <a:tr h="330401">
                <a:tc>
                  <a:txBody>
                    <a:bodyPr/>
                    <a:lstStyle/>
                    <a:p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3+4=7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ym typeface="Symbol"/>
                        </a:rPr>
                        <a:t>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ym typeface="Symbol"/>
                        </a:rPr>
                        <a:t>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3+2=5</a:t>
                      </a:r>
                      <a:endParaRPr lang="ru-RU" sz="1200" dirty="0"/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5</a:t>
                      </a:r>
                      <a:endParaRPr lang="ru-RU" sz="1200" dirty="0"/>
                    </a:p>
                  </a:txBody>
                  <a:tcPr/>
                </a:tc>
              </a:tr>
              <a:tr h="334581">
                <a:tc>
                  <a:txBody>
                    <a:bodyPr/>
                    <a:lstStyle/>
                    <a:p>
                      <a:endParaRPr lang="ru-RU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ym typeface="Symbol"/>
                        </a:rPr>
                        <a:t></a:t>
                      </a:r>
                      <a:r>
                        <a:rPr lang="en-US" sz="1200" dirty="0" smtClean="0">
                          <a:sym typeface="Symbol"/>
                        </a:rPr>
                        <a:t>        </a:t>
                      </a:r>
                      <a:r>
                        <a:rPr lang="en-US" sz="1200" dirty="0" smtClean="0"/>
                        <a:t>7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sym typeface="Symbol"/>
                        </a:rPr>
                        <a:t></a:t>
                      </a:r>
                      <a:endParaRPr lang="ru-RU" sz="12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5+6=11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2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 dirty="0" smtClean="0"/>
                        <a:t>5+4=9</a:t>
                      </a:r>
                      <a:r>
                        <a:rPr lang="en-US" sz="1200" dirty="0" smtClean="0"/>
                        <a:t>    5</a:t>
                      </a:r>
                      <a:endParaRPr lang="ru-RU" sz="1200" dirty="0"/>
                    </a:p>
                  </a:txBody>
                  <a:tcPr>
                    <a:solidFill>
                      <a:srgbClr val="FFFF00"/>
                    </a:solidFill>
                  </a:tcPr>
                </a:tc>
              </a:tr>
              <a:tr h="330401">
                <a:tc>
                  <a:txBody>
                    <a:bodyPr/>
                    <a:lstStyle/>
                    <a:p>
                      <a:endParaRPr lang="ru-RU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 smtClean="0"/>
                        <a:t>5+6=11</a:t>
                      </a:r>
                      <a:r>
                        <a:rPr lang="en-US" sz="1200" dirty="0" smtClean="0"/>
                        <a:t>  7</a:t>
                      </a:r>
                      <a:endParaRPr lang="ru-RU" sz="1200" dirty="0"/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5+3=8</a:t>
                      </a:r>
                      <a:endParaRPr lang="ru-RU" sz="12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171450" indent="-171450" algn="ctr">
                        <a:buFont typeface="Symbol"/>
                        <a:buChar char="¥"/>
                      </a:pPr>
                      <a:r>
                        <a:rPr lang="en-US" sz="1200" dirty="0" smtClean="0"/>
                        <a:t>    11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200" dirty="0"/>
                    </a:p>
                  </a:txBody>
                  <a:tcPr/>
                </a:tc>
              </a:tr>
              <a:tr h="324698">
                <a:tc>
                  <a:txBody>
                    <a:bodyPr/>
                    <a:lstStyle/>
                    <a:p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900" dirty="0" smtClean="0"/>
                        <a:t>7+6=13</a:t>
                      </a:r>
                      <a:r>
                        <a:rPr lang="en-US" sz="1200" dirty="0" smtClean="0"/>
                        <a:t> 8</a:t>
                      </a:r>
                      <a:endParaRPr lang="ru-RU" sz="1200" dirty="0"/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ym typeface="Symbol"/>
                        </a:rPr>
                        <a:t></a:t>
                      </a:r>
                      <a:r>
                        <a:rPr lang="en-US" sz="1200" dirty="0" smtClean="0">
                          <a:sym typeface="Symbol"/>
                        </a:rPr>
                        <a:t>  </a:t>
                      </a:r>
                      <a:r>
                        <a:rPr lang="en-US" sz="1200" baseline="0" dirty="0" smtClean="0">
                          <a:sym typeface="Symbol"/>
                        </a:rPr>
                        <a:t>   </a:t>
                      </a:r>
                      <a:r>
                        <a:rPr lang="en-US" sz="1200" dirty="0" smtClean="0"/>
                        <a:t>11</a:t>
                      </a:r>
                      <a:endParaRPr lang="ru-RU" sz="12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200" dirty="0"/>
                    </a:p>
                  </a:txBody>
                  <a:tcPr/>
                </a:tc>
              </a:tr>
              <a:tr h="357184">
                <a:tc>
                  <a:txBody>
                    <a:bodyPr/>
                    <a:lstStyle/>
                    <a:p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900" dirty="0" smtClean="0"/>
                        <a:t>8+7=15</a:t>
                      </a:r>
                      <a:r>
                        <a:rPr lang="en-US" sz="1200" dirty="0" smtClean="0"/>
                        <a:t>    11</a:t>
                      </a:r>
                      <a:endParaRPr lang="ru-RU" sz="1200" dirty="0"/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200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26931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018034"/>
            <a:ext cx="1462374" cy="10906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6931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6341" y="980728"/>
            <a:ext cx="1702241" cy="13327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69316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774" y="2376617"/>
            <a:ext cx="1624136" cy="12345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27" name="Прямая соединительная линия 26"/>
          <p:cNvCxnSpPr/>
          <p:nvPr/>
        </p:nvCxnSpPr>
        <p:spPr>
          <a:xfrm flipV="1">
            <a:off x="6084168" y="3582359"/>
            <a:ext cx="351656" cy="168928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Прямая соединительная линия 27"/>
          <p:cNvCxnSpPr/>
          <p:nvPr/>
        </p:nvCxnSpPr>
        <p:spPr>
          <a:xfrm>
            <a:off x="6084168" y="3582359"/>
            <a:ext cx="351656" cy="175154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69321" name="Picture 9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688" y="5241855"/>
            <a:ext cx="1738883" cy="12476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43" name="Прямая соединительная линия 42"/>
          <p:cNvCxnSpPr/>
          <p:nvPr/>
        </p:nvCxnSpPr>
        <p:spPr>
          <a:xfrm flipV="1">
            <a:off x="8316416" y="2906319"/>
            <a:ext cx="351656" cy="168928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Прямая соединительная линия 43"/>
          <p:cNvCxnSpPr/>
          <p:nvPr/>
        </p:nvCxnSpPr>
        <p:spPr>
          <a:xfrm>
            <a:off x="8316416" y="2906319"/>
            <a:ext cx="351656" cy="175154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Прямая соединительная линия 44"/>
          <p:cNvCxnSpPr/>
          <p:nvPr/>
        </p:nvCxnSpPr>
        <p:spPr>
          <a:xfrm flipV="1">
            <a:off x="5292080" y="3263189"/>
            <a:ext cx="351656" cy="168928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Прямая соединительная линия 45"/>
          <p:cNvCxnSpPr/>
          <p:nvPr/>
        </p:nvCxnSpPr>
        <p:spPr>
          <a:xfrm>
            <a:off x="5292080" y="3263189"/>
            <a:ext cx="351656" cy="175154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Прямая соединительная линия 23"/>
          <p:cNvCxnSpPr/>
          <p:nvPr/>
        </p:nvCxnSpPr>
        <p:spPr>
          <a:xfrm flipV="1">
            <a:off x="6804248" y="3895943"/>
            <a:ext cx="351656" cy="168928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Прямая соединительная линия 24"/>
          <p:cNvCxnSpPr/>
          <p:nvPr/>
        </p:nvCxnSpPr>
        <p:spPr>
          <a:xfrm>
            <a:off x="6804248" y="3895943"/>
            <a:ext cx="351656" cy="175154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Прямая соединительная линия 25"/>
          <p:cNvCxnSpPr/>
          <p:nvPr/>
        </p:nvCxnSpPr>
        <p:spPr>
          <a:xfrm flipV="1">
            <a:off x="5220072" y="2913872"/>
            <a:ext cx="351656" cy="168928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Прямая соединительная линия 28"/>
          <p:cNvCxnSpPr/>
          <p:nvPr/>
        </p:nvCxnSpPr>
        <p:spPr>
          <a:xfrm>
            <a:off x="5220072" y="2913872"/>
            <a:ext cx="351656" cy="175154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72386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44476" y="2409700"/>
            <a:ext cx="1700672" cy="12096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72387" name="Picture 3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809" y="3758154"/>
            <a:ext cx="1666903" cy="11830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72388" name="Picture 4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3694676"/>
            <a:ext cx="1756345" cy="12464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72391" name="Picture 7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449" y="5233958"/>
            <a:ext cx="1633028" cy="11449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34" name="Прямая соединительная линия 33"/>
          <p:cNvCxnSpPr/>
          <p:nvPr/>
        </p:nvCxnSpPr>
        <p:spPr>
          <a:xfrm flipV="1">
            <a:off x="6804248" y="3255218"/>
            <a:ext cx="351656" cy="168928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Прямая соединительная линия 34"/>
          <p:cNvCxnSpPr/>
          <p:nvPr/>
        </p:nvCxnSpPr>
        <p:spPr>
          <a:xfrm>
            <a:off x="6804248" y="3255218"/>
            <a:ext cx="351656" cy="175154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Прямая соединительная линия 35"/>
          <p:cNvCxnSpPr/>
          <p:nvPr/>
        </p:nvCxnSpPr>
        <p:spPr>
          <a:xfrm flipV="1">
            <a:off x="6804248" y="3573016"/>
            <a:ext cx="351656" cy="168928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Прямая соединительная линия 36"/>
          <p:cNvCxnSpPr/>
          <p:nvPr/>
        </p:nvCxnSpPr>
        <p:spPr>
          <a:xfrm>
            <a:off x="6804248" y="3573016"/>
            <a:ext cx="351656" cy="175154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249878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Номер слайда 6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0081F7C6-75BB-4641-BB88-7B6C0EBA8BF3}" type="slidenum">
              <a:rPr lang="ru-RU" altLang="ru-RU" sz="1400" smtClean="0"/>
              <a:pPr eaLnBrk="1" hangingPunct="1">
                <a:spcBef>
                  <a:spcPct val="0"/>
                </a:spcBef>
                <a:buFontTx/>
                <a:buNone/>
              </a:pPr>
              <a:t>33</a:t>
            </a:fld>
            <a:endParaRPr lang="ru-RU" altLang="ru-RU" sz="1400" smtClean="0"/>
          </a:p>
        </p:txBody>
      </p:sp>
      <p:sp>
        <p:nvSpPr>
          <p:cNvPr id="52227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332656"/>
            <a:ext cx="8229600" cy="865188"/>
          </a:xfrm>
        </p:spPr>
        <p:txBody>
          <a:bodyPr/>
          <a:lstStyle/>
          <a:p>
            <a:pPr eaLnBrk="1" hangingPunct="1"/>
            <a:r>
              <a:rPr lang="ru-RU" altLang="ru-RU" sz="1800" dirty="0" smtClean="0">
                <a:solidFill>
                  <a:srgbClr val="0000FF"/>
                </a:solidFill>
              </a:rPr>
              <a:t>Алгоритм </a:t>
            </a:r>
            <a:r>
              <a:rPr lang="ru-RU" altLang="ru-RU" sz="1800" dirty="0" err="1" smtClean="0">
                <a:solidFill>
                  <a:srgbClr val="0000FF"/>
                </a:solidFill>
              </a:rPr>
              <a:t>Дейкстры</a:t>
            </a:r>
            <a:r>
              <a:rPr lang="ru-RU" altLang="ru-RU" sz="1800" dirty="0" smtClean="0">
                <a:solidFill>
                  <a:srgbClr val="0000FF"/>
                </a:solidFill>
              </a:rPr>
              <a:t> (поиск кратчайшего пути)</a:t>
            </a:r>
            <a:endParaRPr lang="ru-RU" altLang="ru-RU" sz="2400" dirty="0" smtClean="0">
              <a:solidFill>
                <a:srgbClr val="0000FF"/>
              </a:solidFill>
            </a:endParaRPr>
          </a:p>
        </p:txBody>
      </p:sp>
      <p:pic>
        <p:nvPicPr>
          <p:cNvPr id="52228" name="Picture 3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6326188"/>
            <a:ext cx="4038600" cy="531812"/>
          </a:xfrm>
          <a:noFill/>
        </p:spPr>
      </p:pic>
      <p:sp>
        <p:nvSpPr>
          <p:cNvPr id="52229" name="Line 10"/>
          <p:cNvSpPr>
            <a:spLocks noChangeShapeType="1"/>
          </p:cNvSpPr>
          <p:nvPr/>
        </p:nvSpPr>
        <p:spPr bwMode="auto">
          <a:xfrm>
            <a:off x="323850" y="476250"/>
            <a:ext cx="8497888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90582989"/>
              </p:ext>
            </p:extLst>
          </p:nvPr>
        </p:nvGraphicFramePr>
        <p:xfrm>
          <a:off x="2627784" y="1124744"/>
          <a:ext cx="4243090" cy="4525963"/>
        </p:xfrm>
        <a:graphic>
          <a:graphicData uri="http://schemas.openxmlformats.org/drawingml/2006/table">
            <a:tbl>
              <a:tblPr/>
              <a:tblGrid>
                <a:gridCol w="4243090"/>
              </a:tblGrid>
              <a:tr h="4525963">
                <a:tc>
                  <a:txBody>
                    <a:bodyPr/>
                    <a:lstStyle/>
                    <a:p>
                      <a:r>
                        <a:rPr lang="en-US" sz="900" dirty="0">
                          <a:solidFill>
                            <a:srgbClr val="339900"/>
                          </a:solidFill>
                          <a:effectLst/>
                        </a:rPr>
                        <a:t>#include &lt;</a:t>
                      </a:r>
                      <a:r>
                        <a:rPr lang="en-US" sz="900" dirty="0" err="1">
                          <a:solidFill>
                            <a:srgbClr val="339900"/>
                          </a:solidFill>
                          <a:effectLst/>
                        </a:rPr>
                        <a:t>iostream</a:t>
                      </a:r>
                      <a:r>
                        <a:rPr lang="en-US" sz="900" dirty="0">
                          <a:solidFill>
                            <a:srgbClr val="339900"/>
                          </a:solidFill>
                          <a:effectLst/>
                        </a:rPr>
                        <a:t>&gt;</a:t>
                      </a:r>
                      <a:r>
                        <a:rPr lang="en-US" sz="900" dirty="0">
                          <a:effectLst/>
                        </a:rPr>
                        <a:t/>
                      </a:r>
                      <a:br>
                        <a:rPr lang="en-US" sz="900" dirty="0">
                          <a:effectLst/>
                        </a:rPr>
                      </a:br>
                      <a:r>
                        <a:rPr lang="en-US" sz="900" dirty="0">
                          <a:solidFill>
                            <a:srgbClr val="0000FF"/>
                          </a:solidFill>
                          <a:effectLst/>
                        </a:rPr>
                        <a:t>using</a:t>
                      </a:r>
                      <a:r>
                        <a:rPr lang="en-US" sz="900" dirty="0">
                          <a:effectLst/>
                        </a:rPr>
                        <a:t> </a:t>
                      </a:r>
                      <a:r>
                        <a:rPr lang="en-US" sz="900" dirty="0">
                          <a:solidFill>
                            <a:srgbClr val="0000FF"/>
                          </a:solidFill>
                          <a:effectLst/>
                        </a:rPr>
                        <a:t>namespace</a:t>
                      </a:r>
                      <a:r>
                        <a:rPr lang="en-US" sz="900" dirty="0">
                          <a:effectLst/>
                        </a:rPr>
                        <a:t> </a:t>
                      </a:r>
                      <a:r>
                        <a:rPr lang="en-US" sz="900" dirty="0" err="1">
                          <a:effectLst/>
                        </a:rPr>
                        <a:t>std</a:t>
                      </a:r>
                      <a:r>
                        <a:rPr lang="en-US" sz="900" dirty="0">
                          <a:solidFill>
                            <a:srgbClr val="008080"/>
                          </a:solidFill>
                          <a:effectLst/>
                        </a:rPr>
                        <a:t>;</a:t>
                      </a:r>
                      <a:r>
                        <a:rPr lang="en-US" sz="900" dirty="0">
                          <a:effectLst/>
                        </a:rPr>
                        <a:t/>
                      </a:r>
                      <a:br>
                        <a:rPr lang="en-US" sz="900" dirty="0">
                          <a:effectLst/>
                        </a:rPr>
                      </a:br>
                      <a:r>
                        <a:rPr lang="en-US" sz="900" dirty="0" err="1">
                          <a:solidFill>
                            <a:srgbClr val="0000FF"/>
                          </a:solidFill>
                          <a:effectLst/>
                        </a:rPr>
                        <a:t>int</a:t>
                      </a:r>
                      <a:r>
                        <a:rPr lang="en-US" sz="900" dirty="0">
                          <a:effectLst/>
                        </a:rPr>
                        <a:t> w</a:t>
                      </a:r>
                      <a:r>
                        <a:rPr lang="en-US" sz="900" dirty="0">
                          <a:solidFill>
                            <a:srgbClr val="008000"/>
                          </a:solidFill>
                          <a:effectLst/>
                        </a:rPr>
                        <a:t>[</a:t>
                      </a:r>
                      <a:r>
                        <a:rPr lang="en-US" sz="900" dirty="0">
                          <a:solidFill>
                            <a:srgbClr val="0000DD"/>
                          </a:solidFill>
                          <a:effectLst/>
                        </a:rPr>
                        <a:t>500</a:t>
                      </a:r>
                      <a:r>
                        <a:rPr lang="en-US" sz="900" dirty="0">
                          <a:solidFill>
                            <a:srgbClr val="008000"/>
                          </a:solidFill>
                          <a:effectLst/>
                        </a:rPr>
                        <a:t>][</a:t>
                      </a:r>
                      <a:r>
                        <a:rPr lang="en-US" sz="900" dirty="0">
                          <a:solidFill>
                            <a:srgbClr val="0000DD"/>
                          </a:solidFill>
                          <a:effectLst/>
                        </a:rPr>
                        <a:t>500</a:t>
                      </a:r>
                      <a:r>
                        <a:rPr lang="en-US" sz="900" dirty="0">
                          <a:solidFill>
                            <a:srgbClr val="008000"/>
                          </a:solidFill>
                          <a:effectLst/>
                        </a:rPr>
                        <a:t>]</a:t>
                      </a:r>
                      <a:r>
                        <a:rPr lang="en-US" sz="900" dirty="0">
                          <a:solidFill>
                            <a:srgbClr val="008080"/>
                          </a:solidFill>
                          <a:effectLst/>
                        </a:rPr>
                        <a:t>;</a:t>
                      </a:r>
                      <a:r>
                        <a:rPr lang="en-US" sz="900" dirty="0">
                          <a:solidFill>
                            <a:srgbClr val="666666"/>
                          </a:solidFill>
                          <a:effectLst/>
                        </a:rPr>
                        <a:t>//</a:t>
                      </a:r>
                      <a:r>
                        <a:rPr lang="ru-RU" sz="900" dirty="0">
                          <a:solidFill>
                            <a:srgbClr val="666666"/>
                          </a:solidFill>
                          <a:effectLst/>
                        </a:rPr>
                        <a:t>массив весов</a:t>
                      </a:r>
                      <a:r>
                        <a:rPr lang="ru-RU" sz="900" dirty="0">
                          <a:effectLst/>
                        </a:rPr>
                        <a:t/>
                      </a:r>
                      <a:br>
                        <a:rPr lang="ru-RU" sz="900" dirty="0">
                          <a:effectLst/>
                        </a:rPr>
                      </a:br>
                      <a:r>
                        <a:rPr lang="en-US" sz="900" dirty="0" err="1">
                          <a:solidFill>
                            <a:srgbClr val="0000FF"/>
                          </a:solidFill>
                          <a:effectLst/>
                        </a:rPr>
                        <a:t>bool</a:t>
                      </a:r>
                      <a:r>
                        <a:rPr lang="en-US" sz="900" dirty="0">
                          <a:effectLst/>
                        </a:rPr>
                        <a:t> used</a:t>
                      </a:r>
                      <a:r>
                        <a:rPr lang="en-US" sz="900" dirty="0">
                          <a:solidFill>
                            <a:srgbClr val="008000"/>
                          </a:solidFill>
                          <a:effectLst/>
                        </a:rPr>
                        <a:t>[</a:t>
                      </a:r>
                      <a:r>
                        <a:rPr lang="en-US" sz="900" dirty="0">
                          <a:solidFill>
                            <a:srgbClr val="0000DD"/>
                          </a:solidFill>
                          <a:effectLst/>
                        </a:rPr>
                        <a:t>500</a:t>
                      </a:r>
                      <a:r>
                        <a:rPr lang="en-US" sz="900" dirty="0">
                          <a:solidFill>
                            <a:srgbClr val="008000"/>
                          </a:solidFill>
                          <a:effectLst/>
                        </a:rPr>
                        <a:t>]</a:t>
                      </a:r>
                      <a:r>
                        <a:rPr lang="en-US" sz="900" dirty="0">
                          <a:solidFill>
                            <a:srgbClr val="008080"/>
                          </a:solidFill>
                          <a:effectLst/>
                        </a:rPr>
                        <a:t>;</a:t>
                      </a:r>
                      <a:r>
                        <a:rPr lang="en-US" sz="900" dirty="0">
                          <a:solidFill>
                            <a:srgbClr val="666666"/>
                          </a:solidFill>
                          <a:effectLst/>
                        </a:rPr>
                        <a:t>//</a:t>
                      </a:r>
                      <a:r>
                        <a:rPr lang="ru-RU" sz="900" dirty="0">
                          <a:solidFill>
                            <a:srgbClr val="666666"/>
                          </a:solidFill>
                          <a:effectLst/>
                        </a:rPr>
                        <a:t>массив использованных вершин</a:t>
                      </a:r>
                      <a:r>
                        <a:rPr lang="ru-RU" sz="900" dirty="0">
                          <a:effectLst/>
                        </a:rPr>
                        <a:t/>
                      </a:r>
                      <a:br>
                        <a:rPr lang="ru-RU" sz="900" dirty="0">
                          <a:effectLst/>
                        </a:rPr>
                      </a:br>
                      <a:r>
                        <a:rPr lang="en-US" sz="900" dirty="0" err="1">
                          <a:solidFill>
                            <a:srgbClr val="0000FF"/>
                          </a:solidFill>
                          <a:effectLst/>
                        </a:rPr>
                        <a:t>int</a:t>
                      </a:r>
                      <a:r>
                        <a:rPr lang="en-US" sz="900" dirty="0">
                          <a:effectLst/>
                        </a:rPr>
                        <a:t> d</a:t>
                      </a:r>
                      <a:r>
                        <a:rPr lang="en-US" sz="900" dirty="0">
                          <a:solidFill>
                            <a:srgbClr val="008000"/>
                          </a:solidFill>
                          <a:effectLst/>
                        </a:rPr>
                        <a:t>[</a:t>
                      </a:r>
                      <a:r>
                        <a:rPr lang="en-US" sz="900" dirty="0">
                          <a:solidFill>
                            <a:srgbClr val="0000DD"/>
                          </a:solidFill>
                          <a:effectLst/>
                        </a:rPr>
                        <a:t>500</a:t>
                      </a:r>
                      <a:r>
                        <a:rPr lang="en-US" sz="900" dirty="0">
                          <a:solidFill>
                            <a:srgbClr val="008000"/>
                          </a:solidFill>
                          <a:effectLst/>
                        </a:rPr>
                        <a:t>]</a:t>
                      </a:r>
                      <a:r>
                        <a:rPr lang="en-US" sz="900" dirty="0">
                          <a:solidFill>
                            <a:srgbClr val="008080"/>
                          </a:solidFill>
                          <a:effectLst/>
                        </a:rPr>
                        <a:t>;</a:t>
                      </a:r>
                      <a:r>
                        <a:rPr lang="en-US" sz="900" dirty="0">
                          <a:solidFill>
                            <a:srgbClr val="666666"/>
                          </a:solidFill>
                          <a:effectLst/>
                        </a:rPr>
                        <a:t>//</a:t>
                      </a:r>
                      <a:r>
                        <a:rPr lang="ru-RU" sz="900" dirty="0">
                          <a:solidFill>
                            <a:srgbClr val="666666"/>
                          </a:solidFill>
                          <a:effectLst/>
                        </a:rPr>
                        <a:t>массив длин пути</a:t>
                      </a:r>
                      <a:r>
                        <a:rPr lang="ru-RU" sz="900" dirty="0">
                          <a:effectLst/>
                        </a:rPr>
                        <a:t/>
                      </a:r>
                      <a:br>
                        <a:rPr lang="ru-RU" sz="900" dirty="0">
                          <a:effectLst/>
                        </a:rPr>
                      </a:br>
                      <a:r>
                        <a:rPr lang="en-US" sz="900" dirty="0" err="1">
                          <a:solidFill>
                            <a:srgbClr val="0000FF"/>
                          </a:solidFill>
                          <a:effectLst/>
                        </a:rPr>
                        <a:t>int</a:t>
                      </a:r>
                      <a:r>
                        <a:rPr lang="en-US" sz="900" dirty="0">
                          <a:effectLst/>
                        </a:rPr>
                        <a:t> </a:t>
                      </a:r>
                      <a:r>
                        <a:rPr lang="en-US" sz="900" dirty="0" err="1">
                          <a:effectLst/>
                        </a:rPr>
                        <a:t>inf</a:t>
                      </a:r>
                      <a:r>
                        <a:rPr lang="en-US" sz="900" dirty="0">
                          <a:solidFill>
                            <a:srgbClr val="000080"/>
                          </a:solidFill>
                          <a:effectLst/>
                        </a:rPr>
                        <a:t>=</a:t>
                      </a:r>
                      <a:r>
                        <a:rPr lang="en-US" sz="900" dirty="0">
                          <a:solidFill>
                            <a:srgbClr val="0000DD"/>
                          </a:solidFill>
                          <a:effectLst/>
                        </a:rPr>
                        <a:t>1000000000</a:t>
                      </a:r>
                      <a:r>
                        <a:rPr lang="en-US" sz="900" dirty="0">
                          <a:solidFill>
                            <a:srgbClr val="008080"/>
                          </a:solidFill>
                          <a:effectLst/>
                        </a:rPr>
                        <a:t>;</a:t>
                      </a:r>
                      <a:r>
                        <a:rPr lang="en-US" sz="900" dirty="0">
                          <a:solidFill>
                            <a:srgbClr val="666666"/>
                          </a:solidFill>
                          <a:effectLst/>
                        </a:rPr>
                        <a:t>//</a:t>
                      </a:r>
                      <a:r>
                        <a:rPr lang="ru-RU" sz="900" dirty="0">
                          <a:solidFill>
                            <a:srgbClr val="666666"/>
                          </a:solidFill>
                          <a:effectLst/>
                        </a:rPr>
                        <a:t>условная бесконечность</a:t>
                      </a:r>
                      <a:r>
                        <a:rPr lang="ru-RU" sz="900" dirty="0">
                          <a:effectLst/>
                        </a:rPr>
                        <a:t/>
                      </a:r>
                      <a:br>
                        <a:rPr lang="ru-RU" sz="900" dirty="0">
                          <a:effectLst/>
                        </a:rPr>
                      </a:br>
                      <a:r>
                        <a:rPr lang="en-US" sz="900" dirty="0" err="1">
                          <a:solidFill>
                            <a:srgbClr val="0000FF"/>
                          </a:solidFill>
                          <a:effectLst/>
                        </a:rPr>
                        <a:t>int</a:t>
                      </a:r>
                      <a:r>
                        <a:rPr lang="en-US" sz="900" dirty="0">
                          <a:effectLst/>
                        </a:rPr>
                        <a:t> main</a:t>
                      </a:r>
                      <a:r>
                        <a:rPr lang="en-US" sz="900" dirty="0">
                          <a:solidFill>
                            <a:srgbClr val="008000"/>
                          </a:solidFill>
                          <a:effectLst/>
                        </a:rPr>
                        <a:t>()</a:t>
                      </a:r>
                      <a:r>
                        <a:rPr lang="en-US" sz="900" dirty="0">
                          <a:effectLst/>
                        </a:rPr>
                        <a:t/>
                      </a:r>
                      <a:br>
                        <a:rPr lang="en-US" sz="900" dirty="0">
                          <a:effectLst/>
                        </a:rPr>
                      </a:br>
                      <a:r>
                        <a:rPr lang="en-US" sz="900" dirty="0">
                          <a:solidFill>
                            <a:srgbClr val="008000"/>
                          </a:solidFill>
                          <a:effectLst/>
                        </a:rPr>
                        <a:t>{</a:t>
                      </a:r>
                      <a:r>
                        <a:rPr lang="en-US" sz="900" dirty="0">
                          <a:effectLst/>
                        </a:rPr>
                        <a:t/>
                      </a:r>
                      <a:br>
                        <a:rPr lang="en-US" sz="900" dirty="0">
                          <a:effectLst/>
                        </a:rPr>
                      </a:br>
                      <a:r>
                        <a:rPr lang="en-US" sz="900" dirty="0">
                          <a:effectLst/>
                        </a:rPr>
                        <a:t/>
                      </a:r>
                      <a:br>
                        <a:rPr lang="en-US" sz="900" dirty="0">
                          <a:effectLst/>
                        </a:rPr>
                      </a:br>
                      <a:r>
                        <a:rPr lang="en-US" sz="900" dirty="0">
                          <a:effectLst/>
                        </a:rPr>
                        <a:t>    </a:t>
                      </a:r>
                      <a:r>
                        <a:rPr lang="en-US" sz="900" dirty="0" err="1">
                          <a:solidFill>
                            <a:srgbClr val="0000FF"/>
                          </a:solidFill>
                          <a:effectLst/>
                        </a:rPr>
                        <a:t>int</a:t>
                      </a:r>
                      <a:r>
                        <a:rPr lang="en-US" sz="900" dirty="0">
                          <a:effectLst/>
                        </a:rPr>
                        <a:t> n,m,v1,v2,x</a:t>
                      </a:r>
                      <a:r>
                        <a:rPr lang="en-US" sz="900" dirty="0">
                          <a:solidFill>
                            <a:srgbClr val="000080"/>
                          </a:solidFill>
                          <a:effectLst/>
                        </a:rPr>
                        <a:t>=</a:t>
                      </a:r>
                      <a:r>
                        <a:rPr lang="en-US" sz="900" dirty="0">
                          <a:solidFill>
                            <a:srgbClr val="0000DD"/>
                          </a:solidFill>
                          <a:effectLst/>
                        </a:rPr>
                        <a:t>0</a:t>
                      </a:r>
                      <a:r>
                        <a:rPr lang="en-US" sz="900" dirty="0">
                          <a:effectLst/>
                        </a:rPr>
                        <a:t>,y</a:t>
                      </a:r>
                      <a:r>
                        <a:rPr lang="en-US" sz="900" dirty="0">
                          <a:solidFill>
                            <a:srgbClr val="000080"/>
                          </a:solidFill>
                          <a:effectLst/>
                        </a:rPr>
                        <a:t>=</a:t>
                      </a:r>
                      <a:r>
                        <a:rPr lang="en-US" sz="900" dirty="0">
                          <a:solidFill>
                            <a:srgbClr val="0000DD"/>
                          </a:solidFill>
                          <a:effectLst/>
                        </a:rPr>
                        <a:t>0</a:t>
                      </a:r>
                      <a:r>
                        <a:rPr lang="en-US" sz="900" dirty="0">
                          <a:effectLst/>
                        </a:rPr>
                        <a:t>,z</a:t>
                      </a:r>
                      <a:r>
                        <a:rPr lang="en-US" sz="900" dirty="0">
                          <a:solidFill>
                            <a:srgbClr val="000080"/>
                          </a:solidFill>
                          <a:effectLst/>
                        </a:rPr>
                        <a:t>=</a:t>
                      </a:r>
                      <a:r>
                        <a:rPr lang="en-US" sz="900" dirty="0">
                          <a:solidFill>
                            <a:srgbClr val="0000DD"/>
                          </a:solidFill>
                          <a:effectLst/>
                        </a:rPr>
                        <a:t>0</a:t>
                      </a:r>
                      <a:r>
                        <a:rPr lang="en-US" sz="900" dirty="0">
                          <a:solidFill>
                            <a:srgbClr val="008080"/>
                          </a:solidFill>
                          <a:effectLst/>
                        </a:rPr>
                        <a:t>;</a:t>
                      </a:r>
                      <a:r>
                        <a:rPr lang="en-US" sz="900" dirty="0">
                          <a:effectLst/>
                        </a:rPr>
                        <a:t/>
                      </a:r>
                      <a:br>
                        <a:rPr lang="en-US" sz="900" dirty="0">
                          <a:effectLst/>
                        </a:rPr>
                      </a:br>
                      <a:r>
                        <a:rPr lang="en-US" sz="900" dirty="0">
                          <a:effectLst/>
                        </a:rPr>
                        <a:t>    </a:t>
                      </a:r>
                      <a:r>
                        <a:rPr lang="en-US" sz="900" dirty="0" err="1">
                          <a:solidFill>
                            <a:srgbClr val="0000DD"/>
                          </a:solidFill>
                          <a:effectLst/>
                        </a:rPr>
                        <a:t>cin</a:t>
                      </a:r>
                      <a:r>
                        <a:rPr lang="en-US" sz="900" dirty="0">
                          <a:solidFill>
                            <a:srgbClr val="000080"/>
                          </a:solidFill>
                          <a:effectLst/>
                        </a:rPr>
                        <a:t>&gt;&gt;</a:t>
                      </a:r>
                      <a:r>
                        <a:rPr lang="en-US" sz="900" dirty="0">
                          <a:effectLst/>
                        </a:rPr>
                        <a:t>n</a:t>
                      </a:r>
                      <a:r>
                        <a:rPr lang="en-US" sz="900" dirty="0">
                          <a:solidFill>
                            <a:srgbClr val="000080"/>
                          </a:solidFill>
                          <a:effectLst/>
                        </a:rPr>
                        <a:t>&gt;&gt;</a:t>
                      </a:r>
                      <a:r>
                        <a:rPr lang="en-US" sz="900" dirty="0">
                          <a:effectLst/>
                        </a:rPr>
                        <a:t>m</a:t>
                      </a:r>
                      <a:r>
                        <a:rPr lang="en-US" sz="900" dirty="0">
                          <a:solidFill>
                            <a:srgbClr val="000080"/>
                          </a:solidFill>
                          <a:effectLst/>
                        </a:rPr>
                        <a:t>&gt;&gt;</a:t>
                      </a:r>
                      <a:r>
                        <a:rPr lang="en-US" sz="900" dirty="0">
                          <a:effectLst/>
                        </a:rPr>
                        <a:t>v1</a:t>
                      </a:r>
                      <a:r>
                        <a:rPr lang="en-US" sz="900" dirty="0">
                          <a:solidFill>
                            <a:srgbClr val="000080"/>
                          </a:solidFill>
                          <a:effectLst/>
                        </a:rPr>
                        <a:t>&gt;&gt;</a:t>
                      </a:r>
                      <a:r>
                        <a:rPr lang="en-US" sz="900" dirty="0">
                          <a:effectLst/>
                        </a:rPr>
                        <a:t>v2</a:t>
                      </a:r>
                      <a:r>
                        <a:rPr lang="en-US" sz="900" dirty="0">
                          <a:solidFill>
                            <a:srgbClr val="008080"/>
                          </a:solidFill>
                          <a:effectLst/>
                        </a:rPr>
                        <a:t>;</a:t>
                      </a:r>
                      <a:r>
                        <a:rPr lang="en-US" sz="900" dirty="0">
                          <a:effectLst/>
                        </a:rPr>
                        <a:t/>
                      </a:r>
                      <a:br>
                        <a:rPr lang="en-US" sz="900" dirty="0">
                          <a:effectLst/>
                        </a:rPr>
                      </a:br>
                      <a:r>
                        <a:rPr lang="en-US" sz="900" dirty="0">
                          <a:effectLst/>
                        </a:rPr>
                        <a:t>    v1</a:t>
                      </a:r>
                      <a:r>
                        <a:rPr lang="en-US" sz="900" dirty="0">
                          <a:solidFill>
                            <a:srgbClr val="000040"/>
                          </a:solidFill>
                          <a:effectLst/>
                        </a:rPr>
                        <a:t>--</a:t>
                      </a:r>
                      <a:r>
                        <a:rPr lang="en-US" sz="900" dirty="0">
                          <a:solidFill>
                            <a:srgbClr val="008080"/>
                          </a:solidFill>
                          <a:effectLst/>
                        </a:rPr>
                        <a:t>;</a:t>
                      </a:r>
                      <a:r>
                        <a:rPr lang="en-US" sz="900" dirty="0">
                          <a:effectLst/>
                        </a:rPr>
                        <a:t>v2</a:t>
                      </a:r>
                      <a:r>
                        <a:rPr lang="en-US" sz="900" dirty="0">
                          <a:solidFill>
                            <a:srgbClr val="000040"/>
                          </a:solidFill>
                          <a:effectLst/>
                        </a:rPr>
                        <a:t>--</a:t>
                      </a:r>
                      <a:r>
                        <a:rPr lang="en-US" sz="900" dirty="0">
                          <a:solidFill>
                            <a:srgbClr val="008080"/>
                          </a:solidFill>
                          <a:effectLst/>
                        </a:rPr>
                        <a:t>;</a:t>
                      </a:r>
                      <a:r>
                        <a:rPr lang="en-US" sz="900" dirty="0">
                          <a:effectLst/>
                        </a:rPr>
                        <a:t/>
                      </a:r>
                      <a:br>
                        <a:rPr lang="en-US" sz="900" dirty="0">
                          <a:effectLst/>
                        </a:rPr>
                      </a:br>
                      <a:r>
                        <a:rPr lang="en-US" sz="900" dirty="0">
                          <a:effectLst/>
                        </a:rPr>
                        <a:t>    </a:t>
                      </a:r>
                      <a:r>
                        <a:rPr lang="en-US" sz="900" dirty="0" err="1">
                          <a:solidFill>
                            <a:srgbClr val="0000DD"/>
                          </a:solidFill>
                          <a:effectLst/>
                        </a:rPr>
                        <a:t>memset</a:t>
                      </a:r>
                      <a:r>
                        <a:rPr lang="en-US" sz="900" dirty="0">
                          <a:solidFill>
                            <a:srgbClr val="008000"/>
                          </a:solidFill>
                          <a:effectLst/>
                        </a:rPr>
                        <a:t>(</a:t>
                      </a:r>
                      <a:r>
                        <a:rPr lang="en-US" sz="900" dirty="0">
                          <a:effectLst/>
                        </a:rPr>
                        <a:t>w,</a:t>
                      </a:r>
                      <a:r>
                        <a:rPr lang="en-US" sz="900" dirty="0">
                          <a:solidFill>
                            <a:srgbClr val="0000DD"/>
                          </a:solidFill>
                          <a:effectLst/>
                        </a:rPr>
                        <a:t>0</a:t>
                      </a:r>
                      <a:r>
                        <a:rPr lang="en-US" sz="900" dirty="0">
                          <a:effectLst/>
                        </a:rPr>
                        <a:t>,</a:t>
                      </a:r>
                      <a:r>
                        <a:rPr lang="en-US" sz="900" dirty="0">
                          <a:solidFill>
                            <a:srgbClr val="0000DD"/>
                          </a:solidFill>
                          <a:effectLst/>
                        </a:rPr>
                        <a:t>sizeof</a:t>
                      </a:r>
                      <a:r>
                        <a:rPr lang="en-US" sz="900" dirty="0">
                          <a:solidFill>
                            <a:srgbClr val="008000"/>
                          </a:solidFill>
                          <a:effectLst/>
                        </a:rPr>
                        <a:t>(</a:t>
                      </a:r>
                      <a:r>
                        <a:rPr lang="en-US" sz="900" dirty="0">
                          <a:effectLst/>
                        </a:rPr>
                        <a:t>w</a:t>
                      </a:r>
                      <a:r>
                        <a:rPr lang="en-US" sz="900" dirty="0">
                          <a:solidFill>
                            <a:srgbClr val="008000"/>
                          </a:solidFill>
                          <a:effectLst/>
                        </a:rPr>
                        <a:t>))</a:t>
                      </a:r>
                      <a:r>
                        <a:rPr lang="en-US" sz="900" dirty="0">
                          <a:solidFill>
                            <a:srgbClr val="008080"/>
                          </a:solidFill>
                          <a:effectLst/>
                        </a:rPr>
                        <a:t>;</a:t>
                      </a:r>
                      <a:r>
                        <a:rPr lang="en-US" sz="900" dirty="0">
                          <a:effectLst/>
                        </a:rPr>
                        <a:t/>
                      </a:r>
                      <a:br>
                        <a:rPr lang="en-US" sz="900" dirty="0">
                          <a:effectLst/>
                        </a:rPr>
                      </a:br>
                      <a:r>
                        <a:rPr lang="en-US" sz="900" dirty="0">
                          <a:effectLst/>
                        </a:rPr>
                        <a:t>    </a:t>
                      </a:r>
                      <a:r>
                        <a:rPr lang="en-US" sz="900" dirty="0" err="1">
                          <a:solidFill>
                            <a:srgbClr val="0000DD"/>
                          </a:solidFill>
                          <a:effectLst/>
                        </a:rPr>
                        <a:t>memset</a:t>
                      </a:r>
                      <a:r>
                        <a:rPr lang="en-US" sz="900" dirty="0">
                          <a:solidFill>
                            <a:srgbClr val="008000"/>
                          </a:solidFill>
                          <a:effectLst/>
                        </a:rPr>
                        <a:t>(</a:t>
                      </a:r>
                      <a:r>
                        <a:rPr lang="en-US" sz="900" dirty="0">
                          <a:effectLst/>
                        </a:rPr>
                        <a:t>d,</a:t>
                      </a:r>
                      <a:r>
                        <a:rPr lang="en-US" sz="900" dirty="0">
                          <a:solidFill>
                            <a:srgbClr val="0000DD"/>
                          </a:solidFill>
                          <a:effectLst/>
                        </a:rPr>
                        <a:t>1000000000</a:t>
                      </a:r>
                      <a:r>
                        <a:rPr lang="en-US" sz="900" dirty="0">
                          <a:effectLst/>
                        </a:rPr>
                        <a:t>,</a:t>
                      </a:r>
                      <a:r>
                        <a:rPr lang="en-US" sz="900" dirty="0">
                          <a:solidFill>
                            <a:srgbClr val="0000DD"/>
                          </a:solidFill>
                          <a:effectLst/>
                        </a:rPr>
                        <a:t>sizeof</a:t>
                      </a:r>
                      <a:r>
                        <a:rPr lang="en-US" sz="900" dirty="0">
                          <a:solidFill>
                            <a:srgbClr val="008000"/>
                          </a:solidFill>
                          <a:effectLst/>
                        </a:rPr>
                        <a:t>(</a:t>
                      </a:r>
                      <a:r>
                        <a:rPr lang="en-US" sz="900" dirty="0">
                          <a:effectLst/>
                        </a:rPr>
                        <a:t>d</a:t>
                      </a:r>
                      <a:r>
                        <a:rPr lang="en-US" sz="900" dirty="0">
                          <a:solidFill>
                            <a:srgbClr val="008000"/>
                          </a:solidFill>
                          <a:effectLst/>
                        </a:rPr>
                        <a:t>))</a:t>
                      </a:r>
                      <a:r>
                        <a:rPr lang="en-US" sz="900" dirty="0">
                          <a:solidFill>
                            <a:srgbClr val="008080"/>
                          </a:solidFill>
                          <a:effectLst/>
                        </a:rPr>
                        <a:t>;</a:t>
                      </a:r>
                      <a:r>
                        <a:rPr lang="en-US" sz="900" dirty="0">
                          <a:effectLst/>
                        </a:rPr>
                        <a:t/>
                      </a:r>
                      <a:br>
                        <a:rPr lang="en-US" sz="900" dirty="0">
                          <a:effectLst/>
                        </a:rPr>
                      </a:br>
                      <a:r>
                        <a:rPr lang="en-US" sz="900" dirty="0">
                          <a:effectLst/>
                        </a:rPr>
                        <a:t>    </a:t>
                      </a:r>
                      <a:r>
                        <a:rPr lang="en-US" sz="900" dirty="0" err="1">
                          <a:solidFill>
                            <a:srgbClr val="0000DD"/>
                          </a:solidFill>
                          <a:effectLst/>
                        </a:rPr>
                        <a:t>memset</a:t>
                      </a:r>
                      <a:r>
                        <a:rPr lang="en-US" sz="900" dirty="0">
                          <a:solidFill>
                            <a:srgbClr val="008000"/>
                          </a:solidFill>
                          <a:effectLst/>
                        </a:rPr>
                        <a:t>(</a:t>
                      </a:r>
                      <a:r>
                        <a:rPr lang="en-US" sz="900" dirty="0" err="1">
                          <a:effectLst/>
                        </a:rPr>
                        <a:t>used,</a:t>
                      </a:r>
                      <a:r>
                        <a:rPr lang="en-US" sz="900" dirty="0" err="1">
                          <a:solidFill>
                            <a:srgbClr val="0000FF"/>
                          </a:solidFill>
                          <a:effectLst/>
                        </a:rPr>
                        <a:t>false</a:t>
                      </a:r>
                      <a:r>
                        <a:rPr lang="en-US" sz="900" dirty="0" err="1">
                          <a:effectLst/>
                        </a:rPr>
                        <a:t>,</a:t>
                      </a:r>
                      <a:r>
                        <a:rPr lang="en-US" sz="900" dirty="0" err="1">
                          <a:solidFill>
                            <a:srgbClr val="0000DD"/>
                          </a:solidFill>
                          <a:effectLst/>
                        </a:rPr>
                        <a:t>sizeof</a:t>
                      </a:r>
                      <a:r>
                        <a:rPr lang="en-US" sz="900" dirty="0">
                          <a:solidFill>
                            <a:srgbClr val="008000"/>
                          </a:solidFill>
                          <a:effectLst/>
                        </a:rPr>
                        <a:t>(</a:t>
                      </a:r>
                      <a:r>
                        <a:rPr lang="en-US" sz="900" dirty="0">
                          <a:effectLst/>
                        </a:rPr>
                        <a:t>used</a:t>
                      </a:r>
                      <a:r>
                        <a:rPr lang="en-US" sz="900" dirty="0">
                          <a:solidFill>
                            <a:srgbClr val="008000"/>
                          </a:solidFill>
                          <a:effectLst/>
                        </a:rPr>
                        <a:t>))</a:t>
                      </a:r>
                      <a:r>
                        <a:rPr lang="en-US" sz="900" dirty="0">
                          <a:solidFill>
                            <a:srgbClr val="008080"/>
                          </a:solidFill>
                          <a:effectLst/>
                        </a:rPr>
                        <a:t>;</a:t>
                      </a:r>
                      <a:r>
                        <a:rPr lang="en-US" sz="900" dirty="0">
                          <a:effectLst/>
                        </a:rPr>
                        <a:t/>
                      </a:r>
                      <a:br>
                        <a:rPr lang="en-US" sz="900" dirty="0">
                          <a:effectLst/>
                        </a:rPr>
                      </a:br>
                      <a:r>
                        <a:rPr lang="en-US" sz="900" dirty="0">
                          <a:effectLst/>
                        </a:rPr>
                        <a:t>    </a:t>
                      </a:r>
                      <a:r>
                        <a:rPr lang="en-US" sz="900" dirty="0">
                          <a:solidFill>
                            <a:srgbClr val="0000FF"/>
                          </a:solidFill>
                          <a:effectLst/>
                        </a:rPr>
                        <a:t>for</a:t>
                      </a:r>
                      <a:r>
                        <a:rPr lang="en-US" sz="900" dirty="0">
                          <a:effectLst/>
                        </a:rPr>
                        <a:t> </a:t>
                      </a:r>
                      <a:r>
                        <a:rPr lang="en-US" sz="900" dirty="0">
                          <a:solidFill>
                            <a:srgbClr val="008000"/>
                          </a:solidFill>
                          <a:effectLst/>
                        </a:rPr>
                        <a:t>(</a:t>
                      </a:r>
                      <a:r>
                        <a:rPr lang="en-US" sz="900" dirty="0" err="1">
                          <a:solidFill>
                            <a:srgbClr val="0000FF"/>
                          </a:solidFill>
                          <a:effectLst/>
                        </a:rPr>
                        <a:t>int</a:t>
                      </a:r>
                      <a:r>
                        <a:rPr lang="en-US" sz="900" dirty="0">
                          <a:effectLst/>
                        </a:rPr>
                        <a:t> </a:t>
                      </a:r>
                      <a:r>
                        <a:rPr lang="en-US" sz="900" dirty="0" err="1">
                          <a:effectLst/>
                        </a:rPr>
                        <a:t>i</a:t>
                      </a:r>
                      <a:r>
                        <a:rPr lang="en-US" sz="900" dirty="0">
                          <a:solidFill>
                            <a:srgbClr val="000080"/>
                          </a:solidFill>
                          <a:effectLst/>
                        </a:rPr>
                        <a:t>=</a:t>
                      </a:r>
                      <a:r>
                        <a:rPr lang="en-US" sz="900" dirty="0">
                          <a:solidFill>
                            <a:srgbClr val="0000DD"/>
                          </a:solidFill>
                          <a:effectLst/>
                        </a:rPr>
                        <a:t>0</a:t>
                      </a:r>
                      <a:r>
                        <a:rPr lang="en-US" sz="900" dirty="0">
                          <a:solidFill>
                            <a:srgbClr val="008080"/>
                          </a:solidFill>
                          <a:effectLst/>
                        </a:rPr>
                        <a:t>;</a:t>
                      </a:r>
                      <a:r>
                        <a:rPr lang="en-US" sz="900" dirty="0">
                          <a:effectLst/>
                        </a:rPr>
                        <a:t>i</a:t>
                      </a:r>
                      <a:r>
                        <a:rPr lang="en-US" sz="900" dirty="0">
                          <a:solidFill>
                            <a:srgbClr val="000080"/>
                          </a:solidFill>
                          <a:effectLst/>
                        </a:rPr>
                        <a:t>&lt;</a:t>
                      </a:r>
                      <a:r>
                        <a:rPr lang="en-US" sz="900" dirty="0" err="1">
                          <a:effectLst/>
                        </a:rPr>
                        <a:t>n</a:t>
                      </a:r>
                      <a:r>
                        <a:rPr lang="en-US" sz="900" dirty="0" err="1">
                          <a:solidFill>
                            <a:srgbClr val="008080"/>
                          </a:solidFill>
                          <a:effectLst/>
                        </a:rPr>
                        <a:t>;</a:t>
                      </a:r>
                      <a:r>
                        <a:rPr lang="en-US" sz="900" dirty="0" err="1">
                          <a:effectLst/>
                        </a:rPr>
                        <a:t>i</a:t>
                      </a:r>
                      <a:r>
                        <a:rPr lang="en-US" sz="900" dirty="0">
                          <a:solidFill>
                            <a:srgbClr val="000040"/>
                          </a:solidFill>
                          <a:effectLst/>
                        </a:rPr>
                        <a:t>++</a:t>
                      </a:r>
                      <a:r>
                        <a:rPr lang="en-US" sz="900" dirty="0">
                          <a:solidFill>
                            <a:srgbClr val="008000"/>
                          </a:solidFill>
                          <a:effectLst/>
                        </a:rPr>
                        <a:t>)</a:t>
                      </a:r>
                      <a:r>
                        <a:rPr lang="en-US" sz="900" dirty="0">
                          <a:effectLst/>
                        </a:rPr>
                        <a:t> d</a:t>
                      </a:r>
                      <a:r>
                        <a:rPr lang="en-US" sz="900" dirty="0">
                          <a:solidFill>
                            <a:srgbClr val="008000"/>
                          </a:solidFill>
                          <a:effectLst/>
                        </a:rPr>
                        <a:t>[</a:t>
                      </a:r>
                      <a:r>
                        <a:rPr lang="en-US" sz="900" dirty="0" err="1">
                          <a:effectLst/>
                        </a:rPr>
                        <a:t>i</a:t>
                      </a:r>
                      <a:r>
                        <a:rPr lang="en-US" sz="900" dirty="0">
                          <a:solidFill>
                            <a:srgbClr val="008000"/>
                          </a:solidFill>
                          <a:effectLst/>
                        </a:rPr>
                        <a:t>]</a:t>
                      </a:r>
                      <a:r>
                        <a:rPr lang="en-US" sz="900" dirty="0">
                          <a:solidFill>
                            <a:srgbClr val="000080"/>
                          </a:solidFill>
                          <a:effectLst/>
                        </a:rPr>
                        <a:t>=</a:t>
                      </a:r>
                      <a:r>
                        <a:rPr lang="en-US" sz="900" dirty="0" err="1">
                          <a:effectLst/>
                        </a:rPr>
                        <a:t>inf</a:t>
                      </a:r>
                      <a:r>
                        <a:rPr lang="en-US" sz="900" dirty="0">
                          <a:solidFill>
                            <a:srgbClr val="008080"/>
                          </a:solidFill>
                          <a:effectLst/>
                        </a:rPr>
                        <a:t>;</a:t>
                      </a:r>
                      <a:r>
                        <a:rPr lang="en-US" sz="900" dirty="0">
                          <a:effectLst/>
                        </a:rPr>
                        <a:t/>
                      </a:r>
                      <a:br>
                        <a:rPr lang="en-US" sz="900" dirty="0">
                          <a:effectLst/>
                        </a:rPr>
                      </a:br>
                      <a:r>
                        <a:rPr lang="en-US" sz="900" dirty="0">
                          <a:effectLst/>
                        </a:rPr>
                        <a:t>    </a:t>
                      </a:r>
                      <a:r>
                        <a:rPr lang="en-US" sz="900" dirty="0">
                          <a:solidFill>
                            <a:srgbClr val="0000FF"/>
                          </a:solidFill>
                          <a:effectLst/>
                        </a:rPr>
                        <a:t>for</a:t>
                      </a:r>
                      <a:r>
                        <a:rPr lang="en-US" sz="900" dirty="0">
                          <a:effectLst/>
                        </a:rPr>
                        <a:t> </a:t>
                      </a:r>
                      <a:r>
                        <a:rPr lang="en-US" sz="900" dirty="0">
                          <a:solidFill>
                            <a:srgbClr val="008000"/>
                          </a:solidFill>
                          <a:effectLst/>
                        </a:rPr>
                        <a:t>(</a:t>
                      </a:r>
                      <a:r>
                        <a:rPr lang="en-US" sz="900" dirty="0" err="1">
                          <a:solidFill>
                            <a:srgbClr val="0000FF"/>
                          </a:solidFill>
                          <a:effectLst/>
                        </a:rPr>
                        <a:t>int</a:t>
                      </a:r>
                      <a:r>
                        <a:rPr lang="en-US" sz="900" dirty="0">
                          <a:effectLst/>
                        </a:rPr>
                        <a:t> </a:t>
                      </a:r>
                      <a:r>
                        <a:rPr lang="en-US" sz="900" dirty="0" err="1">
                          <a:effectLst/>
                        </a:rPr>
                        <a:t>i</a:t>
                      </a:r>
                      <a:r>
                        <a:rPr lang="en-US" sz="900" dirty="0">
                          <a:solidFill>
                            <a:srgbClr val="000080"/>
                          </a:solidFill>
                          <a:effectLst/>
                        </a:rPr>
                        <a:t>=</a:t>
                      </a:r>
                      <a:r>
                        <a:rPr lang="en-US" sz="900" dirty="0">
                          <a:solidFill>
                            <a:srgbClr val="0000DD"/>
                          </a:solidFill>
                          <a:effectLst/>
                        </a:rPr>
                        <a:t>0</a:t>
                      </a:r>
                      <a:r>
                        <a:rPr lang="en-US" sz="900" dirty="0">
                          <a:solidFill>
                            <a:srgbClr val="008080"/>
                          </a:solidFill>
                          <a:effectLst/>
                        </a:rPr>
                        <a:t>;</a:t>
                      </a:r>
                      <a:r>
                        <a:rPr lang="en-US" sz="900" dirty="0">
                          <a:effectLst/>
                        </a:rPr>
                        <a:t>i</a:t>
                      </a:r>
                      <a:r>
                        <a:rPr lang="en-US" sz="900" dirty="0">
                          <a:solidFill>
                            <a:srgbClr val="000080"/>
                          </a:solidFill>
                          <a:effectLst/>
                        </a:rPr>
                        <a:t>&lt;</a:t>
                      </a:r>
                      <a:r>
                        <a:rPr lang="en-US" sz="900" dirty="0" err="1">
                          <a:effectLst/>
                        </a:rPr>
                        <a:t>m</a:t>
                      </a:r>
                      <a:r>
                        <a:rPr lang="en-US" sz="900" dirty="0" err="1">
                          <a:solidFill>
                            <a:srgbClr val="008080"/>
                          </a:solidFill>
                          <a:effectLst/>
                        </a:rPr>
                        <a:t>;</a:t>
                      </a:r>
                      <a:r>
                        <a:rPr lang="en-US" sz="900" dirty="0" err="1">
                          <a:effectLst/>
                        </a:rPr>
                        <a:t>i</a:t>
                      </a:r>
                      <a:r>
                        <a:rPr lang="en-US" sz="900" dirty="0">
                          <a:solidFill>
                            <a:srgbClr val="000040"/>
                          </a:solidFill>
                          <a:effectLst/>
                        </a:rPr>
                        <a:t>++</a:t>
                      </a:r>
                      <a:r>
                        <a:rPr lang="en-US" sz="900" dirty="0">
                          <a:solidFill>
                            <a:srgbClr val="008000"/>
                          </a:solidFill>
                          <a:effectLst/>
                        </a:rPr>
                        <a:t>)</a:t>
                      </a:r>
                      <a:r>
                        <a:rPr lang="en-US" sz="900" dirty="0">
                          <a:effectLst/>
                        </a:rPr>
                        <a:t/>
                      </a:r>
                      <a:br>
                        <a:rPr lang="en-US" sz="900" dirty="0">
                          <a:effectLst/>
                        </a:rPr>
                      </a:br>
                      <a:r>
                        <a:rPr lang="en-US" sz="900" dirty="0">
                          <a:effectLst/>
                        </a:rPr>
                        <a:t>    </a:t>
                      </a:r>
                      <a:r>
                        <a:rPr lang="en-US" sz="900" dirty="0">
                          <a:solidFill>
                            <a:srgbClr val="008000"/>
                          </a:solidFill>
                          <a:effectLst/>
                        </a:rPr>
                        <a:t>{</a:t>
                      </a:r>
                      <a:r>
                        <a:rPr lang="en-US" sz="900" dirty="0" err="1">
                          <a:solidFill>
                            <a:srgbClr val="0000DD"/>
                          </a:solidFill>
                          <a:effectLst/>
                        </a:rPr>
                        <a:t>cin</a:t>
                      </a:r>
                      <a:r>
                        <a:rPr lang="en-US" sz="900" dirty="0">
                          <a:solidFill>
                            <a:srgbClr val="000080"/>
                          </a:solidFill>
                          <a:effectLst/>
                        </a:rPr>
                        <a:t>&gt;&gt;</a:t>
                      </a:r>
                      <a:r>
                        <a:rPr lang="en-US" sz="900" dirty="0">
                          <a:effectLst/>
                        </a:rPr>
                        <a:t>x</a:t>
                      </a:r>
                      <a:r>
                        <a:rPr lang="en-US" sz="900" dirty="0">
                          <a:solidFill>
                            <a:srgbClr val="000080"/>
                          </a:solidFill>
                          <a:effectLst/>
                        </a:rPr>
                        <a:t>&gt;&gt;</a:t>
                      </a:r>
                      <a:r>
                        <a:rPr lang="en-US" sz="900" dirty="0">
                          <a:effectLst/>
                        </a:rPr>
                        <a:t>y</a:t>
                      </a:r>
                      <a:r>
                        <a:rPr lang="en-US" sz="900" dirty="0">
                          <a:solidFill>
                            <a:srgbClr val="000080"/>
                          </a:solidFill>
                          <a:effectLst/>
                        </a:rPr>
                        <a:t>&gt;&gt;</a:t>
                      </a:r>
                      <a:r>
                        <a:rPr lang="en-US" sz="900" dirty="0" err="1">
                          <a:effectLst/>
                        </a:rPr>
                        <a:t>z</a:t>
                      </a:r>
                      <a:r>
                        <a:rPr lang="en-US" sz="900" dirty="0" err="1">
                          <a:solidFill>
                            <a:srgbClr val="008080"/>
                          </a:solidFill>
                          <a:effectLst/>
                        </a:rPr>
                        <a:t>;</a:t>
                      </a:r>
                      <a:r>
                        <a:rPr lang="en-US" sz="900" dirty="0" err="1">
                          <a:effectLst/>
                        </a:rPr>
                        <a:t>w</a:t>
                      </a:r>
                      <a:r>
                        <a:rPr lang="en-US" sz="900" dirty="0">
                          <a:solidFill>
                            <a:srgbClr val="008000"/>
                          </a:solidFill>
                          <a:effectLst/>
                        </a:rPr>
                        <a:t>[</a:t>
                      </a:r>
                      <a:r>
                        <a:rPr lang="en-US" sz="900" dirty="0">
                          <a:effectLst/>
                        </a:rPr>
                        <a:t>x</a:t>
                      </a:r>
                      <a:r>
                        <a:rPr lang="en-US" sz="900" dirty="0">
                          <a:solidFill>
                            <a:srgbClr val="000040"/>
                          </a:solidFill>
                          <a:effectLst/>
                        </a:rPr>
                        <a:t>-</a:t>
                      </a:r>
                      <a:r>
                        <a:rPr lang="en-US" sz="900" dirty="0">
                          <a:solidFill>
                            <a:srgbClr val="0000DD"/>
                          </a:solidFill>
                          <a:effectLst/>
                        </a:rPr>
                        <a:t>1</a:t>
                      </a:r>
                      <a:r>
                        <a:rPr lang="en-US" sz="900" dirty="0">
                          <a:solidFill>
                            <a:srgbClr val="008000"/>
                          </a:solidFill>
                          <a:effectLst/>
                        </a:rPr>
                        <a:t>][</a:t>
                      </a:r>
                      <a:r>
                        <a:rPr lang="en-US" sz="900" dirty="0">
                          <a:effectLst/>
                        </a:rPr>
                        <a:t>y</a:t>
                      </a:r>
                      <a:r>
                        <a:rPr lang="en-US" sz="900" dirty="0">
                          <a:solidFill>
                            <a:srgbClr val="000040"/>
                          </a:solidFill>
                          <a:effectLst/>
                        </a:rPr>
                        <a:t>-</a:t>
                      </a:r>
                      <a:r>
                        <a:rPr lang="en-US" sz="900" dirty="0">
                          <a:solidFill>
                            <a:srgbClr val="0000DD"/>
                          </a:solidFill>
                          <a:effectLst/>
                        </a:rPr>
                        <a:t>1</a:t>
                      </a:r>
                      <a:r>
                        <a:rPr lang="en-US" sz="900" dirty="0">
                          <a:solidFill>
                            <a:srgbClr val="008000"/>
                          </a:solidFill>
                          <a:effectLst/>
                        </a:rPr>
                        <a:t>]</a:t>
                      </a:r>
                      <a:r>
                        <a:rPr lang="en-US" sz="900" dirty="0">
                          <a:solidFill>
                            <a:srgbClr val="000080"/>
                          </a:solidFill>
                          <a:effectLst/>
                        </a:rPr>
                        <a:t>=</a:t>
                      </a:r>
                      <a:r>
                        <a:rPr lang="en-US" sz="900" dirty="0" err="1">
                          <a:effectLst/>
                        </a:rPr>
                        <a:t>z</a:t>
                      </a:r>
                      <a:r>
                        <a:rPr lang="en-US" sz="900" dirty="0" err="1">
                          <a:solidFill>
                            <a:srgbClr val="008080"/>
                          </a:solidFill>
                          <a:effectLst/>
                        </a:rPr>
                        <a:t>;</a:t>
                      </a:r>
                      <a:r>
                        <a:rPr lang="en-US" sz="900" dirty="0" err="1">
                          <a:effectLst/>
                        </a:rPr>
                        <a:t>w</a:t>
                      </a:r>
                      <a:r>
                        <a:rPr lang="en-US" sz="900" dirty="0">
                          <a:solidFill>
                            <a:srgbClr val="008000"/>
                          </a:solidFill>
                          <a:effectLst/>
                        </a:rPr>
                        <a:t>[</a:t>
                      </a:r>
                      <a:r>
                        <a:rPr lang="en-US" sz="900" dirty="0">
                          <a:effectLst/>
                        </a:rPr>
                        <a:t>y</a:t>
                      </a:r>
                      <a:r>
                        <a:rPr lang="en-US" sz="900" dirty="0">
                          <a:solidFill>
                            <a:srgbClr val="000040"/>
                          </a:solidFill>
                          <a:effectLst/>
                        </a:rPr>
                        <a:t>-</a:t>
                      </a:r>
                      <a:r>
                        <a:rPr lang="en-US" sz="900" dirty="0">
                          <a:solidFill>
                            <a:srgbClr val="0000DD"/>
                          </a:solidFill>
                          <a:effectLst/>
                        </a:rPr>
                        <a:t>1</a:t>
                      </a:r>
                      <a:r>
                        <a:rPr lang="en-US" sz="900" dirty="0">
                          <a:solidFill>
                            <a:srgbClr val="008000"/>
                          </a:solidFill>
                          <a:effectLst/>
                        </a:rPr>
                        <a:t>][</a:t>
                      </a:r>
                      <a:r>
                        <a:rPr lang="en-US" sz="900" dirty="0">
                          <a:effectLst/>
                        </a:rPr>
                        <a:t>x</a:t>
                      </a:r>
                      <a:r>
                        <a:rPr lang="en-US" sz="900" dirty="0">
                          <a:solidFill>
                            <a:srgbClr val="000040"/>
                          </a:solidFill>
                          <a:effectLst/>
                        </a:rPr>
                        <a:t>-</a:t>
                      </a:r>
                      <a:r>
                        <a:rPr lang="en-US" sz="900" dirty="0">
                          <a:solidFill>
                            <a:srgbClr val="0000DD"/>
                          </a:solidFill>
                          <a:effectLst/>
                        </a:rPr>
                        <a:t>1</a:t>
                      </a:r>
                      <a:r>
                        <a:rPr lang="en-US" sz="900" dirty="0">
                          <a:solidFill>
                            <a:srgbClr val="008000"/>
                          </a:solidFill>
                          <a:effectLst/>
                        </a:rPr>
                        <a:t>]</a:t>
                      </a:r>
                      <a:r>
                        <a:rPr lang="en-US" sz="900" dirty="0">
                          <a:solidFill>
                            <a:srgbClr val="000080"/>
                          </a:solidFill>
                          <a:effectLst/>
                        </a:rPr>
                        <a:t>=</a:t>
                      </a:r>
                      <a:r>
                        <a:rPr lang="en-US" sz="900" dirty="0">
                          <a:effectLst/>
                        </a:rPr>
                        <a:t>z</a:t>
                      </a:r>
                      <a:r>
                        <a:rPr lang="en-US" sz="900" dirty="0">
                          <a:solidFill>
                            <a:srgbClr val="008080"/>
                          </a:solidFill>
                          <a:effectLst/>
                        </a:rPr>
                        <a:t>;</a:t>
                      </a:r>
                      <a:r>
                        <a:rPr lang="en-US" sz="900" dirty="0">
                          <a:solidFill>
                            <a:srgbClr val="008000"/>
                          </a:solidFill>
                          <a:effectLst/>
                        </a:rPr>
                        <a:t>}</a:t>
                      </a:r>
                      <a:r>
                        <a:rPr lang="en-US" sz="900" dirty="0">
                          <a:effectLst/>
                        </a:rPr>
                        <a:t/>
                      </a:r>
                      <a:br>
                        <a:rPr lang="en-US" sz="900" dirty="0">
                          <a:effectLst/>
                        </a:rPr>
                      </a:br>
                      <a:r>
                        <a:rPr lang="en-US" sz="900" dirty="0">
                          <a:effectLst/>
                        </a:rPr>
                        <a:t>    d</a:t>
                      </a:r>
                      <a:r>
                        <a:rPr lang="en-US" sz="900" dirty="0">
                          <a:solidFill>
                            <a:srgbClr val="008000"/>
                          </a:solidFill>
                          <a:effectLst/>
                        </a:rPr>
                        <a:t>[</a:t>
                      </a:r>
                      <a:r>
                        <a:rPr lang="en-US" sz="900" dirty="0">
                          <a:effectLst/>
                        </a:rPr>
                        <a:t>v1</a:t>
                      </a:r>
                      <a:r>
                        <a:rPr lang="en-US" sz="900" dirty="0">
                          <a:solidFill>
                            <a:srgbClr val="008000"/>
                          </a:solidFill>
                          <a:effectLst/>
                        </a:rPr>
                        <a:t>]</a:t>
                      </a:r>
                      <a:r>
                        <a:rPr lang="en-US" sz="900" dirty="0">
                          <a:solidFill>
                            <a:srgbClr val="000080"/>
                          </a:solidFill>
                          <a:effectLst/>
                        </a:rPr>
                        <a:t>=</a:t>
                      </a:r>
                      <a:r>
                        <a:rPr lang="en-US" sz="900" dirty="0">
                          <a:solidFill>
                            <a:srgbClr val="0000DD"/>
                          </a:solidFill>
                          <a:effectLst/>
                        </a:rPr>
                        <a:t>0</a:t>
                      </a:r>
                      <a:r>
                        <a:rPr lang="en-US" sz="900" dirty="0">
                          <a:solidFill>
                            <a:srgbClr val="008080"/>
                          </a:solidFill>
                          <a:effectLst/>
                        </a:rPr>
                        <a:t>;</a:t>
                      </a:r>
                      <a:r>
                        <a:rPr lang="en-US" sz="900" dirty="0">
                          <a:effectLst/>
                        </a:rPr>
                        <a:t/>
                      </a:r>
                      <a:br>
                        <a:rPr lang="en-US" sz="900" dirty="0">
                          <a:effectLst/>
                        </a:rPr>
                      </a:br>
                      <a:r>
                        <a:rPr lang="en-US" sz="900" dirty="0">
                          <a:effectLst/>
                        </a:rPr>
                        <a:t>    </a:t>
                      </a:r>
                      <a:r>
                        <a:rPr lang="en-US" sz="900" dirty="0">
                          <a:solidFill>
                            <a:srgbClr val="0000FF"/>
                          </a:solidFill>
                          <a:effectLst/>
                        </a:rPr>
                        <a:t>while</a:t>
                      </a:r>
                      <a:r>
                        <a:rPr lang="en-US" sz="900" dirty="0">
                          <a:effectLst/>
                        </a:rPr>
                        <a:t> </a:t>
                      </a:r>
                      <a:r>
                        <a:rPr lang="en-US" sz="900" dirty="0">
                          <a:solidFill>
                            <a:srgbClr val="008000"/>
                          </a:solidFill>
                          <a:effectLst/>
                        </a:rPr>
                        <a:t>(</a:t>
                      </a:r>
                      <a:r>
                        <a:rPr lang="en-US" sz="900" dirty="0">
                          <a:solidFill>
                            <a:srgbClr val="0000FF"/>
                          </a:solidFill>
                          <a:effectLst/>
                        </a:rPr>
                        <a:t>true</a:t>
                      </a:r>
                      <a:r>
                        <a:rPr lang="en-US" sz="900" dirty="0">
                          <a:solidFill>
                            <a:srgbClr val="008000"/>
                          </a:solidFill>
                          <a:effectLst/>
                        </a:rPr>
                        <a:t>){</a:t>
                      </a:r>
                      <a:r>
                        <a:rPr lang="en-US" sz="900" dirty="0">
                          <a:effectLst/>
                        </a:rPr>
                        <a:t/>
                      </a:r>
                      <a:br>
                        <a:rPr lang="en-US" sz="900" dirty="0">
                          <a:effectLst/>
                        </a:rPr>
                      </a:br>
                      <a:r>
                        <a:rPr lang="en-US" sz="900" dirty="0">
                          <a:effectLst/>
                        </a:rPr>
                        <a:t>    </a:t>
                      </a:r>
                      <a:r>
                        <a:rPr lang="en-US" sz="900" dirty="0" err="1">
                          <a:solidFill>
                            <a:srgbClr val="0000FF"/>
                          </a:solidFill>
                          <a:effectLst/>
                        </a:rPr>
                        <a:t>int</a:t>
                      </a:r>
                      <a:r>
                        <a:rPr lang="en-US" sz="900" dirty="0">
                          <a:effectLst/>
                        </a:rPr>
                        <a:t> </a:t>
                      </a:r>
                      <a:r>
                        <a:rPr lang="en-US" sz="900" dirty="0" err="1">
                          <a:effectLst/>
                        </a:rPr>
                        <a:t>from,zfrom</a:t>
                      </a:r>
                      <a:r>
                        <a:rPr lang="en-US" sz="900" dirty="0">
                          <a:solidFill>
                            <a:srgbClr val="000080"/>
                          </a:solidFill>
                          <a:effectLst/>
                        </a:rPr>
                        <a:t>=</a:t>
                      </a:r>
                      <a:r>
                        <a:rPr lang="en-US" sz="900" dirty="0" err="1">
                          <a:effectLst/>
                        </a:rPr>
                        <a:t>inf</a:t>
                      </a:r>
                      <a:r>
                        <a:rPr lang="en-US" sz="900" dirty="0">
                          <a:solidFill>
                            <a:srgbClr val="008080"/>
                          </a:solidFill>
                          <a:effectLst/>
                        </a:rPr>
                        <a:t>;</a:t>
                      </a:r>
                      <a:r>
                        <a:rPr lang="en-US" sz="900" dirty="0">
                          <a:effectLst/>
                        </a:rPr>
                        <a:t/>
                      </a:r>
                      <a:br>
                        <a:rPr lang="en-US" sz="900" dirty="0">
                          <a:effectLst/>
                        </a:rPr>
                      </a:br>
                      <a:r>
                        <a:rPr lang="en-US" sz="900" dirty="0">
                          <a:effectLst/>
                        </a:rPr>
                        <a:t>        </a:t>
                      </a:r>
                      <a:r>
                        <a:rPr lang="en-US" sz="900" dirty="0">
                          <a:solidFill>
                            <a:srgbClr val="0000FF"/>
                          </a:solidFill>
                          <a:effectLst/>
                        </a:rPr>
                        <a:t>for</a:t>
                      </a:r>
                      <a:r>
                        <a:rPr lang="en-US" sz="900" dirty="0">
                          <a:effectLst/>
                        </a:rPr>
                        <a:t> </a:t>
                      </a:r>
                      <a:r>
                        <a:rPr lang="en-US" sz="900" dirty="0">
                          <a:solidFill>
                            <a:srgbClr val="008000"/>
                          </a:solidFill>
                          <a:effectLst/>
                        </a:rPr>
                        <a:t>(</a:t>
                      </a:r>
                      <a:r>
                        <a:rPr lang="en-US" sz="900" dirty="0" err="1">
                          <a:solidFill>
                            <a:srgbClr val="0000FF"/>
                          </a:solidFill>
                          <a:effectLst/>
                        </a:rPr>
                        <a:t>int</a:t>
                      </a:r>
                      <a:r>
                        <a:rPr lang="en-US" sz="900" dirty="0">
                          <a:effectLst/>
                        </a:rPr>
                        <a:t> </a:t>
                      </a:r>
                      <a:r>
                        <a:rPr lang="en-US" sz="900" dirty="0" err="1">
                          <a:effectLst/>
                        </a:rPr>
                        <a:t>i</a:t>
                      </a:r>
                      <a:r>
                        <a:rPr lang="en-US" sz="900" dirty="0">
                          <a:solidFill>
                            <a:srgbClr val="000080"/>
                          </a:solidFill>
                          <a:effectLst/>
                        </a:rPr>
                        <a:t>=</a:t>
                      </a:r>
                      <a:r>
                        <a:rPr lang="en-US" sz="900" dirty="0">
                          <a:solidFill>
                            <a:srgbClr val="0000DD"/>
                          </a:solidFill>
                          <a:effectLst/>
                        </a:rPr>
                        <a:t>0</a:t>
                      </a:r>
                      <a:r>
                        <a:rPr lang="en-US" sz="900" dirty="0">
                          <a:solidFill>
                            <a:srgbClr val="008080"/>
                          </a:solidFill>
                          <a:effectLst/>
                        </a:rPr>
                        <a:t>;</a:t>
                      </a:r>
                      <a:r>
                        <a:rPr lang="en-US" sz="900" dirty="0">
                          <a:effectLst/>
                        </a:rPr>
                        <a:t>i</a:t>
                      </a:r>
                      <a:r>
                        <a:rPr lang="en-US" sz="900" dirty="0">
                          <a:solidFill>
                            <a:srgbClr val="000080"/>
                          </a:solidFill>
                          <a:effectLst/>
                        </a:rPr>
                        <a:t>&lt;</a:t>
                      </a:r>
                      <a:r>
                        <a:rPr lang="en-US" sz="900" dirty="0" err="1">
                          <a:effectLst/>
                        </a:rPr>
                        <a:t>n</a:t>
                      </a:r>
                      <a:r>
                        <a:rPr lang="en-US" sz="900" dirty="0" err="1">
                          <a:solidFill>
                            <a:srgbClr val="008080"/>
                          </a:solidFill>
                          <a:effectLst/>
                        </a:rPr>
                        <a:t>;</a:t>
                      </a:r>
                      <a:r>
                        <a:rPr lang="en-US" sz="900" dirty="0" err="1">
                          <a:effectLst/>
                        </a:rPr>
                        <a:t>i</a:t>
                      </a:r>
                      <a:r>
                        <a:rPr lang="en-US" sz="900" dirty="0">
                          <a:solidFill>
                            <a:srgbClr val="000040"/>
                          </a:solidFill>
                          <a:effectLst/>
                        </a:rPr>
                        <a:t>++</a:t>
                      </a:r>
                      <a:r>
                        <a:rPr lang="en-US" sz="900" dirty="0">
                          <a:solidFill>
                            <a:srgbClr val="008000"/>
                          </a:solidFill>
                          <a:effectLst/>
                        </a:rPr>
                        <a:t>)</a:t>
                      </a:r>
                      <a:r>
                        <a:rPr lang="en-US" sz="900" dirty="0">
                          <a:effectLst/>
                        </a:rPr>
                        <a:t/>
                      </a:r>
                      <a:br>
                        <a:rPr lang="en-US" sz="900" dirty="0">
                          <a:effectLst/>
                        </a:rPr>
                      </a:br>
                      <a:r>
                        <a:rPr lang="en-US" sz="900" dirty="0">
                          <a:effectLst/>
                        </a:rPr>
                        <a:t>            </a:t>
                      </a:r>
                      <a:r>
                        <a:rPr lang="en-US" sz="900" dirty="0">
                          <a:solidFill>
                            <a:srgbClr val="0000FF"/>
                          </a:solidFill>
                          <a:effectLst/>
                        </a:rPr>
                        <a:t>if</a:t>
                      </a:r>
                      <a:r>
                        <a:rPr lang="en-US" sz="900" dirty="0">
                          <a:effectLst/>
                        </a:rPr>
                        <a:t> </a:t>
                      </a:r>
                      <a:r>
                        <a:rPr lang="en-US" sz="900" dirty="0">
                          <a:solidFill>
                            <a:srgbClr val="008000"/>
                          </a:solidFill>
                          <a:effectLst/>
                        </a:rPr>
                        <a:t>((</a:t>
                      </a:r>
                      <a:r>
                        <a:rPr lang="en-US" sz="900" dirty="0" err="1">
                          <a:effectLst/>
                        </a:rPr>
                        <a:t>zfrom</a:t>
                      </a:r>
                      <a:r>
                        <a:rPr lang="en-US" sz="900" dirty="0">
                          <a:solidFill>
                            <a:srgbClr val="000080"/>
                          </a:solidFill>
                          <a:effectLst/>
                        </a:rPr>
                        <a:t>&gt;</a:t>
                      </a:r>
                      <a:r>
                        <a:rPr lang="en-US" sz="900" dirty="0">
                          <a:effectLst/>
                        </a:rPr>
                        <a:t>d</a:t>
                      </a:r>
                      <a:r>
                        <a:rPr lang="en-US" sz="900" dirty="0">
                          <a:solidFill>
                            <a:srgbClr val="008000"/>
                          </a:solidFill>
                          <a:effectLst/>
                        </a:rPr>
                        <a:t>[</a:t>
                      </a:r>
                      <a:r>
                        <a:rPr lang="en-US" sz="900" dirty="0" err="1">
                          <a:effectLst/>
                        </a:rPr>
                        <a:t>i</a:t>
                      </a:r>
                      <a:r>
                        <a:rPr lang="en-US" sz="900" dirty="0">
                          <a:solidFill>
                            <a:srgbClr val="008000"/>
                          </a:solidFill>
                          <a:effectLst/>
                        </a:rPr>
                        <a:t>])</a:t>
                      </a:r>
                      <a:r>
                        <a:rPr lang="en-US" sz="900" dirty="0">
                          <a:effectLst/>
                        </a:rPr>
                        <a:t> </a:t>
                      </a:r>
                      <a:r>
                        <a:rPr lang="en-US" sz="900" dirty="0">
                          <a:solidFill>
                            <a:srgbClr val="000040"/>
                          </a:solidFill>
                          <a:effectLst/>
                        </a:rPr>
                        <a:t>&amp;&amp;</a:t>
                      </a:r>
                      <a:r>
                        <a:rPr lang="en-US" sz="900" dirty="0">
                          <a:effectLst/>
                        </a:rPr>
                        <a:t> </a:t>
                      </a:r>
                      <a:r>
                        <a:rPr lang="en-US" sz="900" dirty="0">
                          <a:solidFill>
                            <a:srgbClr val="000040"/>
                          </a:solidFill>
                          <a:effectLst/>
                        </a:rPr>
                        <a:t>!</a:t>
                      </a:r>
                      <a:r>
                        <a:rPr lang="en-US" sz="900" dirty="0">
                          <a:solidFill>
                            <a:srgbClr val="008000"/>
                          </a:solidFill>
                          <a:effectLst/>
                        </a:rPr>
                        <a:t>(</a:t>
                      </a:r>
                      <a:r>
                        <a:rPr lang="en-US" sz="900" dirty="0">
                          <a:effectLst/>
                        </a:rPr>
                        <a:t>used</a:t>
                      </a:r>
                      <a:r>
                        <a:rPr lang="en-US" sz="900" dirty="0">
                          <a:solidFill>
                            <a:srgbClr val="008000"/>
                          </a:solidFill>
                          <a:effectLst/>
                        </a:rPr>
                        <a:t>[</a:t>
                      </a:r>
                      <a:r>
                        <a:rPr lang="en-US" sz="900" dirty="0" err="1">
                          <a:effectLst/>
                        </a:rPr>
                        <a:t>i</a:t>
                      </a:r>
                      <a:r>
                        <a:rPr lang="en-US" sz="900" dirty="0">
                          <a:solidFill>
                            <a:srgbClr val="008000"/>
                          </a:solidFill>
                          <a:effectLst/>
                        </a:rPr>
                        <a:t>]))</a:t>
                      </a:r>
                      <a:r>
                        <a:rPr lang="en-US" sz="900" dirty="0">
                          <a:effectLst/>
                        </a:rPr>
                        <a:t> </a:t>
                      </a:r>
                      <a:r>
                        <a:rPr lang="en-US" sz="900" dirty="0">
                          <a:solidFill>
                            <a:srgbClr val="008000"/>
                          </a:solidFill>
                          <a:effectLst/>
                        </a:rPr>
                        <a:t>{</a:t>
                      </a:r>
                      <a:r>
                        <a:rPr lang="en-US" sz="900" dirty="0">
                          <a:effectLst/>
                        </a:rPr>
                        <a:t>from</a:t>
                      </a:r>
                      <a:r>
                        <a:rPr lang="en-US" sz="900" dirty="0">
                          <a:solidFill>
                            <a:srgbClr val="000080"/>
                          </a:solidFill>
                          <a:effectLst/>
                        </a:rPr>
                        <a:t>=</a:t>
                      </a:r>
                      <a:r>
                        <a:rPr lang="en-US" sz="900" dirty="0" err="1">
                          <a:effectLst/>
                        </a:rPr>
                        <a:t>i</a:t>
                      </a:r>
                      <a:r>
                        <a:rPr lang="en-US" sz="900" dirty="0" err="1">
                          <a:solidFill>
                            <a:srgbClr val="008080"/>
                          </a:solidFill>
                          <a:effectLst/>
                        </a:rPr>
                        <a:t>;</a:t>
                      </a:r>
                      <a:r>
                        <a:rPr lang="en-US" sz="900" dirty="0" err="1">
                          <a:effectLst/>
                        </a:rPr>
                        <a:t>zfrom</a:t>
                      </a:r>
                      <a:r>
                        <a:rPr lang="en-US" sz="900" dirty="0">
                          <a:solidFill>
                            <a:srgbClr val="000080"/>
                          </a:solidFill>
                          <a:effectLst/>
                        </a:rPr>
                        <a:t>=</a:t>
                      </a:r>
                      <a:r>
                        <a:rPr lang="en-US" sz="900" dirty="0">
                          <a:effectLst/>
                        </a:rPr>
                        <a:t>d</a:t>
                      </a:r>
                      <a:r>
                        <a:rPr lang="en-US" sz="900" dirty="0">
                          <a:solidFill>
                            <a:srgbClr val="008000"/>
                          </a:solidFill>
                          <a:effectLst/>
                        </a:rPr>
                        <a:t>[</a:t>
                      </a:r>
                      <a:r>
                        <a:rPr lang="en-US" sz="900" dirty="0" err="1">
                          <a:effectLst/>
                        </a:rPr>
                        <a:t>i</a:t>
                      </a:r>
                      <a:r>
                        <a:rPr lang="en-US" sz="900" dirty="0">
                          <a:solidFill>
                            <a:srgbClr val="008000"/>
                          </a:solidFill>
                          <a:effectLst/>
                        </a:rPr>
                        <a:t>]</a:t>
                      </a:r>
                      <a:r>
                        <a:rPr lang="en-US" sz="900" dirty="0">
                          <a:solidFill>
                            <a:srgbClr val="008080"/>
                          </a:solidFill>
                          <a:effectLst/>
                        </a:rPr>
                        <a:t>;</a:t>
                      </a:r>
                      <a:r>
                        <a:rPr lang="en-US" sz="900" dirty="0">
                          <a:solidFill>
                            <a:srgbClr val="008000"/>
                          </a:solidFill>
                          <a:effectLst/>
                        </a:rPr>
                        <a:t>}</a:t>
                      </a:r>
                      <a:r>
                        <a:rPr lang="en-US" sz="900" dirty="0">
                          <a:effectLst/>
                        </a:rPr>
                        <a:t/>
                      </a:r>
                      <a:br>
                        <a:rPr lang="en-US" sz="900" dirty="0">
                          <a:effectLst/>
                        </a:rPr>
                      </a:br>
                      <a:r>
                        <a:rPr lang="en-US" sz="900" dirty="0">
                          <a:effectLst/>
                        </a:rPr>
                        <a:t>            </a:t>
                      </a:r>
                      <a:r>
                        <a:rPr lang="en-US" sz="900" dirty="0">
                          <a:solidFill>
                            <a:srgbClr val="0000FF"/>
                          </a:solidFill>
                          <a:effectLst/>
                        </a:rPr>
                        <a:t>if</a:t>
                      </a:r>
                      <a:r>
                        <a:rPr lang="en-US" sz="900" dirty="0">
                          <a:effectLst/>
                        </a:rPr>
                        <a:t> </a:t>
                      </a:r>
                      <a:r>
                        <a:rPr lang="en-US" sz="900" dirty="0">
                          <a:solidFill>
                            <a:srgbClr val="008000"/>
                          </a:solidFill>
                          <a:effectLst/>
                        </a:rPr>
                        <a:t>(</a:t>
                      </a:r>
                      <a:r>
                        <a:rPr lang="en-US" sz="900" dirty="0" err="1">
                          <a:effectLst/>
                        </a:rPr>
                        <a:t>zfrom</a:t>
                      </a:r>
                      <a:r>
                        <a:rPr lang="en-US" sz="900" dirty="0">
                          <a:solidFill>
                            <a:srgbClr val="000080"/>
                          </a:solidFill>
                          <a:effectLst/>
                        </a:rPr>
                        <a:t>&gt;=</a:t>
                      </a:r>
                      <a:r>
                        <a:rPr lang="en-US" sz="900" dirty="0" err="1">
                          <a:effectLst/>
                        </a:rPr>
                        <a:t>inf</a:t>
                      </a:r>
                      <a:r>
                        <a:rPr lang="en-US" sz="900" dirty="0">
                          <a:solidFill>
                            <a:srgbClr val="008000"/>
                          </a:solidFill>
                          <a:effectLst/>
                        </a:rPr>
                        <a:t>)</a:t>
                      </a:r>
                      <a:r>
                        <a:rPr lang="en-US" sz="900" dirty="0">
                          <a:effectLst/>
                        </a:rPr>
                        <a:t> </a:t>
                      </a:r>
                      <a:r>
                        <a:rPr lang="en-US" sz="900" dirty="0">
                          <a:solidFill>
                            <a:srgbClr val="0000FF"/>
                          </a:solidFill>
                          <a:effectLst/>
                        </a:rPr>
                        <a:t>break</a:t>
                      </a:r>
                      <a:r>
                        <a:rPr lang="en-US" sz="900" dirty="0">
                          <a:solidFill>
                            <a:srgbClr val="008080"/>
                          </a:solidFill>
                          <a:effectLst/>
                        </a:rPr>
                        <a:t>;</a:t>
                      </a:r>
                      <a:r>
                        <a:rPr lang="en-US" sz="900" dirty="0">
                          <a:effectLst/>
                        </a:rPr>
                        <a:t/>
                      </a:r>
                      <a:br>
                        <a:rPr lang="en-US" sz="900" dirty="0">
                          <a:effectLst/>
                        </a:rPr>
                      </a:br>
                      <a:r>
                        <a:rPr lang="en-US" sz="900" dirty="0">
                          <a:effectLst/>
                        </a:rPr>
                        <a:t>            used</a:t>
                      </a:r>
                      <a:r>
                        <a:rPr lang="en-US" sz="900" dirty="0">
                          <a:solidFill>
                            <a:srgbClr val="008000"/>
                          </a:solidFill>
                          <a:effectLst/>
                        </a:rPr>
                        <a:t>[</a:t>
                      </a:r>
                      <a:r>
                        <a:rPr lang="en-US" sz="900" dirty="0">
                          <a:effectLst/>
                        </a:rPr>
                        <a:t>from</a:t>
                      </a:r>
                      <a:r>
                        <a:rPr lang="en-US" sz="900" dirty="0">
                          <a:solidFill>
                            <a:srgbClr val="008000"/>
                          </a:solidFill>
                          <a:effectLst/>
                        </a:rPr>
                        <a:t>]</a:t>
                      </a:r>
                      <a:r>
                        <a:rPr lang="en-US" sz="900" dirty="0">
                          <a:solidFill>
                            <a:srgbClr val="000080"/>
                          </a:solidFill>
                          <a:effectLst/>
                        </a:rPr>
                        <a:t>=</a:t>
                      </a:r>
                      <a:r>
                        <a:rPr lang="en-US" sz="900" dirty="0">
                          <a:solidFill>
                            <a:srgbClr val="0000FF"/>
                          </a:solidFill>
                          <a:effectLst/>
                        </a:rPr>
                        <a:t>true</a:t>
                      </a:r>
                      <a:r>
                        <a:rPr lang="en-US" sz="900" dirty="0">
                          <a:solidFill>
                            <a:srgbClr val="008080"/>
                          </a:solidFill>
                          <a:effectLst/>
                        </a:rPr>
                        <a:t>;</a:t>
                      </a:r>
                      <a:r>
                        <a:rPr lang="en-US" sz="900" dirty="0">
                          <a:effectLst/>
                        </a:rPr>
                        <a:t/>
                      </a:r>
                      <a:br>
                        <a:rPr lang="en-US" sz="900" dirty="0">
                          <a:effectLst/>
                        </a:rPr>
                      </a:br>
                      <a:r>
                        <a:rPr lang="en-US" sz="900" dirty="0">
                          <a:effectLst/>
                        </a:rPr>
                        <a:t>        </a:t>
                      </a:r>
                      <a:r>
                        <a:rPr lang="en-US" sz="900" dirty="0">
                          <a:solidFill>
                            <a:srgbClr val="0000FF"/>
                          </a:solidFill>
                          <a:effectLst/>
                        </a:rPr>
                        <a:t>for</a:t>
                      </a:r>
                      <a:r>
                        <a:rPr lang="en-US" sz="900" dirty="0">
                          <a:solidFill>
                            <a:srgbClr val="008000"/>
                          </a:solidFill>
                          <a:effectLst/>
                        </a:rPr>
                        <a:t>(</a:t>
                      </a:r>
                      <a:r>
                        <a:rPr lang="en-US" sz="900" dirty="0" err="1">
                          <a:solidFill>
                            <a:srgbClr val="0000FF"/>
                          </a:solidFill>
                          <a:effectLst/>
                        </a:rPr>
                        <a:t>int</a:t>
                      </a:r>
                      <a:r>
                        <a:rPr lang="en-US" sz="900" dirty="0">
                          <a:effectLst/>
                        </a:rPr>
                        <a:t> to</a:t>
                      </a:r>
                      <a:r>
                        <a:rPr lang="en-US" sz="900" dirty="0">
                          <a:solidFill>
                            <a:srgbClr val="000080"/>
                          </a:solidFill>
                          <a:effectLst/>
                        </a:rPr>
                        <a:t>=</a:t>
                      </a:r>
                      <a:r>
                        <a:rPr lang="en-US" sz="900" dirty="0">
                          <a:solidFill>
                            <a:srgbClr val="0000DD"/>
                          </a:solidFill>
                          <a:effectLst/>
                        </a:rPr>
                        <a:t>0</a:t>
                      </a:r>
                      <a:r>
                        <a:rPr lang="en-US" sz="900" dirty="0">
                          <a:solidFill>
                            <a:srgbClr val="008080"/>
                          </a:solidFill>
                          <a:effectLst/>
                        </a:rPr>
                        <a:t>;</a:t>
                      </a:r>
                      <a:r>
                        <a:rPr lang="en-US" sz="900" dirty="0">
                          <a:effectLst/>
                        </a:rPr>
                        <a:t>to</a:t>
                      </a:r>
                      <a:r>
                        <a:rPr lang="en-US" sz="900" dirty="0">
                          <a:solidFill>
                            <a:srgbClr val="000080"/>
                          </a:solidFill>
                          <a:effectLst/>
                        </a:rPr>
                        <a:t>&lt;</a:t>
                      </a:r>
                      <a:r>
                        <a:rPr lang="en-US" sz="900" dirty="0" err="1">
                          <a:effectLst/>
                        </a:rPr>
                        <a:t>n</a:t>
                      </a:r>
                      <a:r>
                        <a:rPr lang="en-US" sz="900" dirty="0" err="1">
                          <a:solidFill>
                            <a:srgbClr val="008080"/>
                          </a:solidFill>
                          <a:effectLst/>
                        </a:rPr>
                        <a:t>;</a:t>
                      </a:r>
                      <a:r>
                        <a:rPr lang="en-US" sz="900" dirty="0" err="1">
                          <a:effectLst/>
                        </a:rPr>
                        <a:t>to</a:t>
                      </a:r>
                      <a:r>
                        <a:rPr lang="en-US" sz="900" dirty="0">
                          <a:solidFill>
                            <a:srgbClr val="000040"/>
                          </a:solidFill>
                          <a:effectLst/>
                        </a:rPr>
                        <a:t>++</a:t>
                      </a:r>
                      <a:r>
                        <a:rPr lang="en-US" sz="900" dirty="0">
                          <a:solidFill>
                            <a:srgbClr val="008000"/>
                          </a:solidFill>
                          <a:effectLst/>
                        </a:rPr>
                        <a:t>)</a:t>
                      </a:r>
                      <a:r>
                        <a:rPr lang="en-US" sz="900" dirty="0">
                          <a:effectLst/>
                        </a:rPr>
                        <a:t/>
                      </a:r>
                      <a:br>
                        <a:rPr lang="en-US" sz="900" dirty="0">
                          <a:effectLst/>
                        </a:rPr>
                      </a:br>
                      <a:r>
                        <a:rPr lang="en-US" sz="900" dirty="0">
                          <a:effectLst/>
                        </a:rPr>
                        <a:t>            </a:t>
                      </a:r>
                      <a:r>
                        <a:rPr lang="en-US" sz="900" dirty="0">
                          <a:solidFill>
                            <a:srgbClr val="0000FF"/>
                          </a:solidFill>
                          <a:effectLst/>
                        </a:rPr>
                        <a:t>if</a:t>
                      </a:r>
                      <a:r>
                        <a:rPr lang="en-US" sz="900" dirty="0">
                          <a:effectLst/>
                        </a:rPr>
                        <a:t> </a:t>
                      </a:r>
                      <a:r>
                        <a:rPr lang="en-US" sz="900" dirty="0">
                          <a:solidFill>
                            <a:srgbClr val="008000"/>
                          </a:solidFill>
                          <a:effectLst/>
                        </a:rPr>
                        <a:t>(</a:t>
                      </a:r>
                      <a:r>
                        <a:rPr lang="en-US" sz="900" dirty="0">
                          <a:effectLst/>
                        </a:rPr>
                        <a:t>w</a:t>
                      </a:r>
                      <a:r>
                        <a:rPr lang="en-US" sz="900" dirty="0">
                          <a:solidFill>
                            <a:srgbClr val="008000"/>
                          </a:solidFill>
                          <a:effectLst/>
                        </a:rPr>
                        <a:t>[</a:t>
                      </a:r>
                      <a:r>
                        <a:rPr lang="en-US" sz="900" dirty="0">
                          <a:effectLst/>
                        </a:rPr>
                        <a:t>from</a:t>
                      </a:r>
                      <a:r>
                        <a:rPr lang="en-US" sz="900" dirty="0">
                          <a:solidFill>
                            <a:srgbClr val="008000"/>
                          </a:solidFill>
                          <a:effectLst/>
                        </a:rPr>
                        <a:t>][</a:t>
                      </a:r>
                      <a:r>
                        <a:rPr lang="en-US" sz="900" dirty="0">
                          <a:effectLst/>
                        </a:rPr>
                        <a:t>to</a:t>
                      </a:r>
                      <a:r>
                        <a:rPr lang="en-US" sz="900" dirty="0">
                          <a:solidFill>
                            <a:srgbClr val="008000"/>
                          </a:solidFill>
                          <a:effectLst/>
                        </a:rPr>
                        <a:t>]</a:t>
                      </a:r>
                      <a:r>
                        <a:rPr lang="en-US" sz="900" dirty="0">
                          <a:solidFill>
                            <a:srgbClr val="000040"/>
                          </a:solidFill>
                          <a:effectLst/>
                        </a:rPr>
                        <a:t>!</a:t>
                      </a:r>
                      <a:r>
                        <a:rPr lang="en-US" sz="900" dirty="0">
                          <a:solidFill>
                            <a:srgbClr val="000080"/>
                          </a:solidFill>
                          <a:effectLst/>
                        </a:rPr>
                        <a:t>=</a:t>
                      </a:r>
                      <a:r>
                        <a:rPr lang="en-US" sz="900" dirty="0">
                          <a:solidFill>
                            <a:srgbClr val="0000DD"/>
                          </a:solidFill>
                          <a:effectLst/>
                        </a:rPr>
                        <a:t>0</a:t>
                      </a:r>
                      <a:r>
                        <a:rPr lang="en-US" sz="900" dirty="0">
                          <a:solidFill>
                            <a:srgbClr val="008000"/>
                          </a:solidFill>
                          <a:effectLst/>
                        </a:rPr>
                        <a:t>)</a:t>
                      </a:r>
                      <a:r>
                        <a:rPr lang="en-US" sz="900" dirty="0">
                          <a:effectLst/>
                        </a:rPr>
                        <a:t> </a:t>
                      </a:r>
                      <a:br>
                        <a:rPr lang="en-US" sz="900" dirty="0">
                          <a:effectLst/>
                        </a:rPr>
                      </a:br>
                      <a:r>
                        <a:rPr lang="en-US" sz="900" dirty="0">
                          <a:effectLst/>
                        </a:rPr>
                        <a:t>                </a:t>
                      </a:r>
                      <a:r>
                        <a:rPr lang="en-US" sz="900" dirty="0">
                          <a:solidFill>
                            <a:srgbClr val="0000FF"/>
                          </a:solidFill>
                          <a:effectLst/>
                        </a:rPr>
                        <a:t>if</a:t>
                      </a:r>
                      <a:r>
                        <a:rPr lang="en-US" sz="900" dirty="0">
                          <a:effectLst/>
                        </a:rPr>
                        <a:t> </a:t>
                      </a:r>
                      <a:r>
                        <a:rPr lang="en-US" sz="900" dirty="0">
                          <a:solidFill>
                            <a:srgbClr val="008000"/>
                          </a:solidFill>
                          <a:effectLst/>
                        </a:rPr>
                        <a:t>((</a:t>
                      </a:r>
                      <a:r>
                        <a:rPr lang="en-US" sz="900" dirty="0">
                          <a:solidFill>
                            <a:srgbClr val="000040"/>
                          </a:solidFill>
                          <a:effectLst/>
                        </a:rPr>
                        <a:t>!</a:t>
                      </a:r>
                      <a:r>
                        <a:rPr lang="en-US" sz="900" dirty="0">
                          <a:effectLst/>
                        </a:rPr>
                        <a:t>used</a:t>
                      </a:r>
                      <a:r>
                        <a:rPr lang="en-US" sz="900" dirty="0">
                          <a:solidFill>
                            <a:srgbClr val="008000"/>
                          </a:solidFill>
                          <a:effectLst/>
                        </a:rPr>
                        <a:t>[</a:t>
                      </a:r>
                      <a:r>
                        <a:rPr lang="en-US" sz="900" dirty="0">
                          <a:effectLst/>
                        </a:rPr>
                        <a:t>to</a:t>
                      </a:r>
                      <a:r>
                        <a:rPr lang="en-US" sz="900" dirty="0">
                          <a:solidFill>
                            <a:srgbClr val="008000"/>
                          </a:solidFill>
                          <a:effectLst/>
                        </a:rPr>
                        <a:t>])</a:t>
                      </a:r>
                      <a:r>
                        <a:rPr lang="en-US" sz="900" dirty="0">
                          <a:effectLst/>
                        </a:rPr>
                        <a:t> </a:t>
                      </a:r>
                      <a:r>
                        <a:rPr lang="en-US" sz="900" dirty="0">
                          <a:solidFill>
                            <a:srgbClr val="000040"/>
                          </a:solidFill>
                          <a:effectLst/>
                        </a:rPr>
                        <a:t>&amp;&amp;</a:t>
                      </a:r>
                      <a:r>
                        <a:rPr lang="en-US" sz="900" dirty="0">
                          <a:effectLst/>
                        </a:rPr>
                        <a:t> </a:t>
                      </a:r>
                      <a:r>
                        <a:rPr lang="en-US" sz="900" dirty="0">
                          <a:solidFill>
                            <a:srgbClr val="008000"/>
                          </a:solidFill>
                          <a:effectLst/>
                        </a:rPr>
                        <a:t>(</a:t>
                      </a:r>
                      <a:r>
                        <a:rPr lang="en-US" sz="900" dirty="0">
                          <a:effectLst/>
                        </a:rPr>
                        <a:t>d</a:t>
                      </a:r>
                      <a:r>
                        <a:rPr lang="en-US" sz="900" dirty="0">
                          <a:solidFill>
                            <a:srgbClr val="008000"/>
                          </a:solidFill>
                          <a:effectLst/>
                        </a:rPr>
                        <a:t>[</a:t>
                      </a:r>
                      <a:r>
                        <a:rPr lang="en-US" sz="900" dirty="0">
                          <a:effectLst/>
                        </a:rPr>
                        <a:t>to</a:t>
                      </a:r>
                      <a:r>
                        <a:rPr lang="en-US" sz="900" dirty="0">
                          <a:solidFill>
                            <a:srgbClr val="008000"/>
                          </a:solidFill>
                          <a:effectLst/>
                        </a:rPr>
                        <a:t>]</a:t>
                      </a:r>
                      <a:r>
                        <a:rPr lang="en-US" sz="900" dirty="0">
                          <a:solidFill>
                            <a:srgbClr val="000080"/>
                          </a:solidFill>
                          <a:effectLst/>
                        </a:rPr>
                        <a:t>&gt;</a:t>
                      </a:r>
                      <a:r>
                        <a:rPr lang="en-US" sz="900" dirty="0">
                          <a:effectLst/>
                        </a:rPr>
                        <a:t>d</a:t>
                      </a:r>
                      <a:r>
                        <a:rPr lang="en-US" sz="900" dirty="0">
                          <a:solidFill>
                            <a:srgbClr val="008000"/>
                          </a:solidFill>
                          <a:effectLst/>
                        </a:rPr>
                        <a:t>[</a:t>
                      </a:r>
                      <a:r>
                        <a:rPr lang="en-US" sz="900" dirty="0">
                          <a:effectLst/>
                        </a:rPr>
                        <a:t>from</a:t>
                      </a:r>
                      <a:r>
                        <a:rPr lang="en-US" sz="900" dirty="0">
                          <a:solidFill>
                            <a:srgbClr val="008000"/>
                          </a:solidFill>
                          <a:effectLst/>
                        </a:rPr>
                        <a:t>]</a:t>
                      </a:r>
                      <a:r>
                        <a:rPr lang="en-US" sz="900" dirty="0">
                          <a:solidFill>
                            <a:srgbClr val="000040"/>
                          </a:solidFill>
                          <a:effectLst/>
                        </a:rPr>
                        <a:t>+</a:t>
                      </a:r>
                      <a:r>
                        <a:rPr lang="en-US" sz="900" dirty="0">
                          <a:effectLst/>
                        </a:rPr>
                        <a:t>w</a:t>
                      </a:r>
                      <a:r>
                        <a:rPr lang="en-US" sz="900" dirty="0">
                          <a:solidFill>
                            <a:srgbClr val="008000"/>
                          </a:solidFill>
                          <a:effectLst/>
                        </a:rPr>
                        <a:t>[</a:t>
                      </a:r>
                      <a:r>
                        <a:rPr lang="en-US" sz="900" dirty="0">
                          <a:effectLst/>
                        </a:rPr>
                        <a:t>from</a:t>
                      </a:r>
                      <a:r>
                        <a:rPr lang="en-US" sz="900" dirty="0">
                          <a:solidFill>
                            <a:srgbClr val="008000"/>
                          </a:solidFill>
                          <a:effectLst/>
                        </a:rPr>
                        <a:t>][</a:t>
                      </a:r>
                      <a:r>
                        <a:rPr lang="en-US" sz="900" dirty="0">
                          <a:effectLst/>
                        </a:rPr>
                        <a:t>to</a:t>
                      </a:r>
                      <a:r>
                        <a:rPr lang="en-US" sz="900" dirty="0">
                          <a:solidFill>
                            <a:srgbClr val="008000"/>
                          </a:solidFill>
                          <a:effectLst/>
                        </a:rPr>
                        <a:t>]))</a:t>
                      </a:r>
                      <a:r>
                        <a:rPr lang="en-US" sz="900" dirty="0">
                          <a:effectLst/>
                        </a:rPr>
                        <a:t> d</a:t>
                      </a:r>
                      <a:r>
                        <a:rPr lang="en-US" sz="900" dirty="0">
                          <a:solidFill>
                            <a:srgbClr val="008000"/>
                          </a:solidFill>
                          <a:effectLst/>
                        </a:rPr>
                        <a:t>[</a:t>
                      </a:r>
                      <a:r>
                        <a:rPr lang="en-US" sz="900" dirty="0">
                          <a:effectLst/>
                        </a:rPr>
                        <a:t>to</a:t>
                      </a:r>
                      <a:r>
                        <a:rPr lang="en-US" sz="900" dirty="0">
                          <a:solidFill>
                            <a:srgbClr val="008000"/>
                          </a:solidFill>
                          <a:effectLst/>
                        </a:rPr>
                        <a:t>]</a:t>
                      </a:r>
                      <a:r>
                        <a:rPr lang="en-US" sz="900" dirty="0">
                          <a:solidFill>
                            <a:srgbClr val="000080"/>
                          </a:solidFill>
                          <a:effectLst/>
                        </a:rPr>
                        <a:t>=</a:t>
                      </a:r>
                      <a:r>
                        <a:rPr lang="en-US" sz="900" dirty="0">
                          <a:effectLst/>
                        </a:rPr>
                        <a:t>d</a:t>
                      </a:r>
                      <a:r>
                        <a:rPr lang="en-US" sz="900" dirty="0">
                          <a:solidFill>
                            <a:srgbClr val="008000"/>
                          </a:solidFill>
                          <a:effectLst/>
                        </a:rPr>
                        <a:t>[</a:t>
                      </a:r>
                      <a:r>
                        <a:rPr lang="en-US" sz="900" dirty="0">
                          <a:effectLst/>
                        </a:rPr>
                        <a:t>from</a:t>
                      </a:r>
                      <a:r>
                        <a:rPr lang="en-US" sz="900" dirty="0">
                          <a:solidFill>
                            <a:srgbClr val="008000"/>
                          </a:solidFill>
                          <a:effectLst/>
                        </a:rPr>
                        <a:t>]</a:t>
                      </a:r>
                      <a:r>
                        <a:rPr lang="en-US" sz="900" dirty="0">
                          <a:solidFill>
                            <a:srgbClr val="000040"/>
                          </a:solidFill>
                          <a:effectLst/>
                        </a:rPr>
                        <a:t>+</a:t>
                      </a:r>
                      <a:r>
                        <a:rPr lang="en-US" sz="900" dirty="0">
                          <a:effectLst/>
                        </a:rPr>
                        <a:t>w</a:t>
                      </a:r>
                      <a:r>
                        <a:rPr lang="en-US" sz="900" dirty="0">
                          <a:solidFill>
                            <a:srgbClr val="008000"/>
                          </a:solidFill>
                          <a:effectLst/>
                        </a:rPr>
                        <a:t>[</a:t>
                      </a:r>
                      <a:r>
                        <a:rPr lang="en-US" sz="900" dirty="0">
                          <a:effectLst/>
                        </a:rPr>
                        <a:t>from</a:t>
                      </a:r>
                      <a:r>
                        <a:rPr lang="en-US" sz="900" dirty="0">
                          <a:solidFill>
                            <a:srgbClr val="008000"/>
                          </a:solidFill>
                          <a:effectLst/>
                        </a:rPr>
                        <a:t>][</a:t>
                      </a:r>
                      <a:r>
                        <a:rPr lang="en-US" sz="900" dirty="0">
                          <a:effectLst/>
                        </a:rPr>
                        <a:t>to</a:t>
                      </a:r>
                      <a:r>
                        <a:rPr lang="en-US" sz="900" dirty="0">
                          <a:solidFill>
                            <a:srgbClr val="008000"/>
                          </a:solidFill>
                          <a:effectLst/>
                        </a:rPr>
                        <a:t>]</a:t>
                      </a:r>
                      <a:r>
                        <a:rPr lang="en-US" sz="900" dirty="0">
                          <a:solidFill>
                            <a:srgbClr val="008080"/>
                          </a:solidFill>
                          <a:effectLst/>
                        </a:rPr>
                        <a:t>;</a:t>
                      </a:r>
                      <a:r>
                        <a:rPr lang="en-US" sz="900" dirty="0">
                          <a:effectLst/>
                        </a:rPr>
                        <a:t/>
                      </a:r>
                      <a:br>
                        <a:rPr lang="en-US" sz="900" dirty="0">
                          <a:effectLst/>
                        </a:rPr>
                      </a:br>
                      <a:r>
                        <a:rPr lang="en-US" sz="900" dirty="0">
                          <a:effectLst/>
                        </a:rPr>
                        <a:t>        </a:t>
                      </a:r>
                      <a:r>
                        <a:rPr lang="en-US" sz="900" dirty="0">
                          <a:solidFill>
                            <a:srgbClr val="008000"/>
                          </a:solidFill>
                          <a:effectLst/>
                        </a:rPr>
                        <a:t>}</a:t>
                      </a:r>
                      <a:r>
                        <a:rPr lang="en-US" sz="900" dirty="0">
                          <a:effectLst/>
                        </a:rPr>
                        <a:t/>
                      </a:r>
                      <a:br>
                        <a:rPr lang="en-US" sz="900" dirty="0">
                          <a:effectLst/>
                        </a:rPr>
                      </a:br>
                      <a:r>
                        <a:rPr lang="en-US" sz="900" dirty="0">
                          <a:effectLst/>
                        </a:rPr>
                        <a:t>    </a:t>
                      </a:r>
                      <a:r>
                        <a:rPr lang="en-US" sz="900" dirty="0">
                          <a:solidFill>
                            <a:srgbClr val="0000FF"/>
                          </a:solidFill>
                          <a:effectLst/>
                        </a:rPr>
                        <a:t>if</a:t>
                      </a:r>
                      <a:r>
                        <a:rPr lang="en-US" sz="900" dirty="0">
                          <a:effectLst/>
                        </a:rPr>
                        <a:t> </a:t>
                      </a:r>
                      <a:r>
                        <a:rPr lang="en-US" sz="900" dirty="0">
                          <a:solidFill>
                            <a:srgbClr val="008000"/>
                          </a:solidFill>
                          <a:effectLst/>
                        </a:rPr>
                        <a:t>(</a:t>
                      </a:r>
                      <a:r>
                        <a:rPr lang="en-US" sz="900" dirty="0">
                          <a:effectLst/>
                        </a:rPr>
                        <a:t>d</a:t>
                      </a:r>
                      <a:r>
                        <a:rPr lang="en-US" sz="900" dirty="0">
                          <a:solidFill>
                            <a:srgbClr val="008000"/>
                          </a:solidFill>
                          <a:effectLst/>
                        </a:rPr>
                        <a:t>[</a:t>
                      </a:r>
                      <a:r>
                        <a:rPr lang="en-US" sz="900" dirty="0">
                          <a:effectLst/>
                        </a:rPr>
                        <a:t>v2</a:t>
                      </a:r>
                      <a:r>
                        <a:rPr lang="en-US" sz="900" dirty="0">
                          <a:solidFill>
                            <a:srgbClr val="008000"/>
                          </a:solidFill>
                          <a:effectLst/>
                        </a:rPr>
                        <a:t>]</a:t>
                      </a:r>
                      <a:r>
                        <a:rPr lang="en-US" sz="900" dirty="0">
                          <a:solidFill>
                            <a:srgbClr val="000080"/>
                          </a:solidFill>
                          <a:effectLst/>
                        </a:rPr>
                        <a:t>&lt;</a:t>
                      </a:r>
                      <a:r>
                        <a:rPr lang="en-US" sz="900" dirty="0" err="1">
                          <a:effectLst/>
                        </a:rPr>
                        <a:t>inf</a:t>
                      </a:r>
                      <a:r>
                        <a:rPr lang="en-US" sz="900" dirty="0">
                          <a:solidFill>
                            <a:srgbClr val="008000"/>
                          </a:solidFill>
                          <a:effectLst/>
                        </a:rPr>
                        <a:t>)</a:t>
                      </a:r>
                      <a:r>
                        <a:rPr lang="en-US" sz="900" dirty="0">
                          <a:effectLst/>
                        </a:rPr>
                        <a:t> </a:t>
                      </a:r>
                      <a:r>
                        <a:rPr lang="en-US" sz="900" dirty="0" err="1">
                          <a:solidFill>
                            <a:srgbClr val="0000DD"/>
                          </a:solidFill>
                          <a:effectLst/>
                        </a:rPr>
                        <a:t>cout</a:t>
                      </a:r>
                      <a:r>
                        <a:rPr lang="en-US" sz="900" dirty="0">
                          <a:solidFill>
                            <a:srgbClr val="000080"/>
                          </a:solidFill>
                          <a:effectLst/>
                        </a:rPr>
                        <a:t>&lt;&lt;</a:t>
                      </a:r>
                      <a:r>
                        <a:rPr lang="en-US" sz="900" dirty="0">
                          <a:effectLst/>
                        </a:rPr>
                        <a:t>d</a:t>
                      </a:r>
                      <a:r>
                        <a:rPr lang="en-US" sz="900" dirty="0">
                          <a:solidFill>
                            <a:srgbClr val="008000"/>
                          </a:solidFill>
                          <a:effectLst/>
                        </a:rPr>
                        <a:t>[</a:t>
                      </a:r>
                      <a:r>
                        <a:rPr lang="en-US" sz="900" dirty="0">
                          <a:effectLst/>
                        </a:rPr>
                        <a:t>v2</a:t>
                      </a:r>
                      <a:r>
                        <a:rPr lang="en-US" sz="900" dirty="0">
                          <a:solidFill>
                            <a:srgbClr val="008000"/>
                          </a:solidFill>
                          <a:effectLst/>
                        </a:rPr>
                        <a:t>]</a:t>
                      </a:r>
                      <a:r>
                        <a:rPr lang="en-US" sz="900" dirty="0">
                          <a:solidFill>
                            <a:srgbClr val="008080"/>
                          </a:solidFill>
                          <a:effectLst/>
                        </a:rPr>
                        <a:t>;</a:t>
                      </a:r>
                      <a:r>
                        <a:rPr lang="en-US" sz="900" dirty="0">
                          <a:solidFill>
                            <a:srgbClr val="0000FF"/>
                          </a:solidFill>
                          <a:effectLst/>
                        </a:rPr>
                        <a:t>else</a:t>
                      </a:r>
                      <a:r>
                        <a:rPr lang="en-US" sz="900" dirty="0">
                          <a:effectLst/>
                        </a:rPr>
                        <a:t> </a:t>
                      </a:r>
                      <a:r>
                        <a:rPr lang="en-US" sz="900" dirty="0" err="1">
                          <a:solidFill>
                            <a:srgbClr val="0000DD"/>
                          </a:solidFill>
                          <a:effectLst/>
                        </a:rPr>
                        <a:t>cout</a:t>
                      </a:r>
                      <a:r>
                        <a:rPr lang="en-US" sz="900" dirty="0">
                          <a:solidFill>
                            <a:srgbClr val="000080"/>
                          </a:solidFill>
                          <a:effectLst/>
                        </a:rPr>
                        <a:t>&lt;&lt;</a:t>
                      </a:r>
                      <a:r>
                        <a:rPr lang="en-US" sz="900" dirty="0">
                          <a:solidFill>
                            <a:srgbClr val="FF0000"/>
                          </a:solidFill>
                          <a:effectLst/>
                        </a:rPr>
                        <a:t>"-1"</a:t>
                      </a:r>
                      <a:r>
                        <a:rPr lang="en-US" sz="900" dirty="0">
                          <a:solidFill>
                            <a:srgbClr val="008080"/>
                          </a:solidFill>
                          <a:effectLst/>
                        </a:rPr>
                        <a:t>;</a:t>
                      </a:r>
                      <a:r>
                        <a:rPr lang="en-US" sz="900" dirty="0">
                          <a:effectLst/>
                        </a:rPr>
                        <a:t/>
                      </a:r>
                      <a:br>
                        <a:rPr lang="en-US" sz="900" dirty="0">
                          <a:effectLst/>
                        </a:rPr>
                      </a:br>
                      <a:r>
                        <a:rPr lang="en-US" sz="900" dirty="0">
                          <a:effectLst/>
                        </a:rPr>
                        <a:t>    </a:t>
                      </a:r>
                      <a:r>
                        <a:rPr lang="en-US" sz="900" dirty="0">
                          <a:solidFill>
                            <a:srgbClr val="0000FF"/>
                          </a:solidFill>
                          <a:effectLst/>
                        </a:rPr>
                        <a:t>return</a:t>
                      </a:r>
                      <a:r>
                        <a:rPr lang="en-US" sz="900" dirty="0">
                          <a:effectLst/>
                        </a:rPr>
                        <a:t> </a:t>
                      </a:r>
                      <a:r>
                        <a:rPr lang="en-US" sz="900" dirty="0">
                          <a:solidFill>
                            <a:srgbClr val="0000DD"/>
                          </a:solidFill>
                          <a:effectLst/>
                        </a:rPr>
                        <a:t>0</a:t>
                      </a:r>
                      <a:r>
                        <a:rPr lang="en-US" sz="900" dirty="0">
                          <a:solidFill>
                            <a:srgbClr val="008080"/>
                          </a:solidFill>
                          <a:effectLst/>
                        </a:rPr>
                        <a:t>;</a:t>
                      </a:r>
                      <a:r>
                        <a:rPr lang="en-US" sz="900" dirty="0">
                          <a:effectLst/>
                        </a:rPr>
                        <a:t/>
                      </a:r>
                      <a:br>
                        <a:rPr lang="en-US" sz="900" dirty="0">
                          <a:effectLst/>
                        </a:rPr>
                      </a:br>
                      <a:r>
                        <a:rPr lang="en-US" sz="900" dirty="0">
                          <a:solidFill>
                            <a:srgbClr val="008000"/>
                          </a:solidFill>
                          <a:effectLst/>
                        </a:rPr>
                        <a:t>}</a:t>
                      </a:r>
                      <a:endParaRPr lang="en-US" sz="900" dirty="0">
                        <a:effectLst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273420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Номер слайда 6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0081F7C6-75BB-4641-BB88-7B6C0EBA8BF3}" type="slidenum">
              <a:rPr lang="ru-RU" altLang="ru-RU" sz="1400" smtClean="0"/>
              <a:pPr eaLnBrk="1" hangingPunct="1">
                <a:spcBef>
                  <a:spcPct val="0"/>
                </a:spcBef>
                <a:buFontTx/>
                <a:buNone/>
              </a:pPr>
              <a:t>34</a:t>
            </a:fld>
            <a:endParaRPr lang="ru-RU" altLang="ru-RU" sz="1400" smtClean="0"/>
          </a:p>
        </p:txBody>
      </p:sp>
      <p:sp>
        <p:nvSpPr>
          <p:cNvPr id="52227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332656"/>
            <a:ext cx="8229600" cy="865188"/>
          </a:xfrm>
        </p:spPr>
        <p:txBody>
          <a:bodyPr/>
          <a:lstStyle/>
          <a:p>
            <a:pPr eaLnBrk="1" hangingPunct="1"/>
            <a:r>
              <a:rPr lang="ru-RU" altLang="ru-RU" sz="1800" dirty="0" smtClean="0">
                <a:solidFill>
                  <a:srgbClr val="0000FF"/>
                </a:solidFill>
              </a:rPr>
              <a:t>Алгоритм </a:t>
            </a:r>
            <a:r>
              <a:rPr lang="ru-RU" altLang="ru-RU" sz="1800" dirty="0" err="1" smtClean="0">
                <a:solidFill>
                  <a:srgbClr val="0000FF"/>
                </a:solidFill>
              </a:rPr>
              <a:t>Флойда-Уоршалла</a:t>
            </a:r>
            <a:endParaRPr lang="ru-RU" altLang="ru-RU" sz="2400" dirty="0" smtClean="0">
              <a:solidFill>
                <a:srgbClr val="0000FF"/>
              </a:solidFill>
            </a:endParaRPr>
          </a:p>
        </p:txBody>
      </p:sp>
      <p:pic>
        <p:nvPicPr>
          <p:cNvPr id="52228" name="Picture 3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6326188"/>
            <a:ext cx="4038600" cy="531812"/>
          </a:xfrm>
          <a:noFill/>
        </p:spPr>
      </p:pic>
      <p:sp>
        <p:nvSpPr>
          <p:cNvPr id="52229" name="Line 10"/>
          <p:cNvSpPr>
            <a:spLocks noChangeShapeType="1"/>
          </p:cNvSpPr>
          <p:nvPr/>
        </p:nvSpPr>
        <p:spPr bwMode="auto">
          <a:xfrm>
            <a:off x="323850" y="476250"/>
            <a:ext cx="8497888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52232" name="Rectangle 16"/>
          <p:cNvSpPr>
            <a:spLocks noChangeArrowheads="1"/>
          </p:cNvSpPr>
          <p:nvPr/>
        </p:nvSpPr>
        <p:spPr bwMode="auto">
          <a:xfrm>
            <a:off x="251520" y="1149236"/>
            <a:ext cx="8712968" cy="5716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sz="1200" dirty="0" smtClean="0"/>
              <a:t>Задана матрица весов </a:t>
            </a:r>
            <a:r>
              <a:rPr lang="en-US" sz="1200" dirty="0" smtClean="0"/>
              <a:t>c=[</a:t>
            </a:r>
            <a:r>
              <a:rPr lang="en-US" sz="1200" i="1" dirty="0" err="1" smtClean="0"/>
              <a:t>c</a:t>
            </a:r>
            <a:r>
              <a:rPr lang="en-US" sz="1200" i="1" baseline="-25000" dirty="0" err="1" smtClean="0"/>
              <a:t>ij</a:t>
            </a:r>
            <a:r>
              <a:rPr lang="en-US" sz="1200" dirty="0" smtClean="0"/>
              <a:t>]  </a:t>
            </a:r>
            <a:r>
              <a:rPr lang="en-US" sz="1200" i="1" dirty="0" err="1" smtClean="0"/>
              <a:t>i,j</a:t>
            </a:r>
            <a:r>
              <a:rPr lang="en-US" sz="1200" dirty="0" smtClean="0"/>
              <a:t> =1…</a:t>
            </a:r>
            <a:r>
              <a:rPr lang="en-US" sz="1200" i="1" dirty="0" smtClean="0"/>
              <a:t>n</a:t>
            </a:r>
          </a:p>
          <a:p>
            <a:pPr>
              <a:buNone/>
            </a:pPr>
            <a:endParaRPr lang="ru-RU" sz="1050" dirty="0" smtClean="0"/>
          </a:p>
          <a:p>
            <a:pPr>
              <a:buNone/>
            </a:pPr>
            <a:r>
              <a:rPr lang="ru-RU" sz="1050" dirty="0" smtClean="0"/>
              <a:t>Пусть </a:t>
            </a:r>
            <a:r>
              <a:rPr lang="ru-RU" sz="1050" dirty="0"/>
              <a:t>вершины графа </a:t>
            </a:r>
            <a:r>
              <a:rPr lang="ru-RU" sz="1050" dirty="0" smtClean="0"/>
              <a:t>пронумерованы </a:t>
            </a:r>
            <a:r>
              <a:rPr lang="ru-RU" sz="1050" dirty="0"/>
              <a:t>от 1 до </a:t>
            </a:r>
            <a:r>
              <a:rPr lang="ru-RU" sz="1050" i="1" dirty="0"/>
              <a:t>n</a:t>
            </a:r>
            <a:r>
              <a:rPr lang="ru-RU" sz="1050" dirty="0"/>
              <a:t> и введено обозначение </a:t>
            </a:r>
            <a:r>
              <a:rPr lang="ru-RU" sz="1050" dirty="0" err="1" smtClean="0"/>
              <a:t>С</a:t>
            </a:r>
            <a:r>
              <a:rPr lang="ru-RU" sz="1050" i="1" baseline="-25000" dirty="0" err="1" smtClean="0"/>
              <a:t>kij</a:t>
            </a:r>
            <a:r>
              <a:rPr lang="ru-RU" sz="1050" dirty="0" smtClean="0"/>
              <a:t> </a:t>
            </a:r>
            <a:r>
              <a:rPr lang="ru-RU" sz="1050" dirty="0"/>
              <a:t>для длины кратчайшего пути от </a:t>
            </a:r>
            <a:r>
              <a:rPr lang="ru-RU" sz="1050" i="1" dirty="0"/>
              <a:t>i</a:t>
            </a:r>
            <a:r>
              <a:rPr lang="ru-RU" sz="1050" dirty="0"/>
              <a:t> до </a:t>
            </a:r>
            <a:r>
              <a:rPr lang="ru-RU" sz="1050" i="1" dirty="0"/>
              <a:t>j</a:t>
            </a:r>
            <a:r>
              <a:rPr lang="ru-RU" sz="1050" dirty="0"/>
              <a:t>, который кроме самих вершин </a:t>
            </a:r>
            <a:r>
              <a:rPr lang="ru-RU" sz="1050" i="1" dirty="0" smtClean="0"/>
              <a:t>i </a:t>
            </a:r>
            <a:r>
              <a:rPr lang="ru-RU" sz="1050" dirty="0" smtClean="0"/>
              <a:t>и</a:t>
            </a:r>
            <a:r>
              <a:rPr lang="ru-RU" sz="1050" i="1" dirty="0" smtClean="0"/>
              <a:t> j</a:t>
            </a:r>
            <a:r>
              <a:rPr lang="ru-RU" sz="1050" dirty="0" smtClean="0"/>
              <a:t> </a:t>
            </a:r>
            <a:r>
              <a:rPr lang="ru-RU" sz="1050" dirty="0"/>
              <a:t>проходит </a:t>
            </a:r>
            <a:r>
              <a:rPr lang="ru-RU" sz="1050" dirty="0" smtClean="0"/>
              <a:t>через </a:t>
            </a:r>
            <a:r>
              <a:rPr lang="ru-RU" sz="1050" dirty="0"/>
              <a:t>вершины 1…</a:t>
            </a:r>
            <a:r>
              <a:rPr lang="ru-RU" sz="1050" i="1" dirty="0"/>
              <a:t>k</a:t>
            </a:r>
            <a:r>
              <a:rPr lang="ru-RU" sz="1050" dirty="0"/>
              <a:t>. Очевидно, что </a:t>
            </a:r>
            <a:r>
              <a:rPr lang="ru-RU" sz="1050" dirty="0" smtClean="0"/>
              <a:t>С</a:t>
            </a:r>
            <a:r>
              <a:rPr lang="ru-RU" sz="1050" baseline="-25000" dirty="0" smtClean="0"/>
              <a:t>0</a:t>
            </a:r>
            <a:r>
              <a:rPr lang="ru-RU" sz="1050" i="1" baseline="-25000" dirty="0" smtClean="0"/>
              <a:t>ij</a:t>
            </a:r>
            <a:r>
              <a:rPr lang="ru-RU" sz="1050" dirty="0"/>
              <a:t> — длина (вес) ребра (</a:t>
            </a:r>
            <a:r>
              <a:rPr lang="ru-RU" sz="1050" i="1" dirty="0" smtClean="0"/>
              <a:t>i, j</a:t>
            </a:r>
            <a:r>
              <a:rPr lang="ru-RU" sz="1050" dirty="0"/>
              <a:t>), если таковое существует (в противном случае его длина может быть обозначена как </a:t>
            </a:r>
            <a:r>
              <a:rPr lang="ru-RU" sz="1200" dirty="0"/>
              <a:t>∞</a:t>
            </a:r>
            <a:r>
              <a:rPr lang="ru-RU" sz="1050" dirty="0"/>
              <a:t>).</a:t>
            </a:r>
          </a:p>
          <a:p>
            <a:pPr>
              <a:buNone/>
            </a:pPr>
            <a:r>
              <a:rPr lang="ru-RU" sz="1050" dirty="0"/>
              <a:t>Существует два варианта значения </a:t>
            </a:r>
            <a:r>
              <a:rPr lang="ru-RU" sz="1050" dirty="0" err="1" smtClean="0"/>
              <a:t>С</a:t>
            </a:r>
            <a:r>
              <a:rPr lang="ru-RU" sz="1050" i="1" baseline="-25000" dirty="0" err="1" smtClean="0"/>
              <a:t>kij</a:t>
            </a:r>
            <a:r>
              <a:rPr lang="ru-RU" sz="1050" dirty="0" err="1" smtClean="0"/>
              <a:t>,</a:t>
            </a:r>
            <a:r>
              <a:rPr lang="ru-RU" sz="1050" i="1" dirty="0" err="1" smtClean="0"/>
              <a:t>k</a:t>
            </a:r>
            <a:r>
              <a:rPr lang="ru-RU" sz="1050" i="1" dirty="0" smtClean="0"/>
              <a:t> </a:t>
            </a:r>
            <a:r>
              <a:rPr lang="ru-RU" sz="1050" dirty="0" smtClean="0"/>
              <a:t>∈ (</a:t>
            </a:r>
            <a:r>
              <a:rPr lang="ru-RU" sz="1050" dirty="0"/>
              <a:t>1,…,</a:t>
            </a:r>
            <a:r>
              <a:rPr lang="ru-RU" sz="1050" i="1" dirty="0"/>
              <a:t>n</a:t>
            </a:r>
            <a:r>
              <a:rPr lang="ru-RU" sz="1050" dirty="0"/>
              <a:t>):</a:t>
            </a:r>
          </a:p>
          <a:p>
            <a:pPr>
              <a:buNone/>
            </a:pPr>
            <a:r>
              <a:rPr lang="ru-RU" sz="1050" dirty="0"/>
              <a:t>Кратчайший путь между </a:t>
            </a:r>
            <a:r>
              <a:rPr lang="ru-RU" sz="1050" i="1" dirty="0" err="1" smtClean="0"/>
              <a:t>i,j</a:t>
            </a:r>
            <a:r>
              <a:rPr lang="ru-RU" sz="1050" dirty="0" smtClean="0"/>
              <a:t>  не </a:t>
            </a:r>
            <a:r>
              <a:rPr lang="ru-RU" sz="1050" dirty="0"/>
              <a:t>проходит через вершину </a:t>
            </a:r>
            <a:r>
              <a:rPr lang="ru-RU" sz="1050" i="1" dirty="0"/>
              <a:t>k</a:t>
            </a:r>
            <a:r>
              <a:rPr lang="ru-RU" sz="1050" dirty="0"/>
              <a:t>, тогда </a:t>
            </a:r>
            <a:r>
              <a:rPr lang="ru-RU" sz="1050" dirty="0" err="1" smtClean="0"/>
              <a:t>С</a:t>
            </a:r>
            <a:r>
              <a:rPr lang="ru-RU" sz="1050" i="1" baseline="-25000" dirty="0" err="1" smtClean="0"/>
              <a:t>kij</a:t>
            </a:r>
            <a:r>
              <a:rPr lang="ru-RU" sz="1050" dirty="0" smtClean="0"/>
              <a:t>=</a:t>
            </a:r>
            <a:r>
              <a:rPr lang="ru-RU" sz="1050" i="1" dirty="0"/>
              <a:t>С</a:t>
            </a:r>
            <a:r>
              <a:rPr lang="ru-RU" sz="1050" i="1" baseline="-25000" dirty="0" smtClean="0"/>
              <a:t>k</a:t>
            </a:r>
            <a:r>
              <a:rPr lang="ru-RU" sz="1050" baseline="-25000" dirty="0"/>
              <a:t>−</a:t>
            </a:r>
            <a:r>
              <a:rPr lang="ru-RU" sz="1050" baseline="-25000" dirty="0" smtClean="0"/>
              <a:t>1  </a:t>
            </a:r>
            <a:r>
              <a:rPr lang="ru-RU" sz="1050" i="1" baseline="-25000" dirty="0" err="1" smtClean="0"/>
              <a:t>ij</a:t>
            </a:r>
            <a:endParaRPr lang="ru-RU" sz="1050" baseline="-25000" dirty="0"/>
          </a:p>
          <a:p>
            <a:pPr>
              <a:buNone/>
            </a:pPr>
            <a:r>
              <a:rPr lang="ru-RU" sz="1050" dirty="0"/>
              <a:t>Существует более короткий путь между </a:t>
            </a:r>
            <a:r>
              <a:rPr lang="ru-RU" sz="1050" i="1" dirty="0" err="1" smtClean="0"/>
              <a:t>i,j</a:t>
            </a:r>
            <a:r>
              <a:rPr lang="ru-RU" sz="1050" dirty="0"/>
              <a:t>, проходящий через </a:t>
            </a:r>
            <a:r>
              <a:rPr lang="ru-RU" sz="1050" i="1" dirty="0"/>
              <a:t>k</a:t>
            </a:r>
            <a:r>
              <a:rPr lang="ru-RU" sz="1050" dirty="0"/>
              <a:t>, тогда он сначала идёт от </a:t>
            </a:r>
            <a:r>
              <a:rPr lang="ru-RU" sz="1050" i="1" dirty="0"/>
              <a:t>i</a:t>
            </a:r>
            <a:r>
              <a:rPr lang="ru-RU" sz="1050" dirty="0"/>
              <a:t> до </a:t>
            </a:r>
            <a:r>
              <a:rPr lang="ru-RU" sz="1050" i="1" dirty="0"/>
              <a:t>k</a:t>
            </a:r>
            <a:r>
              <a:rPr lang="ru-RU" sz="1050" dirty="0"/>
              <a:t>, а потом от </a:t>
            </a:r>
            <a:r>
              <a:rPr lang="ru-RU" sz="1050" i="1" dirty="0"/>
              <a:t>k</a:t>
            </a:r>
            <a:r>
              <a:rPr lang="ru-RU" sz="1050" dirty="0"/>
              <a:t> до </a:t>
            </a:r>
            <a:r>
              <a:rPr lang="ru-RU" sz="1050" i="1" dirty="0"/>
              <a:t>j</a:t>
            </a:r>
            <a:r>
              <a:rPr lang="ru-RU" sz="1050" dirty="0"/>
              <a:t>. В этом случае, очевидно, </a:t>
            </a:r>
            <a:r>
              <a:rPr lang="ru-RU" sz="1050" dirty="0" err="1" smtClean="0"/>
              <a:t>С</a:t>
            </a:r>
            <a:r>
              <a:rPr lang="ru-RU" sz="1050" i="1" baseline="-25000" dirty="0" err="1" smtClean="0"/>
              <a:t>kij</a:t>
            </a:r>
            <a:r>
              <a:rPr lang="ru-RU" sz="1050" dirty="0" smtClean="0"/>
              <a:t>=</a:t>
            </a:r>
            <a:r>
              <a:rPr lang="ru-RU" sz="1050" dirty="0" err="1" smtClean="0"/>
              <a:t>С</a:t>
            </a:r>
            <a:r>
              <a:rPr lang="ru-RU" sz="1050" i="1" baseline="-25000" dirty="0" err="1" smtClean="0"/>
              <a:t>ik</a:t>
            </a:r>
            <a:r>
              <a:rPr lang="ru-RU" sz="1050" dirty="0" err="1" smtClean="0"/>
              <a:t>+</a:t>
            </a:r>
            <a:r>
              <a:rPr lang="ru-RU" sz="1050" i="1" dirty="0" err="1" smtClean="0"/>
              <a:t>С</a:t>
            </a:r>
            <a:r>
              <a:rPr lang="ru-RU" sz="1050" i="1" baseline="-25000" dirty="0" err="1" smtClean="0"/>
              <a:t>kj</a:t>
            </a:r>
            <a:endParaRPr lang="ru-RU" sz="1050" baseline="-25000" dirty="0"/>
          </a:p>
          <a:p>
            <a:pPr>
              <a:buNone/>
            </a:pPr>
            <a:r>
              <a:rPr lang="ru-RU" sz="1050" dirty="0"/>
              <a:t>Таким образом, для нахождения значения функции достаточно выбрать минимум из двух обозначенных значений.</a:t>
            </a:r>
          </a:p>
          <a:p>
            <a:pPr>
              <a:buNone/>
            </a:pPr>
            <a:r>
              <a:rPr lang="ru-RU" sz="1050" dirty="0"/>
              <a:t>Тогда </a:t>
            </a:r>
            <a:r>
              <a:rPr lang="ru-RU" sz="1050" dirty="0" smtClean="0"/>
              <a:t>формула </a:t>
            </a:r>
            <a:r>
              <a:rPr lang="ru-RU" sz="1050" dirty="0"/>
              <a:t>для </a:t>
            </a:r>
            <a:r>
              <a:rPr lang="ru-RU" sz="1050" dirty="0" err="1" smtClean="0"/>
              <a:t>С</a:t>
            </a:r>
            <a:r>
              <a:rPr lang="ru-RU" sz="1050" i="1" baseline="-25000" dirty="0" err="1" smtClean="0"/>
              <a:t>kij</a:t>
            </a:r>
            <a:r>
              <a:rPr lang="ru-RU" sz="1050" dirty="0" smtClean="0"/>
              <a:t> </a:t>
            </a:r>
            <a:r>
              <a:rPr lang="ru-RU" sz="1050" dirty="0"/>
              <a:t>имеет вид:</a:t>
            </a:r>
          </a:p>
          <a:p>
            <a:pPr>
              <a:buNone/>
            </a:pPr>
            <a:r>
              <a:rPr lang="ru-RU" sz="1050" dirty="0" smtClean="0"/>
              <a:t>С</a:t>
            </a:r>
            <a:r>
              <a:rPr lang="ru-RU" sz="1050" baseline="-25000" dirty="0" smtClean="0"/>
              <a:t>0</a:t>
            </a:r>
            <a:r>
              <a:rPr lang="ru-RU" sz="1050" i="1" baseline="-25000" dirty="0" smtClean="0"/>
              <a:t>ij</a:t>
            </a:r>
            <a:r>
              <a:rPr lang="ru-RU" sz="1050" dirty="0"/>
              <a:t> — длина ребра (</a:t>
            </a:r>
            <a:r>
              <a:rPr lang="ru-RU" sz="1050" i="1" dirty="0" smtClean="0"/>
              <a:t>i, j</a:t>
            </a:r>
            <a:r>
              <a:rPr lang="ru-RU" sz="1050" dirty="0"/>
              <a:t>);</a:t>
            </a:r>
          </a:p>
          <a:p>
            <a:pPr>
              <a:buNone/>
            </a:pPr>
            <a:r>
              <a:rPr lang="ru-RU" sz="1050" i="1" dirty="0" err="1" smtClean="0"/>
              <a:t>С</a:t>
            </a:r>
            <a:r>
              <a:rPr lang="ru-RU" sz="1050" i="1" baseline="-25000" dirty="0" err="1" smtClean="0"/>
              <a:t>kij</a:t>
            </a:r>
            <a:r>
              <a:rPr lang="ru-RU" sz="1050" dirty="0" smtClean="0"/>
              <a:t>=</a:t>
            </a:r>
            <a:r>
              <a:rPr lang="ru-RU" sz="1050" dirty="0" err="1" smtClean="0"/>
              <a:t>min</a:t>
            </a:r>
            <a:r>
              <a:rPr lang="ru-RU" sz="1050" dirty="0" smtClean="0"/>
              <a:t>(</a:t>
            </a:r>
            <a:r>
              <a:rPr lang="ru-RU" sz="1050" dirty="0" err="1" smtClean="0"/>
              <a:t>С</a:t>
            </a:r>
            <a:r>
              <a:rPr lang="ru-RU" sz="1050" i="1" baseline="-25000" dirty="0" err="1" smtClean="0"/>
              <a:t>ij</a:t>
            </a:r>
            <a:r>
              <a:rPr lang="ru-RU" sz="1050" dirty="0" smtClean="0"/>
              <a:t>, </a:t>
            </a:r>
            <a:r>
              <a:rPr lang="ru-RU" sz="1050" dirty="0" err="1" smtClean="0"/>
              <a:t>С</a:t>
            </a:r>
            <a:r>
              <a:rPr lang="ru-RU" sz="1050" i="1" baseline="-25000" dirty="0" err="1" smtClean="0"/>
              <a:t>ik</a:t>
            </a:r>
            <a:r>
              <a:rPr lang="ru-RU" sz="1050" i="1" baseline="-25000" dirty="0" smtClean="0"/>
              <a:t> </a:t>
            </a:r>
            <a:r>
              <a:rPr lang="ru-RU" sz="1050" dirty="0" smtClean="0"/>
              <a:t>+ </a:t>
            </a:r>
            <a:r>
              <a:rPr lang="ru-RU" sz="1050" dirty="0" err="1" smtClean="0"/>
              <a:t>С</a:t>
            </a:r>
            <a:r>
              <a:rPr lang="ru-RU" sz="1050" i="1" baseline="-25000" dirty="0" err="1" smtClean="0"/>
              <a:t>kj</a:t>
            </a:r>
            <a:r>
              <a:rPr lang="ru-RU" sz="1050" dirty="0"/>
              <a:t>).</a:t>
            </a:r>
          </a:p>
          <a:p>
            <a:pPr>
              <a:buNone/>
            </a:pPr>
            <a:r>
              <a:rPr lang="ru-RU" sz="1050" dirty="0"/>
              <a:t>Алгоритм </a:t>
            </a:r>
            <a:r>
              <a:rPr lang="ru-RU" sz="1050" dirty="0" err="1"/>
              <a:t>Флойда-Уоршелла</a:t>
            </a:r>
            <a:r>
              <a:rPr lang="ru-RU" sz="1050" dirty="0"/>
              <a:t> последовательно вычисляет все значения </a:t>
            </a:r>
            <a:r>
              <a:rPr lang="ru-RU" sz="1050" dirty="0" err="1" smtClean="0"/>
              <a:t>С</a:t>
            </a:r>
            <a:r>
              <a:rPr lang="ru-RU" sz="1050" i="1" dirty="0" err="1" smtClean="0"/>
              <a:t>kij</a:t>
            </a:r>
            <a:r>
              <a:rPr lang="ru-RU" sz="1050" dirty="0"/>
              <a:t>, </a:t>
            </a:r>
            <a:r>
              <a:rPr lang="ru-RU" sz="1050" dirty="0" smtClean="0"/>
              <a:t>∀ </a:t>
            </a:r>
            <a:r>
              <a:rPr lang="ru-RU" sz="1050" i="1" dirty="0" err="1" smtClean="0"/>
              <a:t>i,j</a:t>
            </a:r>
            <a:r>
              <a:rPr lang="ru-RU" sz="1050" dirty="0" smtClean="0"/>
              <a:t> </a:t>
            </a:r>
            <a:r>
              <a:rPr lang="ru-RU" sz="1050" dirty="0"/>
              <a:t>для </a:t>
            </a:r>
            <a:r>
              <a:rPr lang="ru-RU" sz="1050" i="1" dirty="0"/>
              <a:t>k</a:t>
            </a:r>
            <a:r>
              <a:rPr lang="ru-RU" sz="1050" dirty="0"/>
              <a:t> </a:t>
            </a:r>
            <a:r>
              <a:rPr lang="ru-RU" sz="1050" dirty="0" smtClean="0"/>
              <a:t>= 1… </a:t>
            </a:r>
            <a:r>
              <a:rPr lang="ru-RU" sz="1050" i="1" dirty="0"/>
              <a:t>n</a:t>
            </a:r>
            <a:r>
              <a:rPr lang="ru-RU" sz="1050" dirty="0"/>
              <a:t>. </a:t>
            </a:r>
            <a:r>
              <a:rPr lang="ru-RU" sz="1050" dirty="0" smtClean="0"/>
              <a:t>Полученные </a:t>
            </a:r>
            <a:r>
              <a:rPr lang="ru-RU" sz="1050" dirty="0"/>
              <a:t>значения </a:t>
            </a:r>
            <a:r>
              <a:rPr lang="ru-RU" sz="1050" dirty="0" err="1" smtClean="0"/>
              <a:t>С</a:t>
            </a:r>
            <a:r>
              <a:rPr lang="ru-RU" sz="1050" i="1" baseline="-25000" dirty="0" err="1" smtClean="0"/>
              <a:t>nij</a:t>
            </a:r>
            <a:r>
              <a:rPr lang="ru-RU" sz="1050" dirty="0" smtClean="0"/>
              <a:t> </a:t>
            </a:r>
            <a:r>
              <a:rPr lang="ru-RU" sz="1050" dirty="0"/>
              <a:t>являются длинами кратчайших путей между вершинами </a:t>
            </a:r>
            <a:r>
              <a:rPr lang="ru-RU" sz="1050" i="1" dirty="0" smtClean="0"/>
              <a:t>i, j</a:t>
            </a:r>
            <a:r>
              <a:rPr lang="ru-RU" sz="1050" dirty="0"/>
              <a:t>.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sz="1400" dirty="0" smtClean="0"/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sz="1200" dirty="0" smtClean="0"/>
              <a:t>Предположим</a:t>
            </a:r>
            <a:r>
              <a:rPr lang="ru-RU" sz="1200" dirty="0"/>
              <a:t>, что в начальной матрице весов </a:t>
            </a:r>
            <a:r>
              <a:rPr lang="en-US" sz="1200" i="1" dirty="0" smtClean="0"/>
              <a:t>c</a:t>
            </a:r>
            <a:r>
              <a:rPr lang="en-US" sz="1200" i="1" baseline="-25000" dirty="0" smtClean="0"/>
              <a:t>ii</a:t>
            </a:r>
            <a:r>
              <a:rPr lang="ru-RU" sz="1200" dirty="0" smtClean="0"/>
              <a:t> </a:t>
            </a:r>
            <a:r>
              <a:rPr lang="ru-RU" sz="1200" dirty="0"/>
              <a:t>= 0 для всех </a:t>
            </a:r>
            <a:r>
              <a:rPr lang="ru-RU" sz="1200" dirty="0" smtClean="0"/>
              <a:t>i </a:t>
            </a:r>
            <a:r>
              <a:rPr lang="ru-RU" sz="1200" dirty="0"/>
              <a:t>= 1,2, .... </a:t>
            </a:r>
            <a:r>
              <a:rPr lang="en-US" sz="1200" i="1" dirty="0" smtClean="0"/>
              <a:t>n</a:t>
            </a:r>
            <a:r>
              <a:rPr lang="ru-RU" sz="1200" dirty="0" smtClean="0"/>
              <a:t> </a:t>
            </a:r>
            <a:r>
              <a:rPr lang="ru-RU" sz="1200" dirty="0"/>
              <a:t>и </a:t>
            </a:r>
            <a:r>
              <a:rPr lang="en-US" sz="1200" i="1" dirty="0" err="1"/>
              <a:t>c</a:t>
            </a:r>
            <a:r>
              <a:rPr lang="en-US" sz="1200" i="1" baseline="-25000" dirty="0" err="1"/>
              <a:t>ij</a:t>
            </a:r>
            <a:r>
              <a:rPr lang="ru-RU" sz="1200" dirty="0"/>
              <a:t> =</a:t>
            </a:r>
            <a:r>
              <a:rPr lang="ru-RU" sz="1200" dirty="0" smtClean="0"/>
              <a:t> </a:t>
            </a:r>
            <a:r>
              <a:rPr lang="ru-RU" sz="1200" dirty="0" smtClean="0">
                <a:sym typeface="Symbol"/>
              </a:rPr>
              <a:t></a:t>
            </a:r>
            <a:r>
              <a:rPr lang="ru-RU" sz="1200" dirty="0" smtClean="0"/>
              <a:t>, </a:t>
            </a:r>
            <a:r>
              <a:rPr lang="ru-RU" sz="1200" dirty="0"/>
              <a:t>если в графе отсутствует дуга (</a:t>
            </a:r>
            <a:r>
              <a:rPr lang="ru-RU" sz="1200" i="1" dirty="0" smtClean="0"/>
              <a:t>x</a:t>
            </a:r>
            <a:r>
              <a:rPr lang="en-US" sz="1200" i="1" baseline="-25000" dirty="0" err="1" smtClean="0"/>
              <a:t>i</a:t>
            </a:r>
            <a:r>
              <a:rPr lang="ru-RU" sz="1200" i="1" dirty="0" smtClean="0"/>
              <a:t>, x</a:t>
            </a:r>
            <a:r>
              <a:rPr lang="en-US" sz="1200" i="1" baseline="-25000" dirty="0" err="1" smtClean="0"/>
              <a:t>i</a:t>
            </a:r>
            <a:r>
              <a:rPr lang="ru-RU" sz="1200" dirty="0" smtClean="0"/>
              <a:t>). </a:t>
            </a:r>
            <a:endParaRPr lang="ru-RU" sz="1200" dirty="0"/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sz="1200" i="1" dirty="0"/>
              <a:t>Присвоение начальных значений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sz="1200" dirty="0"/>
              <a:t>Шаг 1. Положить </a:t>
            </a:r>
            <a:r>
              <a:rPr lang="en-US" sz="1200" i="1" dirty="0" smtClean="0"/>
              <a:t>k</a:t>
            </a:r>
            <a:r>
              <a:rPr lang="ru-RU" sz="1200" dirty="0" smtClean="0"/>
              <a:t> </a:t>
            </a:r>
            <a:r>
              <a:rPr lang="ru-RU" sz="1200" dirty="0"/>
              <a:t>= 0.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sz="1200" i="1" dirty="0"/>
              <a:t>Итерация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sz="1200" dirty="0"/>
              <a:t>Шаг 2. </a:t>
            </a:r>
            <a:r>
              <a:rPr lang="en-US" sz="1200" i="1" dirty="0" smtClean="0"/>
              <a:t>k</a:t>
            </a:r>
            <a:r>
              <a:rPr lang="ru-RU" sz="1200" dirty="0" smtClean="0"/>
              <a:t> </a:t>
            </a:r>
            <a:r>
              <a:rPr lang="ru-RU" sz="1200" dirty="0"/>
              <a:t>= </a:t>
            </a:r>
            <a:r>
              <a:rPr lang="en-US" sz="1200" i="1" dirty="0" smtClean="0"/>
              <a:t>k</a:t>
            </a:r>
            <a:r>
              <a:rPr lang="ru-RU" sz="1200" dirty="0" smtClean="0"/>
              <a:t> </a:t>
            </a:r>
            <a:r>
              <a:rPr lang="ru-RU" sz="1200" dirty="0"/>
              <a:t>+ 1.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sz="1200" dirty="0"/>
              <a:t>Шаг 3. Для всех </a:t>
            </a:r>
            <a:r>
              <a:rPr lang="ru-RU" sz="1200" i="1" dirty="0"/>
              <a:t>i</a:t>
            </a:r>
            <a:r>
              <a:rPr lang="ru-RU" sz="1200" dirty="0"/>
              <a:t> </a:t>
            </a:r>
            <a:r>
              <a:rPr lang="ru-RU" sz="1200" dirty="0" smtClean="0">
                <a:sym typeface="Symbol"/>
              </a:rPr>
              <a:t></a:t>
            </a:r>
            <a:r>
              <a:rPr lang="ru-RU" sz="1200" dirty="0" smtClean="0"/>
              <a:t> </a:t>
            </a:r>
            <a:r>
              <a:rPr lang="en-US" sz="1200" i="1" dirty="0" smtClean="0"/>
              <a:t>k</a:t>
            </a:r>
            <a:r>
              <a:rPr lang="ru-RU" sz="1200" dirty="0" smtClean="0"/>
              <a:t>, </a:t>
            </a:r>
            <a:r>
              <a:rPr lang="ru-RU" sz="1200" dirty="0"/>
              <a:t>таких, что </a:t>
            </a:r>
            <a:r>
              <a:rPr lang="en-US" sz="1200" i="1" dirty="0" err="1" smtClean="0"/>
              <a:t>c</a:t>
            </a:r>
            <a:r>
              <a:rPr lang="en-US" sz="1200" i="1" baseline="-25000" dirty="0" err="1" smtClean="0"/>
              <a:t>ik</a:t>
            </a:r>
            <a:r>
              <a:rPr lang="ru-RU" sz="1200" dirty="0" smtClean="0"/>
              <a:t> </a:t>
            </a:r>
            <a:r>
              <a:rPr lang="ru-RU" sz="1200" dirty="0">
                <a:sym typeface="Symbol"/>
              </a:rPr>
              <a:t> </a:t>
            </a:r>
            <a:r>
              <a:rPr lang="ru-RU" sz="1200" dirty="0" smtClean="0">
                <a:sym typeface="Symbol"/>
              </a:rPr>
              <a:t></a:t>
            </a:r>
            <a:r>
              <a:rPr lang="ru-RU" sz="1200" dirty="0" smtClean="0"/>
              <a:t>, </a:t>
            </a:r>
            <a:r>
              <a:rPr lang="ru-RU" sz="1200" dirty="0"/>
              <a:t>и для всех </a:t>
            </a:r>
            <a:r>
              <a:rPr lang="en-US" sz="1200" i="1" dirty="0" smtClean="0"/>
              <a:t>j</a:t>
            </a:r>
            <a:r>
              <a:rPr lang="en-US" sz="1200" dirty="0" smtClean="0"/>
              <a:t> </a:t>
            </a:r>
            <a:r>
              <a:rPr lang="ru-RU" sz="1200" dirty="0">
                <a:sym typeface="Symbol"/>
              </a:rPr>
              <a:t></a:t>
            </a:r>
            <a:r>
              <a:rPr lang="ru-RU" sz="1200" dirty="0" smtClean="0"/>
              <a:t> </a:t>
            </a:r>
            <a:r>
              <a:rPr lang="en-US" sz="1200" i="1" dirty="0" smtClean="0"/>
              <a:t>k</a:t>
            </a:r>
            <a:r>
              <a:rPr lang="ru-RU" sz="1200" dirty="0" smtClean="0"/>
              <a:t>, таких</a:t>
            </a:r>
            <a:r>
              <a:rPr lang="ru-RU" sz="1200" dirty="0"/>
              <a:t>, что </a:t>
            </a:r>
            <a:r>
              <a:rPr lang="en-US" sz="1200" i="1" dirty="0" err="1" smtClean="0"/>
              <a:t>c</a:t>
            </a:r>
            <a:r>
              <a:rPr lang="en-US" sz="1200" i="1" baseline="-25000" dirty="0" err="1" smtClean="0"/>
              <a:t>kj</a:t>
            </a:r>
            <a:r>
              <a:rPr lang="ru-RU" sz="1200" dirty="0" smtClean="0"/>
              <a:t> </a:t>
            </a:r>
            <a:r>
              <a:rPr lang="ru-RU" sz="1200" dirty="0">
                <a:sym typeface="Symbol"/>
              </a:rPr>
              <a:t> </a:t>
            </a:r>
            <a:r>
              <a:rPr lang="ru-RU" sz="1200" dirty="0" smtClean="0"/>
              <a:t>, </a:t>
            </a:r>
            <a:r>
              <a:rPr lang="ru-RU" sz="1200" dirty="0"/>
              <a:t>введем операцию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sz="1200" dirty="0" smtClean="0"/>
              <a:t>			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sz="1200" i="1" dirty="0"/>
              <a:t>	</a:t>
            </a:r>
            <a:r>
              <a:rPr lang="en-US" sz="1200" i="1" dirty="0" smtClean="0"/>
              <a:t>		</a:t>
            </a:r>
            <a:r>
              <a:rPr lang="en-US" sz="1200" i="1" dirty="0" err="1" smtClean="0"/>
              <a:t>c</a:t>
            </a:r>
            <a:r>
              <a:rPr lang="en-US" sz="1200" i="1" baseline="-25000" dirty="0" err="1" smtClean="0"/>
              <a:t>ij</a:t>
            </a:r>
            <a:r>
              <a:rPr lang="en-US" sz="1200" dirty="0" smtClean="0"/>
              <a:t>=</a:t>
            </a:r>
            <a:r>
              <a:rPr lang="en-US" sz="1200" dirty="0" err="1" smtClean="0"/>
              <a:t>min</a:t>
            </a:r>
            <a:r>
              <a:rPr lang="en-US" sz="1200" dirty="0" err="1" smtClean="0">
                <a:sym typeface="Symbol"/>
              </a:rPr>
              <a:t></a:t>
            </a:r>
            <a:r>
              <a:rPr lang="en-US" sz="1200" i="1" dirty="0" err="1" smtClean="0"/>
              <a:t>c</a:t>
            </a:r>
            <a:r>
              <a:rPr lang="en-US" sz="1200" i="1" baseline="-25000" dirty="0" err="1" smtClean="0"/>
              <a:t>ij</a:t>
            </a:r>
            <a:r>
              <a:rPr lang="en-US" sz="1200" i="1" baseline="-25000" dirty="0" smtClean="0"/>
              <a:t>, </a:t>
            </a:r>
            <a:r>
              <a:rPr lang="en-US" sz="1200" i="1" dirty="0" smtClean="0"/>
              <a:t>(</a:t>
            </a:r>
            <a:r>
              <a:rPr lang="en-US" sz="1200" i="1" dirty="0" err="1" smtClean="0"/>
              <a:t>c</a:t>
            </a:r>
            <a:r>
              <a:rPr lang="en-US" sz="1200" i="1" baseline="-25000" dirty="0" err="1" smtClean="0"/>
              <a:t>ik+</a:t>
            </a:r>
            <a:r>
              <a:rPr lang="en-US" sz="1200" i="1" dirty="0" err="1" smtClean="0"/>
              <a:t>c</a:t>
            </a:r>
            <a:r>
              <a:rPr lang="en-US" sz="1200" i="1" baseline="-25000" dirty="0" err="1" smtClean="0"/>
              <a:t>kj</a:t>
            </a:r>
            <a:r>
              <a:rPr lang="en-US" sz="1200" i="1" dirty="0" smtClean="0"/>
              <a:t>)</a:t>
            </a:r>
            <a:r>
              <a:rPr lang="en-US" sz="1200" dirty="0" smtClean="0">
                <a:sym typeface="Symbol"/>
              </a:rPr>
              <a:t></a:t>
            </a:r>
            <a:endParaRPr lang="en-US" sz="1200" dirty="0" smtClean="0"/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sz="1200" i="1" dirty="0" smtClean="0"/>
              <a:t>Проверка </a:t>
            </a:r>
            <a:r>
              <a:rPr lang="ru-RU" sz="1200" i="1" dirty="0"/>
              <a:t>на окончание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sz="1200" dirty="0"/>
              <a:t>Шаг 4. </a:t>
            </a:r>
            <a:endParaRPr lang="en-US" sz="1200" dirty="0" smtClean="0"/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sz="1200" dirty="0" smtClean="0"/>
              <a:t>(</a:t>
            </a:r>
            <a:r>
              <a:rPr lang="ru-RU" sz="1200" dirty="0"/>
              <a:t>а) Если </a:t>
            </a:r>
            <a:r>
              <a:rPr lang="en-US" sz="1200" i="1" dirty="0" smtClean="0"/>
              <a:t>c</a:t>
            </a:r>
            <a:r>
              <a:rPr lang="en-US" sz="1200" i="1" baseline="-25000" dirty="0" smtClean="0"/>
              <a:t>ii</a:t>
            </a:r>
            <a:r>
              <a:rPr lang="ru-RU" sz="1200" dirty="0" smtClean="0"/>
              <a:t> &lt;</a:t>
            </a:r>
            <a:r>
              <a:rPr lang="en-US" sz="1200" dirty="0" smtClean="0"/>
              <a:t> </a:t>
            </a:r>
            <a:r>
              <a:rPr lang="ru-RU" sz="1200" dirty="0" smtClean="0"/>
              <a:t>0</a:t>
            </a:r>
            <a:r>
              <a:rPr lang="ru-RU" sz="1200" dirty="0"/>
              <a:t>, то в графе G существует цикл </a:t>
            </a:r>
            <a:r>
              <a:rPr lang="ru-RU" sz="1200" dirty="0" smtClean="0"/>
              <a:t>отрицательного </a:t>
            </a:r>
            <a:r>
              <a:rPr lang="ru-RU" sz="1200" dirty="0"/>
              <a:t>веса, содержащий вершину </a:t>
            </a:r>
            <a:r>
              <a:rPr lang="ru-RU" sz="1200" i="1" dirty="0" smtClean="0"/>
              <a:t>x</a:t>
            </a:r>
            <a:r>
              <a:rPr lang="en-US" sz="1200" i="1" baseline="-25000" dirty="0" err="1" smtClean="0"/>
              <a:t>i</a:t>
            </a:r>
            <a:r>
              <a:rPr lang="ru-RU" sz="1200" dirty="0" smtClean="0"/>
              <a:t> </a:t>
            </a:r>
            <a:r>
              <a:rPr lang="ru-RU" sz="1200" dirty="0"/>
              <a:t>и решения нет. Останов</a:t>
            </a:r>
            <a:r>
              <a:rPr lang="ru-RU" sz="1200" dirty="0" smtClean="0"/>
              <a:t>.</a:t>
            </a:r>
            <a:endParaRPr lang="en-US" sz="1200" dirty="0" smtClean="0"/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sz="1200" dirty="0"/>
              <a:t>(б) Если все </a:t>
            </a:r>
            <a:r>
              <a:rPr lang="en-US" sz="1200" i="1" dirty="0"/>
              <a:t>c</a:t>
            </a:r>
            <a:r>
              <a:rPr lang="en-US" sz="1200" i="1" baseline="-25000" dirty="0"/>
              <a:t>ii</a:t>
            </a:r>
            <a:r>
              <a:rPr lang="ru-RU" sz="1200" dirty="0"/>
              <a:t> </a:t>
            </a:r>
            <a:r>
              <a:rPr lang="ru-RU" sz="1200" dirty="0" smtClean="0">
                <a:sym typeface="Symbol"/>
              </a:rPr>
              <a:t></a:t>
            </a:r>
            <a:r>
              <a:rPr lang="en-US" sz="1200" dirty="0" smtClean="0">
                <a:sym typeface="Symbol"/>
              </a:rPr>
              <a:t> </a:t>
            </a:r>
            <a:r>
              <a:rPr lang="ru-RU" sz="1200" dirty="0" smtClean="0"/>
              <a:t>0</a:t>
            </a:r>
            <a:r>
              <a:rPr lang="en-US" sz="1200" dirty="0" smtClean="0"/>
              <a:t> </a:t>
            </a:r>
            <a:r>
              <a:rPr lang="ru-RU" sz="1200" dirty="0" smtClean="0"/>
              <a:t>и </a:t>
            </a:r>
            <a:r>
              <a:rPr lang="en-US" sz="1200" i="1" dirty="0" smtClean="0"/>
              <a:t>k</a:t>
            </a:r>
            <a:r>
              <a:rPr lang="ru-RU" sz="1200" dirty="0" smtClean="0"/>
              <a:t> </a:t>
            </a:r>
            <a:r>
              <a:rPr lang="ru-RU" sz="1200" dirty="0"/>
              <a:t>= </a:t>
            </a:r>
            <a:r>
              <a:rPr lang="en-US" sz="1200" i="1" dirty="0" smtClean="0"/>
              <a:t>n</a:t>
            </a:r>
            <a:r>
              <a:rPr lang="ru-RU" sz="1200" dirty="0" smtClean="0"/>
              <a:t>, </a:t>
            </a:r>
            <a:r>
              <a:rPr lang="ru-RU" sz="1200" dirty="0"/>
              <a:t>то получено решение. Матрица </a:t>
            </a:r>
            <a:r>
              <a:rPr lang="ru-RU" sz="1200" dirty="0" smtClean="0"/>
              <a:t>[</a:t>
            </a:r>
            <a:r>
              <a:rPr lang="en-US" sz="1200" i="1" dirty="0" err="1" smtClean="0"/>
              <a:t>c</a:t>
            </a:r>
            <a:r>
              <a:rPr lang="en-US" sz="1200" i="1" baseline="-25000" dirty="0" err="1" smtClean="0"/>
              <a:t>ij</a:t>
            </a:r>
            <a:r>
              <a:rPr lang="ru-RU" sz="1200" dirty="0" smtClean="0"/>
              <a:t>] </a:t>
            </a:r>
            <a:r>
              <a:rPr lang="ru-RU" sz="1200" dirty="0"/>
              <a:t>дает длины всех кратчайших путей. Останов.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sz="1200" dirty="0"/>
              <a:t>(в) Если все </a:t>
            </a:r>
            <a:r>
              <a:rPr lang="en-US" sz="1200" i="1" dirty="0"/>
              <a:t>c</a:t>
            </a:r>
            <a:r>
              <a:rPr lang="en-US" sz="1200" i="1" baseline="-25000" dirty="0"/>
              <a:t>ii</a:t>
            </a:r>
            <a:r>
              <a:rPr lang="ru-RU" sz="1200" dirty="0"/>
              <a:t> </a:t>
            </a:r>
            <a:r>
              <a:rPr lang="ru-RU" sz="1200" dirty="0">
                <a:sym typeface="Symbol"/>
              </a:rPr>
              <a:t></a:t>
            </a:r>
            <a:r>
              <a:rPr lang="en-US" sz="1200" dirty="0">
                <a:sym typeface="Symbol"/>
              </a:rPr>
              <a:t> </a:t>
            </a:r>
            <a:r>
              <a:rPr lang="ru-RU" sz="1200" dirty="0"/>
              <a:t>0</a:t>
            </a:r>
            <a:r>
              <a:rPr lang="en-US" sz="1200" dirty="0"/>
              <a:t> </a:t>
            </a:r>
            <a:r>
              <a:rPr lang="ru-RU" sz="1200" dirty="0"/>
              <a:t>и </a:t>
            </a:r>
            <a:r>
              <a:rPr lang="en-US" sz="1200" i="1" dirty="0"/>
              <a:t>k</a:t>
            </a:r>
            <a:r>
              <a:rPr lang="ru-RU" sz="1200" dirty="0"/>
              <a:t> </a:t>
            </a:r>
            <a:r>
              <a:rPr lang="en-US" sz="1200" dirty="0" smtClean="0"/>
              <a:t>&lt;</a:t>
            </a:r>
            <a:r>
              <a:rPr lang="ru-RU" sz="1200" dirty="0" smtClean="0"/>
              <a:t> </a:t>
            </a:r>
            <a:r>
              <a:rPr lang="en-US" sz="1200" i="1" dirty="0"/>
              <a:t>n</a:t>
            </a:r>
            <a:r>
              <a:rPr lang="ru-RU" sz="1200" dirty="0" smtClean="0"/>
              <a:t>, </a:t>
            </a:r>
            <a:r>
              <a:rPr lang="ru-RU" sz="1200" dirty="0"/>
              <a:t>то вернуться к шагу 2.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sz="1400" dirty="0" smtClean="0"/>
              <a:t> </a:t>
            </a:r>
            <a:endParaRPr lang="ru-RU" sz="1400" dirty="0"/>
          </a:p>
        </p:txBody>
      </p:sp>
    </p:spTree>
    <p:extLst>
      <p:ext uri="{BB962C8B-B14F-4D97-AF65-F5344CB8AC3E}">
        <p14:creationId xmlns:p14="http://schemas.microsoft.com/office/powerpoint/2010/main" val="39419993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Номер слайда 6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0081F7C6-75BB-4641-BB88-7B6C0EBA8BF3}" type="slidenum">
              <a:rPr lang="ru-RU" altLang="ru-RU" sz="1400" smtClean="0"/>
              <a:pPr eaLnBrk="1" hangingPunct="1">
                <a:spcBef>
                  <a:spcPct val="0"/>
                </a:spcBef>
                <a:buFontTx/>
                <a:buNone/>
              </a:pPr>
              <a:t>35</a:t>
            </a:fld>
            <a:endParaRPr lang="ru-RU" altLang="ru-RU" sz="1400" smtClean="0"/>
          </a:p>
        </p:txBody>
      </p:sp>
      <p:sp>
        <p:nvSpPr>
          <p:cNvPr id="52227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332656"/>
            <a:ext cx="8229600" cy="865188"/>
          </a:xfrm>
        </p:spPr>
        <p:txBody>
          <a:bodyPr/>
          <a:lstStyle/>
          <a:p>
            <a:pPr eaLnBrk="1" hangingPunct="1"/>
            <a:r>
              <a:rPr lang="ru-RU" altLang="ru-RU" sz="1800" dirty="0" smtClean="0">
                <a:solidFill>
                  <a:srgbClr val="0000FF"/>
                </a:solidFill>
              </a:rPr>
              <a:t>Алгоритм </a:t>
            </a:r>
            <a:r>
              <a:rPr lang="ru-RU" altLang="ru-RU" sz="1800" dirty="0" err="1" smtClean="0">
                <a:solidFill>
                  <a:srgbClr val="0000FF"/>
                </a:solidFill>
              </a:rPr>
              <a:t>Флойда-Уоршалла</a:t>
            </a:r>
            <a:r>
              <a:rPr lang="ru-RU" altLang="ru-RU" sz="1800" dirty="0" smtClean="0">
                <a:solidFill>
                  <a:srgbClr val="0000FF"/>
                </a:solidFill>
              </a:rPr>
              <a:t> </a:t>
            </a:r>
            <a:br>
              <a:rPr lang="ru-RU" altLang="ru-RU" sz="1800" dirty="0" smtClean="0">
                <a:solidFill>
                  <a:srgbClr val="0000FF"/>
                </a:solidFill>
              </a:rPr>
            </a:br>
            <a:r>
              <a:rPr lang="ru-RU" altLang="ru-RU" sz="1800" dirty="0" smtClean="0">
                <a:solidFill>
                  <a:srgbClr val="0000FF"/>
                </a:solidFill>
              </a:rPr>
              <a:t>(нахождение всех кратчайших путей в графе)</a:t>
            </a:r>
            <a:endParaRPr lang="ru-RU" altLang="ru-RU" sz="2400" dirty="0" smtClean="0">
              <a:solidFill>
                <a:srgbClr val="0000FF"/>
              </a:solidFill>
            </a:endParaRPr>
          </a:p>
        </p:txBody>
      </p:sp>
      <p:pic>
        <p:nvPicPr>
          <p:cNvPr id="52228" name="Picture 3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6326188"/>
            <a:ext cx="4038600" cy="531812"/>
          </a:xfrm>
          <a:noFill/>
        </p:spPr>
      </p:pic>
      <p:sp>
        <p:nvSpPr>
          <p:cNvPr id="52229" name="Line 10"/>
          <p:cNvSpPr>
            <a:spLocks noChangeShapeType="1"/>
          </p:cNvSpPr>
          <p:nvPr/>
        </p:nvSpPr>
        <p:spPr bwMode="auto">
          <a:xfrm>
            <a:off x="323850" y="476250"/>
            <a:ext cx="8497888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pic>
        <p:nvPicPr>
          <p:cNvPr id="26624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78410" y="1268760"/>
            <a:ext cx="4189413" cy="433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464307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30622"/>
            <a:ext cx="8229600" cy="490066"/>
          </a:xfrm>
        </p:spPr>
        <p:txBody>
          <a:bodyPr/>
          <a:lstStyle/>
          <a:p>
            <a:r>
              <a:rPr lang="ru-RU" sz="2000" dirty="0" smtClean="0">
                <a:solidFill>
                  <a:srgbClr val="0000FF"/>
                </a:solidFill>
              </a:rPr>
              <a:t>Пример реализации алгоритма </a:t>
            </a:r>
            <a:r>
              <a:rPr lang="ru-RU" sz="2000" dirty="0" err="1" smtClean="0">
                <a:solidFill>
                  <a:srgbClr val="0000FF"/>
                </a:solidFill>
              </a:rPr>
              <a:t>Флойда-Уоршелла</a:t>
            </a:r>
            <a:r>
              <a:rPr lang="ru-RU" sz="2000" dirty="0" smtClean="0">
                <a:solidFill>
                  <a:srgbClr val="0000FF"/>
                </a:solidFill>
              </a:rPr>
              <a:t> на </a:t>
            </a:r>
            <a:r>
              <a:rPr lang="en-US" sz="2000" dirty="0" smtClean="0">
                <a:solidFill>
                  <a:srgbClr val="0000FF"/>
                </a:solidFill>
              </a:rPr>
              <a:t>VB</a:t>
            </a:r>
            <a:endParaRPr lang="ru-RU" sz="2000" dirty="0">
              <a:solidFill>
                <a:srgbClr val="0000FF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AEA89FF-3D33-4CD5-88D2-9454D79B9C28}" type="slidenum">
              <a:rPr lang="ru-RU" smtClean="0"/>
              <a:pPr>
                <a:defRPr/>
              </a:pPr>
              <a:t>36</a:t>
            </a:fld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884784" y="692696"/>
            <a:ext cx="7272808" cy="59093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900" dirty="0"/>
              <a:t>Public Function </a:t>
            </a:r>
            <a:r>
              <a:rPr lang="en-US" sz="900" dirty="0" err="1" smtClean="0"/>
              <a:t>Floid</a:t>
            </a:r>
            <a:r>
              <a:rPr lang="en-US" sz="900" dirty="0" smtClean="0"/>
              <a:t>()</a:t>
            </a:r>
            <a:endParaRPr lang="en-US" sz="900" dirty="0"/>
          </a:p>
          <a:p>
            <a:r>
              <a:rPr lang="en-US" sz="900" dirty="0"/>
              <a:t>Dim </a:t>
            </a:r>
            <a:r>
              <a:rPr lang="en-US" sz="900" dirty="0" smtClean="0"/>
              <a:t>I, j, k </a:t>
            </a:r>
            <a:r>
              <a:rPr lang="en-US" sz="900" dirty="0"/>
              <a:t>As Integer</a:t>
            </a:r>
          </a:p>
          <a:p>
            <a:r>
              <a:rPr lang="en-US" sz="900" dirty="0" smtClean="0"/>
              <a:t>Dim x, y </a:t>
            </a:r>
            <a:r>
              <a:rPr lang="en-US" sz="900" dirty="0"/>
              <a:t>As Double</a:t>
            </a:r>
          </a:p>
          <a:p>
            <a:r>
              <a:rPr lang="en-US" sz="900" dirty="0" err="1" smtClean="0"/>
              <a:t>xBase</a:t>
            </a:r>
            <a:r>
              <a:rPr lang="en-US" sz="900" dirty="0" smtClean="0"/>
              <a:t> </a:t>
            </a:r>
            <a:r>
              <a:rPr lang="en-US" sz="900" dirty="0"/>
              <a:t>= </a:t>
            </a:r>
            <a:r>
              <a:rPr lang="en-US" sz="900" dirty="0" smtClean="0"/>
              <a:t>5  </a:t>
            </a:r>
          </a:p>
          <a:p>
            <a:r>
              <a:rPr lang="en-US" sz="900" dirty="0" err="1" smtClean="0"/>
              <a:t>yBase</a:t>
            </a:r>
            <a:r>
              <a:rPr lang="en-US" sz="900" dirty="0" smtClean="0"/>
              <a:t> </a:t>
            </a:r>
            <a:r>
              <a:rPr lang="en-US" sz="900" dirty="0"/>
              <a:t>= 8</a:t>
            </a:r>
          </a:p>
          <a:p>
            <a:endParaRPr lang="en-US" sz="900" dirty="0"/>
          </a:p>
          <a:p>
            <a:r>
              <a:rPr lang="en-US" sz="900" dirty="0"/>
              <a:t>n = Worksheets("CM").Cells(6, 5)</a:t>
            </a:r>
          </a:p>
          <a:p>
            <a:r>
              <a:rPr lang="en-US" sz="900" dirty="0" err="1" smtClean="0"/>
              <a:t>ReDim</a:t>
            </a:r>
            <a:r>
              <a:rPr lang="en-US" sz="900" dirty="0" smtClean="0"/>
              <a:t> </a:t>
            </a:r>
            <a:r>
              <a:rPr lang="en-US" sz="900" dirty="0"/>
              <a:t>d(n, n) As </a:t>
            </a:r>
            <a:r>
              <a:rPr lang="en-US" sz="900" dirty="0" smtClean="0"/>
              <a:t>Long		‘</a:t>
            </a:r>
            <a:r>
              <a:rPr lang="ru-RU" sz="900" dirty="0" smtClean="0"/>
              <a:t>Массив длин дуг – исходный длин путей - результат</a:t>
            </a:r>
            <a:endParaRPr lang="en-US" sz="900" dirty="0"/>
          </a:p>
          <a:p>
            <a:r>
              <a:rPr lang="en-US" sz="900" dirty="0" err="1"/>
              <a:t>ReDim</a:t>
            </a:r>
            <a:r>
              <a:rPr lang="en-US" sz="900" dirty="0"/>
              <a:t> Node(n, n) As </a:t>
            </a:r>
            <a:r>
              <a:rPr lang="en-US" sz="900" dirty="0" smtClean="0"/>
              <a:t>Integer</a:t>
            </a:r>
            <a:r>
              <a:rPr lang="ru-RU" sz="900" dirty="0" smtClean="0"/>
              <a:t>		</a:t>
            </a:r>
            <a:r>
              <a:rPr lang="en-US" sz="900" dirty="0" smtClean="0"/>
              <a:t>‘</a:t>
            </a:r>
            <a:r>
              <a:rPr lang="ru-RU" sz="900" dirty="0" smtClean="0"/>
              <a:t>Массив путей</a:t>
            </a:r>
            <a:endParaRPr lang="en-US" sz="900" dirty="0"/>
          </a:p>
          <a:p>
            <a:r>
              <a:rPr lang="en-US" sz="900" dirty="0" smtClean="0"/>
              <a:t>For </a:t>
            </a:r>
            <a:r>
              <a:rPr lang="en-US" sz="900" dirty="0"/>
              <a:t>j = 1 To n           </a:t>
            </a:r>
            <a:r>
              <a:rPr lang="ru-RU" sz="900" dirty="0" smtClean="0"/>
              <a:t>		</a:t>
            </a:r>
            <a:r>
              <a:rPr lang="en-US" sz="900" dirty="0" smtClean="0"/>
              <a:t>‘</a:t>
            </a:r>
            <a:r>
              <a:rPr lang="ru-RU" sz="900" dirty="0" smtClean="0"/>
              <a:t>Загрузить матрицу длин дуг</a:t>
            </a:r>
            <a:endParaRPr lang="en-US" sz="900" dirty="0"/>
          </a:p>
          <a:p>
            <a:r>
              <a:rPr lang="en-US" sz="900" dirty="0"/>
              <a:t>    d(</a:t>
            </a:r>
            <a:r>
              <a:rPr lang="en-US" sz="900" dirty="0" err="1"/>
              <a:t>i</a:t>
            </a:r>
            <a:r>
              <a:rPr lang="en-US" sz="900" dirty="0"/>
              <a:t>, j) = Worksheets("CM").Cells(</a:t>
            </a:r>
            <a:r>
              <a:rPr lang="en-US" sz="900" dirty="0" err="1"/>
              <a:t>yBase</a:t>
            </a:r>
            <a:r>
              <a:rPr lang="en-US" sz="900" dirty="0"/>
              <a:t> + </a:t>
            </a:r>
            <a:r>
              <a:rPr lang="en-US" sz="900" dirty="0" err="1"/>
              <a:t>i</a:t>
            </a:r>
            <a:r>
              <a:rPr lang="en-US" sz="900" dirty="0"/>
              <a:t>, </a:t>
            </a:r>
            <a:r>
              <a:rPr lang="en-US" sz="900" dirty="0" err="1"/>
              <a:t>xBase</a:t>
            </a:r>
            <a:r>
              <a:rPr lang="en-US" sz="900" dirty="0"/>
              <a:t> + j)</a:t>
            </a:r>
          </a:p>
          <a:p>
            <a:r>
              <a:rPr lang="en-US" sz="900" dirty="0"/>
              <a:t>    If d(</a:t>
            </a:r>
            <a:r>
              <a:rPr lang="en-US" sz="900" dirty="0" err="1"/>
              <a:t>i</a:t>
            </a:r>
            <a:r>
              <a:rPr lang="en-US" sz="900" dirty="0"/>
              <a:t>, j) = 0 Then</a:t>
            </a:r>
          </a:p>
          <a:p>
            <a:r>
              <a:rPr lang="en-US" sz="900" dirty="0"/>
              <a:t>      d(</a:t>
            </a:r>
            <a:r>
              <a:rPr lang="en-US" sz="900" dirty="0" err="1"/>
              <a:t>i</a:t>
            </a:r>
            <a:r>
              <a:rPr lang="en-US" sz="900" dirty="0"/>
              <a:t>, j) = 9999999</a:t>
            </a:r>
          </a:p>
          <a:p>
            <a:r>
              <a:rPr lang="en-US" sz="900" dirty="0"/>
              <a:t>    End If</a:t>
            </a:r>
          </a:p>
          <a:p>
            <a:r>
              <a:rPr lang="en-US" sz="900" dirty="0"/>
              <a:t>    If </a:t>
            </a:r>
            <a:r>
              <a:rPr lang="en-US" sz="900" dirty="0" err="1"/>
              <a:t>i</a:t>
            </a:r>
            <a:r>
              <a:rPr lang="en-US" sz="900" dirty="0"/>
              <a:t> = j Then</a:t>
            </a:r>
          </a:p>
          <a:p>
            <a:r>
              <a:rPr lang="en-US" sz="900" dirty="0"/>
              <a:t>      d(</a:t>
            </a:r>
            <a:r>
              <a:rPr lang="en-US" sz="900" dirty="0" err="1"/>
              <a:t>i</a:t>
            </a:r>
            <a:r>
              <a:rPr lang="en-US" sz="900" dirty="0"/>
              <a:t>, j) = 0</a:t>
            </a:r>
          </a:p>
          <a:p>
            <a:r>
              <a:rPr lang="en-US" sz="900" dirty="0"/>
              <a:t>    End If</a:t>
            </a:r>
          </a:p>
          <a:p>
            <a:r>
              <a:rPr lang="en-US" sz="900" dirty="0" smtClean="0"/>
              <a:t>Node(</a:t>
            </a:r>
            <a:r>
              <a:rPr lang="en-US" sz="900" dirty="0" err="1" smtClean="0"/>
              <a:t>i</a:t>
            </a:r>
            <a:r>
              <a:rPr lang="en-US" sz="900" dirty="0"/>
              <a:t>, j) = j</a:t>
            </a:r>
          </a:p>
          <a:p>
            <a:r>
              <a:rPr lang="en-US" sz="900" dirty="0"/>
              <a:t>   Next </a:t>
            </a:r>
            <a:r>
              <a:rPr lang="en-US" sz="900" dirty="0" err="1"/>
              <a:t>i</a:t>
            </a:r>
            <a:endParaRPr lang="en-US" sz="900" dirty="0"/>
          </a:p>
          <a:p>
            <a:r>
              <a:rPr lang="en-US" sz="900" dirty="0"/>
              <a:t>Next j</a:t>
            </a:r>
          </a:p>
          <a:p>
            <a:r>
              <a:rPr lang="en-US" sz="900" dirty="0" smtClean="0">
                <a:solidFill>
                  <a:srgbClr val="0000FF"/>
                </a:solidFill>
              </a:rPr>
              <a:t>'Triple </a:t>
            </a:r>
            <a:r>
              <a:rPr lang="en-US" sz="900" dirty="0">
                <a:solidFill>
                  <a:srgbClr val="0000FF"/>
                </a:solidFill>
              </a:rPr>
              <a:t>operation to update the D </a:t>
            </a:r>
            <a:r>
              <a:rPr lang="en-US" sz="900" dirty="0" err="1" smtClean="0">
                <a:solidFill>
                  <a:srgbClr val="0000FF"/>
                </a:solidFill>
              </a:rPr>
              <a:t>Matr</a:t>
            </a:r>
            <a:r>
              <a:rPr lang="en-US" sz="900" dirty="0" smtClean="0">
                <a:solidFill>
                  <a:srgbClr val="0000FF"/>
                </a:solidFill>
              </a:rPr>
              <a:t>   (</a:t>
            </a:r>
            <a:r>
              <a:rPr lang="ru-RU" sz="900" dirty="0" smtClean="0">
                <a:solidFill>
                  <a:srgbClr val="0000FF"/>
                </a:solidFill>
              </a:rPr>
              <a:t>Собственно реализация алгоритма </a:t>
            </a:r>
            <a:r>
              <a:rPr lang="ru-RU" sz="900" dirty="0" err="1" smtClean="0">
                <a:solidFill>
                  <a:srgbClr val="0000FF"/>
                </a:solidFill>
              </a:rPr>
              <a:t>Флойда-Уоршалла</a:t>
            </a:r>
            <a:r>
              <a:rPr lang="ru-RU" sz="900" dirty="0" smtClean="0">
                <a:solidFill>
                  <a:srgbClr val="0000FF"/>
                </a:solidFill>
              </a:rPr>
              <a:t>)</a:t>
            </a:r>
            <a:endParaRPr lang="en-US" sz="900" dirty="0">
              <a:solidFill>
                <a:srgbClr val="0000FF"/>
              </a:solidFill>
            </a:endParaRPr>
          </a:p>
          <a:p>
            <a:r>
              <a:rPr lang="en-US" sz="900" dirty="0">
                <a:solidFill>
                  <a:srgbClr val="0000FF"/>
                </a:solidFill>
              </a:rPr>
              <a:t>   For j = 1 To n</a:t>
            </a:r>
          </a:p>
          <a:p>
            <a:r>
              <a:rPr lang="en-US" sz="900" dirty="0">
                <a:solidFill>
                  <a:srgbClr val="0000FF"/>
                </a:solidFill>
              </a:rPr>
              <a:t>    For </a:t>
            </a:r>
            <a:r>
              <a:rPr lang="en-US" sz="900" dirty="0" err="1">
                <a:solidFill>
                  <a:srgbClr val="0000FF"/>
                </a:solidFill>
              </a:rPr>
              <a:t>i</a:t>
            </a:r>
            <a:r>
              <a:rPr lang="en-US" sz="900" dirty="0">
                <a:solidFill>
                  <a:srgbClr val="0000FF"/>
                </a:solidFill>
              </a:rPr>
              <a:t> = 1 To n</a:t>
            </a:r>
          </a:p>
          <a:p>
            <a:r>
              <a:rPr lang="en-US" sz="900" dirty="0">
                <a:solidFill>
                  <a:srgbClr val="0000FF"/>
                </a:solidFill>
              </a:rPr>
              <a:t>     For k = 1 To n</a:t>
            </a:r>
          </a:p>
          <a:p>
            <a:r>
              <a:rPr lang="en-US" sz="900" dirty="0">
                <a:solidFill>
                  <a:srgbClr val="0000FF"/>
                </a:solidFill>
              </a:rPr>
              <a:t>      If </a:t>
            </a:r>
            <a:r>
              <a:rPr lang="en-US" sz="900" dirty="0" err="1">
                <a:solidFill>
                  <a:srgbClr val="0000FF"/>
                </a:solidFill>
              </a:rPr>
              <a:t>i</a:t>
            </a:r>
            <a:r>
              <a:rPr lang="en-US" sz="900" dirty="0">
                <a:solidFill>
                  <a:srgbClr val="0000FF"/>
                </a:solidFill>
              </a:rPr>
              <a:t> &lt;&gt; j And </a:t>
            </a:r>
            <a:r>
              <a:rPr lang="en-US" sz="900" dirty="0" err="1">
                <a:solidFill>
                  <a:srgbClr val="0000FF"/>
                </a:solidFill>
              </a:rPr>
              <a:t>i</a:t>
            </a:r>
            <a:r>
              <a:rPr lang="en-US" sz="900" dirty="0">
                <a:solidFill>
                  <a:srgbClr val="0000FF"/>
                </a:solidFill>
              </a:rPr>
              <a:t> &lt;&gt; k And j &lt;&gt; k Then</a:t>
            </a:r>
          </a:p>
          <a:p>
            <a:r>
              <a:rPr lang="en-US" sz="900" dirty="0">
                <a:solidFill>
                  <a:srgbClr val="0000FF"/>
                </a:solidFill>
              </a:rPr>
              <a:t>       x = d(</a:t>
            </a:r>
            <a:r>
              <a:rPr lang="en-US" sz="900" dirty="0" err="1">
                <a:solidFill>
                  <a:srgbClr val="0000FF"/>
                </a:solidFill>
              </a:rPr>
              <a:t>i</a:t>
            </a:r>
            <a:r>
              <a:rPr lang="en-US" sz="900" dirty="0">
                <a:solidFill>
                  <a:srgbClr val="0000FF"/>
                </a:solidFill>
              </a:rPr>
              <a:t>, j) + d(j, k)</a:t>
            </a:r>
          </a:p>
          <a:p>
            <a:r>
              <a:rPr lang="en-US" sz="900" dirty="0">
                <a:solidFill>
                  <a:srgbClr val="0000FF"/>
                </a:solidFill>
              </a:rPr>
              <a:t>       y = d(</a:t>
            </a:r>
            <a:r>
              <a:rPr lang="en-US" sz="900" dirty="0" err="1">
                <a:solidFill>
                  <a:srgbClr val="0000FF"/>
                </a:solidFill>
              </a:rPr>
              <a:t>i</a:t>
            </a:r>
            <a:r>
              <a:rPr lang="en-US" sz="900" dirty="0">
                <a:solidFill>
                  <a:srgbClr val="0000FF"/>
                </a:solidFill>
              </a:rPr>
              <a:t>, k)</a:t>
            </a:r>
          </a:p>
          <a:p>
            <a:r>
              <a:rPr lang="en-US" sz="900" dirty="0">
                <a:solidFill>
                  <a:srgbClr val="0000FF"/>
                </a:solidFill>
              </a:rPr>
              <a:t>        If x &lt; y Then</a:t>
            </a:r>
          </a:p>
          <a:p>
            <a:r>
              <a:rPr lang="en-US" sz="900" dirty="0">
                <a:solidFill>
                  <a:srgbClr val="0000FF"/>
                </a:solidFill>
              </a:rPr>
              <a:t>         d(</a:t>
            </a:r>
            <a:r>
              <a:rPr lang="en-US" sz="900" dirty="0" err="1">
                <a:solidFill>
                  <a:srgbClr val="0000FF"/>
                </a:solidFill>
              </a:rPr>
              <a:t>i</a:t>
            </a:r>
            <a:r>
              <a:rPr lang="en-US" sz="900" dirty="0">
                <a:solidFill>
                  <a:srgbClr val="0000FF"/>
                </a:solidFill>
              </a:rPr>
              <a:t>, k) = x</a:t>
            </a:r>
          </a:p>
          <a:p>
            <a:r>
              <a:rPr lang="en-US" sz="900" dirty="0">
                <a:solidFill>
                  <a:srgbClr val="0000FF"/>
                </a:solidFill>
              </a:rPr>
              <a:t>         Node(</a:t>
            </a:r>
            <a:r>
              <a:rPr lang="en-US" sz="900" dirty="0" err="1">
                <a:solidFill>
                  <a:srgbClr val="0000FF"/>
                </a:solidFill>
              </a:rPr>
              <a:t>i</a:t>
            </a:r>
            <a:r>
              <a:rPr lang="en-US" sz="900" dirty="0">
                <a:solidFill>
                  <a:srgbClr val="0000FF"/>
                </a:solidFill>
              </a:rPr>
              <a:t>, k) = Node(</a:t>
            </a:r>
            <a:r>
              <a:rPr lang="en-US" sz="900" dirty="0" err="1">
                <a:solidFill>
                  <a:srgbClr val="0000FF"/>
                </a:solidFill>
              </a:rPr>
              <a:t>i</a:t>
            </a:r>
            <a:r>
              <a:rPr lang="en-US" sz="900" dirty="0">
                <a:solidFill>
                  <a:srgbClr val="0000FF"/>
                </a:solidFill>
              </a:rPr>
              <a:t>, j)</a:t>
            </a:r>
          </a:p>
          <a:p>
            <a:r>
              <a:rPr lang="en-US" sz="900" dirty="0">
                <a:solidFill>
                  <a:srgbClr val="0000FF"/>
                </a:solidFill>
              </a:rPr>
              <a:t>        End If</a:t>
            </a:r>
          </a:p>
          <a:p>
            <a:r>
              <a:rPr lang="en-US" sz="900" dirty="0">
                <a:solidFill>
                  <a:srgbClr val="0000FF"/>
                </a:solidFill>
              </a:rPr>
              <a:t>      End If</a:t>
            </a:r>
          </a:p>
          <a:p>
            <a:r>
              <a:rPr lang="en-US" sz="900" dirty="0">
                <a:solidFill>
                  <a:srgbClr val="0000FF"/>
                </a:solidFill>
              </a:rPr>
              <a:t>     Next k</a:t>
            </a:r>
          </a:p>
          <a:p>
            <a:r>
              <a:rPr lang="en-US" sz="900" dirty="0">
                <a:solidFill>
                  <a:srgbClr val="0000FF"/>
                </a:solidFill>
              </a:rPr>
              <a:t>    Next </a:t>
            </a:r>
            <a:r>
              <a:rPr lang="en-US" sz="900" dirty="0" err="1">
                <a:solidFill>
                  <a:srgbClr val="0000FF"/>
                </a:solidFill>
              </a:rPr>
              <a:t>i</a:t>
            </a:r>
            <a:endParaRPr lang="en-US" sz="900" dirty="0">
              <a:solidFill>
                <a:srgbClr val="0000FF"/>
              </a:solidFill>
            </a:endParaRPr>
          </a:p>
          <a:p>
            <a:r>
              <a:rPr lang="en-US" sz="900" dirty="0" smtClean="0">
                <a:solidFill>
                  <a:srgbClr val="0000FF"/>
                </a:solidFill>
              </a:rPr>
              <a:t>Next </a:t>
            </a:r>
            <a:r>
              <a:rPr lang="en-US" sz="900" dirty="0">
                <a:solidFill>
                  <a:srgbClr val="0000FF"/>
                </a:solidFill>
              </a:rPr>
              <a:t>j</a:t>
            </a:r>
          </a:p>
          <a:p>
            <a:r>
              <a:rPr lang="en-US" sz="900" dirty="0" smtClean="0"/>
              <a:t>For </a:t>
            </a:r>
            <a:r>
              <a:rPr lang="en-US" sz="900" dirty="0" err="1"/>
              <a:t>i</a:t>
            </a:r>
            <a:r>
              <a:rPr lang="en-US" sz="900" dirty="0"/>
              <a:t> = 1 To n</a:t>
            </a:r>
          </a:p>
          <a:p>
            <a:r>
              <a:rPr lang="en-US" sz="900" dirty="0"/>
              <a:t>  For j = 1 To n</a:t>
            </a:r>
          </a:p>
          <a:p>
            <a:r>
              <a:rPr lang="en-US" sz="900" dirty="0"/>
              <a:t>       Worksheets("CM").Cells(22 + j, 5 + </a:t>
            </a:r>
            <a:r>
              <a:rPr lang="en-US" sz="900" dirty="0" err="1"/>
              <a:t>i</a:t>
            </a:r>
            <a:r>
              <a:rPr lang="en-US" sz="900" dirty="0"/>
              <a:t>) = Node(j, </a:t>
            </a:r>
            <a:r>
              <a:rPr lang="en-US" sz="900" dirty="0" err="1"/>
              <a:t>i</a:t>
            </a:r>
            <a:r>
              <a:rPr lang="en-US" sz="900" dirty="0"/>
              <a:t>)</a:t>
            </a:r>
          </a:p>
          <a:p>
            <a:r>
              <a:rPr lang="en-US" sz="900" dirty="0"/>
              <a:t>       Worksheets("CM").Cells(34 + j, 5 + </a:t>
            </a:r>
            <a:r>
              <a:rPr lang="en-US" sz="900" dirty="0" err="1"/>
              <a:t>i</a:t>
            </a:r>
            <a:r>
              <a:rPr lang="en-US" sz="900" dirty="0"/>
              <a:t>) = d(j, </a:t>
            </a:r>
            <a:r>
              <a:rPr lang="en-US" sz="900" dirty="0" err="1"/>
              <a:t>i</a:t>
            </a:r>
            <a:r>
              <a:rPr lang="en-US" sz="900" dirty="0"/>
              <a:t>)</a:t>
            </a:r>
          </a:p>
          <a:p>
            <a:r>
              <a:rPr lang="en-US" sz="900" dirty="0"/>
              <a:t>   Next j</a:t>
            </a:r>
          </a:p>
          <a:p>
            <a:r>
              <a:rPr lang="en-US" sz="900" dirty="0"/>
              <a:t>Next </a:t>
            </a:r>
            <a:r>
              <a:rPr lang="en-US" sz="900" dirty="0" err="1"/>
              <a:t>i</a:t>
            </a:r>
            <a:endParaRPr lang="en-US" sz="900" dirty="0"/>
          </a:p>
          <a:p>
            <a:r>
              <a:rPr lang="en-US" sz="900" dirty="0" smtClean="0"/>
              <a:t>End </a:t>
            </a:r>
            <a:r>
              <a:rPr lang="en-US" sz="900" dirty="0"/>
              <a:t>Function</a:t>
            </a:r>
            <a:endParaRPr lang="ru-RU" sz="900" dirty="0"/>
          </a:p>
        </p:txBody>
      </p:sp>
    </p:spTree>
    <p:extLst>
      <p:ext uri="{BB962C8B-B14F-4D97-AF65-F5344CB8AC3E}">
        <p14:creationId xmlns:p14="http://schemas.microsoft.com/office/powerpoint/2010/main" val="360618443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Номер слайда 6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0081F7C6-75BB-4641-BB88-7B6C0EBA8BF3}" type="slidenum">
              <a:rPr lang="ru-RU" altLang="ru-RU" sz="1400" smtClean="0"/>
              <a:pPr eaLnBrk="1" hangingPunct="1">
                <a:spcBef>
                  <a:spcPct val="0"/>
                </a:spcBef>
                <a:buFontTx/>
                <a:buNone/>
              </a:pPr>
              <a:t>37</a:t>
            </a:fld>
            <a:endParaRPr lang="ru-RU" altLang="ru-RU" sz="1400" smtClean="0"/>
          </a:p>
        </p:txBody>
      </p:sp>
      <p:sp>
        <p:nvSpPr>
          <p:cNvPr id="52227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332656"/>
            <a:ext cx="8229600" cy="865188"/>
          </a:xfrm>
        </p:spPr>
        <p:txBody>
          <a:bodyPr/>
          <a:lstStyle/>
          <a:p>
            <a:pPr eaLnBrk="1" hangingPunct="1"/>
            <a:r>
              <a:rPr lang="ru-RU" altLang="ru-RU" sz="1800" dirty="0" smtClean="0">
                <a:solidFill>
                  <a:srgbClr val="0000FF"/>
                </a:solidFill>
              </a:rPr>
              <a:t>Алгоритмы Йена (</a:t>
            </a:r>
            <a:r>
              <a:rPr lang="en-US" altLang="ru-RU" sz="1800" dirty="0" smtClean="0">
                <a:solidFill>
                  <a:srgbClr val="0000FF"/>
                </a:solidFill>
              </a:rPr>
              <a:t>Yen’s algorithm</a:t>
            </a:r>
            <a:r>
              <a:rPr lang="ru-RU" altLang="ru-RU" sz="1800" dirty="0" smtClean="0">
                <a:solidFill>
                  <a:srgbClr val="0000FF"/>
                </a:solidFill>
              </a:rPr>
              <a:t>)</a:t>
            </a:r>
            <a:br>
              <a:rPr lang="ru-RU" altLang="ru-RU" sz="1800" dirty="0" smtClean="0">
                <a:solidFill>
                  <a:srgbClr val="0000FF"/>
                </a:solidFill>
              </a:rPr>
            </a:br>
            <a:r>
              <a:rPr lang="ru-RU" altLang="ru-RU" sz="1800" dirty="0" smtClean="0">
                <a:solidFill>
                  <a:srgbClr val="0000FF"/>
                </a:solidFill>
              </a:rPr>
              <a:t>(поиск</a:t>
            </a:r>
            <a:r>
              <a:rPr lang="en-US" altLang="ru-RU" sz="1800" dirty="0" smtClean="0">
                <a:solidFill>
                  <a:srgbClr val="0000FF"/>
                </a:solidFill>
              </a:rPr>
              <a:t> k-</a:t>
            </a:r>
            <a:r>
              <a:rPr lang="ru-RU" altLang="ru-RU" sz="1800" dirty="0" smtClean="0">
                <a:solidFill>
                  <a:srgbClr val="0000FF"/>
                </a:solidFill>
              </a:rPr>
              <a:t>кратчайших путей между двумя вершинами)</a:t>
            </a:r>
            <a:endParaRPr lang="ru-RU" altLang="ru-RU" sz="2400" dirty="0" smtClean="0">
              <a:solidFill>
                <a:srgbClr val="0000FF"/>
              </a:solidFill>
            </a:endParaRPr>
          </a:p>
        </p:txBody>
      </p:sp>
      <p:pic>
        <p:nvPicPr>
          <p:cNvPr id="52228" name="Picture 3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6326188"/>
            <a:ext cx="4038600" cy="531812"/>
          </a:xfrm>
          <a:noFill/>
        </p:spPr>
      </p:pic>
      <p:sp>
        <p:nvSpPr>
          <p:cNvPr id="52229" name="Line 10"/>
          <p:cNvSpPr>
            <a:spLocks noChangeShapeType="1"/>
          </p:cNvSpPr>
          <p:nvPr/>
        </p:nvSpPr>
        <p:spPr bwMode="auto">
          <a:xfrm>
            <a:off x="323850" y="476250"/>
            <a:ext cx="8497888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7" name="Rectangle 16"/>
          <p:cNvSpPr>
            <a:spLocks noChangeArrowheads="1"/>
          </p:cNvSpPr>
          <p:nvPr/>
        </p:nvSpPr>
        <p:spPr bwMode="auto">
          <a:xfrm>
            <a:off x="827584" y="6739626"/>
            <a:ext cx="7200800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sz="1200" dirty="0" smtClean="0"/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sz="1200" dirty="0"/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sz="1200" dirty="0" smtClean="0"/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sz="1200" dirty="0"/>
          </a:p>
        </p:txBody>
      </p:sp>
      <p:sp>
        <p:nvSpPr>
          <p:cNvPr id="2" name="Прямоугольник 1"/>
          <p:cNvSpPr/>
          <p:nvPr/>
        </p:nvSpPr>
        <p:spPr>
          <a:xfrm>
            <a:off x="611560" y="1118349"/>
            <a:ext cx="8136904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i="1" dirty="0"/>
              <a:t>Присвоение начальных значений.</a:t>
            </a:r>
            <a:br>
              <a:rPr lang="ru-RU" sz="1200" i="1" dirty="0"/>
            </a:br>
            <a:r>
              <a:rPr lang="ru-RU" sz="1200" i="1" dirty="0"/>
              <a:t>    Шаг 1. </a:t>
            </a:r>
            <a:r>
              <a:rPr lang="ru-RU" sz="1200" dirty="0"/>
              <a:t>Найти P</a:t>
            </a:r>
            <a:r>
              <a:rPr lang="ru-RU" sz="1200" baseline="30000" dirty="0"/>
              <a:t>1</a:t>
            </a:r>
            <a:r>
              <a:rPr lang="ru-RU" sz="1200" dirty="0"/>
              <a:t>. Присвоить k=2. Если существует только один кратчайший путь P</a:t>
            </a:r>
            <a:r>
              <a:rPr lang="ru-RU" sz="1200" baseline="30000" dirty="0"/>
              <a:t>1</a:t>
            </a:r>
            <a:r>
              <a:rPr lang="ru-RU" sz="1200" dirty="0"/>
              <a:t>, включить его в список L</a:t>
            </a:r>
            <a:r>
              <a:rPr lang="ru-RU" sz="1200" baseline="-25000" dirty="0"/>
              <a:t>0</a:t>
            </a:r>
            <a:r>
              <a:rPr lang="ru-RU" sz="1200" dirty="0"/>
              <a:t> и перейти к шагу 2. </a:t>
            </a:r>
            <a:br>
              <a:rPr lang="ru-RU" sz="1200" dirty="0"/>
            </a:br>
            <a:r>
              <a:rPr lang="ru-RU" sz="1200" dirty="0"/>
              <a:t>    Если таких путей несколько, но меньше, чем К, включить один из них в список </a:t>
            </a:r>
            <a:r>
              <a:rPr lang="ru-RU" sz="1200" dirty="0" smtClean="0"/>
              <a:t>L</a:t>
            </a:r>
            <a:r>
              <a:rPr lang="ru-RU" sz="1200" baseline="-25000" dirty="0" smtClean="0"/>
              <a:t>0</a:t>
            </a:r>
            <a:r>
              <a:rPr lang="ru-RU" sz="1200" dirty="0" smtClean="0"/>
              <a:t>, </a:t>
            </a:r>
            <a:r>
              <a:rPr lang="ru-RU" sz="1200" dirty="0"/>
              <a:t>а остальные в список L</a:t>
            </a:r>
            <a:r>
              <a:rPr lang="ru-RU" sz="1200" baseline="-25000" dirty="0"/>
              <a:t>1</a:t>
            </a:r>
            <a:r>
              <a:rPr lang="ru-RU" sz="1200" dirty="0"/>
              <a:t>.</a:t>
            </a:r>
            <a:br>
              <a:rPr lang="ru-RU" sz="1200" dirty="0"/>
            </a:br>
            <a:r>
              <a:rPr lang="ru-RU" sz="1200" dirty="0"/>
              <a:t>Перейти к шагу 2.</a:t>
            </a:r>
            <a:br>
              <a:rPr lang="ru-RU" sz="1200" dirty="0"/>
            </a:br>
            <a:r>
              <a:rPr lang="ru-RU" sz="1200" dirty="0"/>
              <a:t>    Если существует К или более кратчайших путей P</a:t>
            </a:r>
            <a:r>
              <a:rPr lang="ru-RU" sz="1200" baseline="30000" dirty="0"/>
              <a:t>1</a:t>
            </a:r>
            <a:r>
              <a:rPr lang="ru-RU" sz="1200" dirty="0"/>
              <a:t>, то задача решена. Остановка.</a:t>
            </a:r>
            <a:br>
              <a:rPr lang="ru-RU" sz="1200" dirty="0"/>
            </a:br>
            <a:r>
              <a:rPr lang="ru-RU" sz="1200" dirty="0"/>
              <a:t>    </a:t>
            </a:r>
            <a:r>
              <a:rPr lang="ru-RU" sz="1200" i="1" dirty="0"/>
              <a:t>Нахождение отклонений.</a:t>
            </a:r>
            <a:br>
              <a:rPr lang="ru-RU" sz="1200" i="1" dirty="0"/>
            </a:br>
            <a:r>
              <a:rPr lang="ru-RU" sz="1200" i="1" dirty="0"/>
              <a:t>    Шаг 2.</a:t>
            </a:r>
            <a:r>
              <a:rPr lang="ru-RU" sz="1200" dirty="0"/>
              <a:t> Найти все отклонения </a:t>
            </a:r>
            <a:r>
              <a:rPr lang="ru-RU" sz="1200" dirty="0" err="1"/>
              <a:t>P</a:t>
            </a:r>
            <a:r>
              <a:rPr lang="ru-RU" sz="1200" baseline="-25000" dirty="0" err="1"/>
              <a:t>i</a:t>
            </a:r>
            <a:r>
              <a:rPr lang="ru-RU" sz="1200" baseline="30000" dirty="0" err="1"/>
              <a:t>k</a:t>
            </a:r>
            <a:r>
              <a:rPr lang="ru-RU" sz="1200" dirty="0"/>
              <a:t>(k-1)-го кратчайшего пути P</a:t>
            </a:r>
            <a:r>
              <a:rPr lang="ru-RU" sz="1200" baseline="30000" dirty="0"/>
              <a:t>k-1 </a:t>
            </a:r>
            <a:r>
              <a:rPr lang="ru-RU" sz="1200" dirty="0"/>
              <a:t>для всех i=1, 2, …, q</a:t>
            </a:r>
            <a:r>
              <a:rPr lang="ru-RU" sz="1200" baseline="-25000" dirty="0"/>
              <a:t>k-1</a:t>
            </a:r>
            <a:r>
              <a:rPr lang="ru-RU" sz="1200" dirty="0"/>
              <a:t>, выполняя для каждого i шаги с 3-го по 6-й.</a:t>
            </a:r>
            <a:br>
              <a:rPr lang="ru-RU" sz="1200" dirty="0"/>
            </a:br>
            <a:r>
              <a:rPr lang="ru-RU" sz="1200" dirty="0"/>
              <a:t>    </a:t>
            </a:r>
            <a:r>
              <a:rPr lang="ru-RU" sz="1200" i="1" dirty="0"/>
              <a:t>Шаг 3.</a:t>
            </a:r>
            <a:r>
              <a:rPr lang="ru-RU" sz="1200" dirty="0"/>
              <a:t> Проверить, совпадает ли </a:t>
            </a:r>
            <a:r>
              <a:rPr lang="ru-RU" sz="1200" dirty="0" err="1"/>
              <a:t>подпуть</a:t>
            </a:r>
            <a:r>
              <a:rPr lang="ru-RU" sz="1200" dirty="0"/>
              <a:t>, образованный первыми i вершинами любого из </a:t>
            </a:r>
            <a:r>
              <a:rPr lang="ru-RU" sz="1200" dirty="0" err="1"/>
              <a:t>P</a:t>
            </a:r>
            <a:r>
              <a:rPr lang="ru-RU" sz="1200" baseline="30000" dirty="0" err="1"/>
              <a:t>j</a:t>
            </a:r>
            <a:r>
              <a:rPr lang="ru-RU" sz="1200" dirty="0"/>
              <a:t> путей (j=1, 2,…,k-1). Если да, то присвоить c(x</a:t>
            </a:r>
            <a:r>
              <a:rPr lang="ru-RU" sz="1200" baseline="-25000" dirty="0"/>
              <a:t>i</a:t>
            </a:r>
            <a:r>
              <a:rPr lang="ru-RU" sz="1200" baseline="30000" dirty="0"/>
              <a:t>k-1</a:t>
            </a:r>
            <a:r>
              <a:rPr lang="ru-RU" sz="1200" dirty="0"/>
              <a:t>, x</a:t>
            </a:r>
            <a:r>
              <a:rPr lang="ru-RU" sz="1200" baseline="-25000" dirty="0"/>
              <a:t>i+1</a:t>
            </a:r>
            <a:r>
              <a:rPr lang="ru-RU" sz="1200" baseline="30000" dirty="0"/>
              <a:t>j</a:t>
            </a:r>
            <a:r>
              <a:rPr lang="ru-RU" sz="1200" dirty="0"/>
              <a:t>)=; иначе ничего не изменять. (При выполнении алгоритма вершина х</a:t>
            </a:r>
            <a:r>
              <a:rPr lang="ru-RU" sz="1200" baseline="-25000" dirty="0"/>
              <a:t>1</a:t>
            </a:r>
            <a:r>
              <a:rPr lang="ru-RU" sz="1200" dirty="0"/>
              <a:t> обозначается s).</a:t>
            </a:r>
            <a:br>
              <a:rPr lang="ru-RU" sz="1200" dirty="0"/>
            </a:br>
            <a:r>
              <a:rPr lang="ru-RU" sz="1200" dirty="0"/>
              <a:t>    </a:t>
            </a:r>
            <a:r>
              <a:rPr lang="ru-RU" sz="1200" i="1" dirty="0"/>
              <a:t>Шаг 4.</a:t>
            </a:r>
            <a:r>
              <a:rPr lang="ru-RU" sz="1200" dirty="0"/>
              <a:t> Используя алгоритм кратчайшего пути, нужно найти кратчайшие пути </a:t>
            </a:r>
            <a:r>
              <a:rPr lang="ru-RU" sz="1200" dirty="0" err="1"/>
              <a:t>S</a:t>
            </a:r>
            <a:r>
              <a:rPr lang="ru-RU" sz="1200" baseline="-25000" dirty="0" err="1"/>
              <a:t>i</a:t>
            </a:r>
            <a:r>
              <a:rPr lang="ru-RU" sz="1200" baseline="30000" dirty="0" err="1"/>
              <a:t>k</a:t>
            </a:r>
            <a:r>
              <a:rPr lang="ru-RU" sz="1200" dirty="0"/>
              <a:t> от x</a:t>
            </a:r>
            <a:r>
              <a:rPr lang="ru-RU" sz="1200" baseline="-25000" dirty="0"/>
              <a:t>i</a:t>
            </a:r>
            <a:r>
              <a:rPr lang="ru-RU" sz="1200" baseline="30000" dirty="0"/>
              <a:t>k-1</a:t>
            </a:r>
            <a:r>
              <a:rPr lang="ru-RU" sz="1200" dirty="0"/>
              <a:t> к t, исключая из рассмотрения вершины s, x</a:t>
            </a:r>
            <a:r>
              <a:rPr lang="ru-RU" sz="1200" baseline="-25000" dirty="0"/>
              <a:t>i</a:t>
            </a:r>
            <a:r>
              <a:rPr lang="ru-RU" sz="1200" baseline="30000" dirty="0"/>
              <a:t>k-1</a:t>
            </a:r>
            <a:r>
              <a:rPr lang="ru-RU" sz="1200" dirty="0"/>
              <a:t>, x</a:t>
            </a:r>
            <a:r>
              <a:rPr lang="ru-RU" sz="1200" baseline="-25000" dirty="0"/>
              <a:t>3</a:t>
            </a:r>
            <a:r>
              <a:rPr lang="ru-RU" sz="1200" baseline="30000" dirty="0"/>
              <a:t>k-1</a:t>
            </a:r>
            <a:r>
              <a:rPr lang="ru-RU" sz="1200" dirty="0"/>
              <a:t>,..., x</a:t>
            </a:r>
            <a:r>
              <a:rPr lang="ru-RU" sz="1200" baseline="-25000" dirty="0"/>
              <a:t>i</a:t>
            </a:r>
            <a:r>
              <a:rPr lang="ru-RU" sz="1200" baseline="30000" dirty="0"/>
              <a:t>k-1</a:t>
            </a:r>
            <a:r>
              <a:rPr lang="ru-RU" sz="1200" dirty="0"/>
              <a:t>. Если существует несколько кратчайших путей, то взять в качестве </a:t>
            </a:r>
            <a:r>
              <a:rPr lang="ru-RU" sz="1200" dirty="0" err="1"/>
              <a:t>S</a:t>
            </a:r>
            <a:r>
              <a:rPr lang="ru-RU" sz="1200" baseline="-25000" dirty="0" err="1"/>
              <a:t>i</a:t>
            </a:r>
            <a:r>
              <a:rPr lang="ru-RU" sz="1200" baseline="30000" dirty="0" err="1"/>
              <a:t>k</a:t>
            </a:r>
            <a:r>
              <a:rPr lang="ru-RU" sz="1200" dirty="0"/>
              <a:t> один из них.</a:t>
            </a:r>
            <a:br>
              <a:rPr lang="ru-RU" sz="1200" dirty="0"/>
            </a:br>
            <a:r>
              <a:rPr lang="ru-RU" sz="1200" dirty="0"/>
              <a:t>    </a:t>
            </a:r>
            <a:r>
              <a:rPr lang="ru-RU" sz="1200" i="1" dirty="0"/>
              <a:t>Шаг 5</a:t>
            </a:r>
            <a:r>
              <a:rPr lang="ru-RU" sz="1200" dirty="0"/>
              <a:t>. Построить </a:t>
            </a:r>
            <a:r>
              <a:rPr lang="ru-RU" sz="1200" dirty="0" err="1"/>
              <a:t>P</a:t>
            </a:r>
            <a:r>
              <a:rPr lang="ru-RU" sz="1200" baseline="-25000" dirty="0" err="1"/>
              <a:t>i</a:t>
            </a:r>
            <a:r>
              <a:rPr lang="ru-RU" sz="1200" baseline="30000" dirty="0" err="1"/>
              <a:t>k</a:t>
            </a:r>
            <a:r>
              <a:rPr lang="ru-RU" sz="1200" dirty="0"/>
              <a:t>, соединяя </a:t>
            </a:r>
            <a:r>
              <a:rPr lang="ru-RU" sz="1200" dirty="0" err="1"/>
              <a:t>R</a:t>
            </a:r>
            <a:r>
              <a:rPr lang="ru-RU" sz="1200" baseline="-25000" dirty="0" err="1"/>
              <a:t>i</a:t>
            </a:r>
            <a:r>
              <a:rPr lang="ru-RU" sz="1200" baseline="30000" dirty="0" err="1"/>
              <a:t>k</a:t>
            </a:r>
            <a:r>
              <a:rPr lang="ru-RU" sz="1200" dirty="0"/>
              <a:t>(=s, x</a:t>
            </a:r>
            <a:r>
              <a:rPr lang="ru-RU" sz="1200" baseline="30000" dirty="0"/>
              <a:t>-1</a:t>
            </a:r>
            <a:r>
              <a:rPr lang="ru-RU" sz="1200" dirty="0"/>
              <a:t>, x</a:t>
            </a:r>
            <a:r>
              <a:rPr lang="ru-RU" sz="1200" baseline="30000" dirty="0"/>
              <a:t>-1</a:t>
            </a:r>
            <a:r>
              <a:rPr lang="ru-RU" sz="1200" dirty="0"/>
              <a:t>,…, x</a:t>
            </a:r>
            <a:r>
              <a:rPr lang="ru-RU" sz="1200" baseline="30000" dirty="0"/>
              <a:t>-1</a:t>
            </a:r>
            <a:r>
              <a:rPr lang="ru-RU" sz="1200" dirty="0"/>
              <a:t>) c S и поместить Р в список L</a:t>
            </a:r>
            <a:r>
              <a:rPr lang="ru-RU" sz="1200" baseline="-25000" dirty="0"/>
              <a:t>1</a:t>
            </a:r>
            <a:r>
              <a:rPr lang="ru-RU" sz="1200" dirty="0"/>
              <a:t>.</a:t>
            </a:r>
            <a:br>
              <a:rPr lang="ru-RU" sz="1200" dirty="0"/>
            </a:br>
            <a:r>
              <a:rPr lang="ru-RU" sz="1200" dirty="0"/>
              <a:t>    </a:t>
            </a:r>
            <a:r>
              <a:rPr lang="ru-RU" sz="1200" i="1" dirty="0"/>
              <a:t>Шаг 6.</a:t>
            </a:r>
            <a:r>
              <a:rPr lang="ru-RU" sz="1200" dirty="0"/>
              <a:t> Заменить элементы матрицы весов, измененные на шаге их первоначальными значениями и возвратиться к шагу 3.</a:t>
            </a:r>
            <a:br>
              <a:rPr lang="ru-RU" sz="1200" dirty="0"/>
            </a:br>
            <a:r>
              <a:rPr lang="ru-RU" sz="1200" dirty="0"/>
              <a:t>    </a:t>
            </a:r>
            <a:r>
              <a:rPr lang="ru-RU" sz="1200" i="1" dirty="0"/>
              <a:t>Выбор кратчайших отклонений.</a:t>
            </a:r>
            <a:br>
              <a:rPr lang="ru-RU" sz="1200" i="1" dirty="0"/>
            </a:br>
            <a:r>
              <a:rPr lang="ru-RU" sz="1200" i="1" dirty="0"/>
              <a:t>    Шаг 7.</a:t>
            </a:r>
            <a:r>
              <a:rPr lang="ru-RU" sz="1200" dirty="0"/>
              <a:t> Найти кратчайший путь в списке L</a:t>
            </a:r>
            <a:r>
              <a:rPr lang="ru-RU" sz="1200" baseline="-25000" dirty="0"/>
              <a:t>1</a:t>
            </a:r>
            <a:r>
              <a:rPr lang="ru-RU" sz="1200" dirty="0"/>
              <a:t>. Обозначить этот путь </a:t>
            </a:r>
            <a:r>
              <a:rPr lang="ru-RU" sz="1200" dirty="0" err="1"/>
              <a:t>P</a:t>
            </a:r>
            <a:r>
              <a:rPr lang="ru-RU" sz="1200" baseline="30000" dirty="0" err="1"/>
              <a:t>k</a:t>
            </a:r>
            <a:r>
              <a:rPr lang="ru-RU" sz="1200" dirty="0"/>
              <a:t> и переместить его из L</a:t>
            </a:r>
            <a:r>
              <a:rPr lang="ru-RU" sz="1200" baseline="-25000" dirty="0"/>
              <a:t>1</a:t>
            </a:r>
            <a:r>
              <a:rPr lang="ru-RU" sz="1200" dirty="0"/>
              <a:t> в L</a:t>
            </a:r>
            <a:r>
              <a:rPr lang="ru-RU" sz="1200" baseline="-25000" dirty="0"/>
              <a:t>0</a:t>
            </a:r>
            <a:r>
              <a:rPr lang="ru-RU" sz="1200" dirty="0"/>
              <a:t>. </a:t>
            </a:r>
            <a:br>
              <a:rPr lang="ru-RU" sz="1200" dirty="0"/>
            </a:br>
            <a:r>
              <a:rPr lang="ru-RU" sz="1200" dirty="0"/>
              <a:t>    Если k=K, то остановка. Список L</a:t>
            </a:r>
            <a:r>
              <a:rPr lang="ru-RU" sz="1200" baseline="-25000" dirty="0"/>
              <a:t>0</a:t>
            </a:r>
            <a:r>
              <a:rPr lang="ru-RU" sz="1200" dirty="0"/>
              <a:t>-список К-кратчайших путей.</a:t>
            </a:r>
            <a:br>
              <a:rPr lang="ru-RU" sz="1200" dirty="0"/>
            </a:br>
            <a:r>
              <a:rPr lang="ru-RU" sz="1200" dirty="0"/>
              <a:t>    Если k&lt;K, то присвоить k=k+1, перейти к шагу 2.</a:t>
            </a:r>
            <a:br>
              <a:rPr lang="ru-RU" sz="1200" dirty="0"/>
            </a:br>
            <a:r>
              <a:rPr lang="ru-RU" sz="1200" dirty="0"/>
              <a:t>    Если в L</a:t>
            </a:r>
            <a:r>
              <a:rPr lang="ru-RU" sz="1200" baseline="-25000" dirty="0"/>
              <a:t>1</a:t>
            </a:r>
            <a:r>
              <a:rPr lang="ru-RU" sz="1200" dirty="0"/>
              <a:t> имеется более чем один кратчайший путь (h-путей), то поместить в L</a:t>
            </a:r>
            <a:r>
              <a:rPr lang="ru-RU" sz="1200" baseline="-25000" dirty="0"/>
              <a:t>0 </a:t>
            </a:r>
            <a:r>
              <a:rPr lang="ru-RU" sz="1200" dirty="0"/>
              <a:t>любой из них и продолжать как выше до тех пор, пока увеличенное на h число путей, уже находящихся в L</a:t>
            </a:r>
            <a:r>
              <a:rPr lang="ru-RU" sz="1200" baseline="-25000" dirty="0"/>
              <a:t>1</a:t>
            </a:r>
            <a:r>
              <a:rPr lang="ru-RU" sz="1200" dirty="0"/>
              <a:t>, не совпадет с К или не превысит его.</a:t>
            </a:r>
            <a:br>
              <a:rPr lang="ru-RU" sz="1200" dirty="0"/>
            </a:br>
            <a:r>
              <a:rPr lang="ru-RU" sz="1200" dirty="0"/>
              <a:t>    Тогда остановка. </a:t>
            </a:r>
          </a:p>
        </p:txBody>
      </p:sp>
    </p:spTree>
    <p:extLst>
      <p:ext uri="{BB962C8B-B14F-4D97-AF65-F5344CB8AC3E}">
        <p14:creationId xmlns:p14="http://schemas.microsoft.com/office/powerpoint/2010/main" val="5708616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Номер слайда 6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0081F7C6-75BB-4641-BB88-7B6C0EBA8BF3}" type="slidenum">
              <a:rPr lang="ru-RU" altLang="ru-RU" sz="1400" smtClean="0"/>
              <a:pPr eaLnBrk="1" hangingPunct="1">
                <a:spcBef>
                  <a:spcPct val="0"/>
                </a:spcBef>
                <a:buFontTx/>
                <a:buNone/>
              </a:pPr>
              <a:t>38</a:t>
            </a:fld>
            <a:endParaRPr lang="ru-RU" altLang="ru-RU" sz="1400" smtClean="0"/>
          </a:p>
        </p:txBody>
      </p:sp>
      <p:sp>
        <p:nvSpPr>
          <p:cNvPr id="52227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332656"/>
            <a:ext cx="8229600" cy="865188"/>
          </a:xfrm>
        </p:spPr>
        <p:txBody>
          <a:bodyPr/>
          <a:lstStyle/>
          <a:p>
            <a:pPr eaLnBrk="1" hangingPunct="1"/>
            <a:r>
              <a:rPr lang="ru-RU" altLang="ru-RU" sz="1800" dirty="0" smtClean="0">
                <a:solidFill>
                  <a:srgbClr val="0000FF"/>
                </a:solidFill>
              </a:rPr>
              <a:t>Некоторые алгоритмы поиска путей</a:t>
            </a:r>
            <a:endParaRPr lang="ru-RU" altLang="ru-RU" sz="2400" dirty="0" smtClean="0">
              <a:solidFill>
                <a:srgbClr val="0000FF"/>
              </a:solidFill>
            </a:endParaRPr>
          </a:p>
        </p:txBody>
      </p:sp>
      <p:pic>
        <p:nvPicPr>
          <p:cNvPr id="52228" name="Picture 3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6326188"/>
            <a:ext cx="4038600" cy="531812"/>
          </a:xfrm>
          <a:noFill/>
        </p:spPr>
      </p:pic>
      <p:sp>
        <p:nvSpPr>
          <p:cNvPr id="52229" name="Line 10"/>
          <p:cNvSpPr>
            <a:spLocks noChangeShapeType="1"/>
          </p:cNvSpPr>
          <p:nvPr/>
        </p:nvSpPr>
        <p:spPr bwMode="auto">
          <a:xfrm>
            <a:off x="323850" y="476250"/>
            <a:ext cx="8497888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7" name="Rectangle 16"/>
          <p:cNvSpPr>
            <a:spLocks noChangeArrowheads="1"/>
          </p:cNvSpPr>
          <p:nvPr/>
        </p:nvSpPr>
        <p:spPr bwMode="auto">
          <a:xfrm>
            <a:off x="827584" y="6739626"/>
            <a:ext cx="7200800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sz="1200" dirty="0" smtClean="0"/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sz="1200" dirty="0"/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sz="1200" dirty="0" smtClean="0"/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sz="1200" dirty="0"/>
          </a:p>
        </p:txBody>
      </p:sp>
      <p:sp>
        <p:nvSpPr>
          <p:cNvPr id="2" name="Прямоугольник 1"/>
          <p:cNvSpPr/>
          <p:nvPr/>
        </p:nvSpPr>
        <p:spPr>
          <a:xfrm>
            <a:off x="611560" y="1118349"/>
            <a:ext cx="813690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 smtClean="0"/>
              <a:t>-</a:t>
            </a:r>
            <a:r>
              <a:rPr lang="ru-RU" sz="1200" dirty="0" smtClean="0"/>
              <a:t>Алгоритм </a:t>
            </a:r>
            <a:r>
              <a:rPr lang="ru-RU" sz="1200" dirty="0" err="1" smtClean="0"/>
              <a:t>Дейкстры</a:t>
            </a:r>
            <a:r>
              <a:rPr lang="ru-RU" sz="1200" dirty="0" smtClean="0"/>
              <a:t> (поиск кратчайших путей (пути) от заданной вершины графа)</a:t>
            </a:r>
          </a:p>
          <a:p>
            <a:r>
              <a:rPr lang="ru-RU" sz="1200" dirty="0" smtClean="0"/>
              <a:t>-Алгоритм Беллмана-Форда </a:t>
            </a:r>
            <a:r>
              <a:rPr lang="ru-RU" sz="1200" dirty="0"/>
              <a:t>(поиск </a:t>
            </a:r>
            <a:r>
              <a:rPr lang="ru-RU" sz="1200" dirty="0" smtClean="0"/>
              <a:t>кратчайшего пути </a:t>
            </a:r>
            <a:r>
              <a:rPr lang="ru-RU" sz="1200" dirty="0"/>
              <a:t>от заданной вершины графа</a:t>
            </a:r>
            <a:r>
              <a:rPr lang="ru-RU" sz="1200" dirty="0" smtClean="0"/>
              <a:t>)</a:t>
            </a:r>
          </a:p>
          <a:p>
            <a:r>
              <a:rPr lang="ru-RU" sz="1200" dirty="0"/>
              <a:t>-Алгоритм Йена (поиск </a:t>
            </a:r>
            <a:r>
              <a:rPr lang="en-US" sz="1200" dirty="0"/>
              <a:t>k-</a:t>
            </a:r>
            <a:r>
              <a:rPr lang="ru-RU" sz="1200" dirty="0"/>
              <a:t>кратчайших путей между двумя вершинами графа)</a:t>
            </a:r>
          </a:p>
          <a:p>
            <a:r>
              <a:rPr lang="ru-RU" sz="1200" dirty="0" smtClean="0"/>
              <a:t>-Алгоритм </a:t>
            </a:r>
            <a:r>
              <a:rPr lang="ru-RU" sz="1200" dirty="0" err="1" smtClean="0"/>
              <a:t>Флойда-Уоршелла</a:t>
            </a:r>
            <a:r>
              <a:rPr lang="ru-RU" sz="1200" dirty="0" smtClean="0"/>
              <a:t> </a:t>
            </a:r>
            <a:r>
              <a:rPr lang="ru-RU" sz="1200" dirty="0"/>
              <a:t>(поиск </a:t>
            </a:r>
            <a:r>
              <a:rPr lang="ru-RU" sz="1200" dirty="0" smtClean="0"/>
              <a:t>кратчайших путей между всеми вершинами графа)</a:t>
            </a:r>
          </a:p>
          <a:p>
            <a:r>
              <a:rPr lang="ru-RU" sz="1200" dirty="0" smtClean="0"/>
              <a:t>-Эвристический алгоритм </a:t>
            </a:r>
            <a:r>
              <a:rPr lang="en-US" sz="1200" dirty="0" smtClean="0"/>
              <a:t>A* (A </a:t>
            </a:r>
            <a:r>
              <a:rPr lang="ru-RU" sz="1200" dirty="0" smtClean="0"/>
              <a:t>звезда</a:t>
            </a:r>
            <a:r>
              <a:rPr lang="en-US" sz="1200" dirty="0" smtClean="0"/>
              <a:t>)</a:t>
            </a:r>
            <a:endParaRPr lang="ru-RU" sz="1200" dirty="0"/>
          </a:p>
          <a:p>
            <a:endParaRPr lang="ru-RU" sz="1200" dirty="0"/>
          </a:p>
        </p:txBody>
      </p:sp>
    </p:spTree>
    <p:extLst>
      <p:ext uri="{BB962C8B-B14F-4D97-AF65-F5344CB8AC3E}">
        <p14:creationId xmlns:p14="http://schemas.microsoft.com/office/powerpoint/2010/main" val="32016074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Номер слайда 6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0081F7C6-75BB-4641-BB88-7B6C0EBA8BF3}" type="slidenum">
              <a:rPr lang="ru-RU" altLang="ru-RU" sz="1400" smtClean="0"/>
              <a:pPr eaLnBrk="1" hangingPunct="1">
                <a:spcBef>
                  <a:spcPct val="0"/>
                </a:spcBef>
                <a:buFontTx/>
                <a:buNone/>
              </a:pPr>
              <a:t>39</a:t>
            </a:fld>
            <a:endParaRPr lang="ru-RU" altLang="ru-RU" sz="1400" smtClean="0"/>
          </a:p>
        </p:txBody>
      </p:sp>
      <p:sp>
        <p:nvSpPr>
          <p:cNvPr id="52227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332656"/>
            <a:ext cx="8229600" cy="865188"/>
          </a:xfrm>
        </p:spPr>
        <p:txBody>
          <a:bodyPr/>
          <a:lstStyle/>
          <a:p>
            <a:pPr eaLnBrk="1" hangingPunct="1"/>
            <a:r>
              <a:rPr lang="ru-RU" altLang="ru-RU" sz="2000" b="1" dirty="0" smtClean="0">
                <a:solidFill>
                  <a:srgbClr val="0000FF"/>
                </a:solidFill>
              </a:rPr>
              <a:t>Размещение узла в сети связи</a:t>
            </a:r>
            <a:endParaRPr lang="ru-RU" altLang="ru-RU" sz="2800" b="1" dirty="0" smtClean="0">
              <a:solidFill>
                <a:srgbClr val="0000FF"/>
              </a:solidFill>
            </a:endParaRPr>
          </a:p>
        </p:txBody>
      </p:sp>
      <p:pic>
        <p:nvPicPr>
          <p:cNvPr id="52228" name="Picture 3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6326188"/>
            <a:ext cx="4038600" cy="531812"/>
          </a:xfrm>
          <a:noFill/>
        </p:spPr>
      </p:pic>
      <p:sp>
        <p:nvSpPr>
          <p:cNvPr id="52229" name="Line 10"/>
          <p:cNvSpPr>
            <a:spLocks noChangeShapeType="1"/>
          </p:cNvSpPr>
          <p:nvPr/>
        </p:nvSpPr>
        <p:spPr bwMode="auto">
          <a:xfrm>
            <a:off x="323850" y="476250"/>
            <a:ext cx="8497888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52232" name="Rectangle 16"/>
          <p:cNvSpPr>
            <a:spLocks noChangeArrowheads="1"/>
          </p:cNvSpPr>
          <p:nvPr/>
        </p:nvSpPr>
        <p:spPr bwMode="auto">
          <a:xfrm>
            <a:off x="416640" y="1105933"/>
            <a:ext cx="8496944" cy="7386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sz="1400" dirty="0" smtClean="0"/>
              <a:t>Пусть имеется некоторая структура, заданная, например, расположением населенных пунктов и связывающих их дорог, или зданий и сооружений кабельной канализации между ними, модель которой может быть описана графом.</a:t>
            </a:r>
          </a:p>
        </p:txBody>
      </p:sp>
      <p:sp>
        <p:nvSpPr>
          <p:cNvPr id="13" name="Прямоугольник 2"/>
          <p:cNvSpPr>
            <a:spLocks noChangeArrowheads="1"/>
          </p:cNvSpPr>
          <p:nvPr/>
        </p:nvSpPr>
        <p:spPr bwMode="auto">
          <a:xfrm>
            <a:off x="624532" y="5589240"/>
            <a:ext cx="7632848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altLang="ru-RU" sz="1200" dirty="0" smtClean="0"/>
              <a:t>Задача 1 – (минимаксная задача) может быть решена путем </a:t>
            </a:r>
            <a:r>
              <a:rPr lang="ru-RU" altLang="ru-RU" sz="1200" b="1" dirty="0" smtClean="0"/>
              <a:t>поиска ЦЕНТРОВ графа</a:t>
            </a:r>
            <a:r>
              <a:rPr lang="ru-RU" altLang="ru-RU" sz="1200" dirty="0" smtClean="0"/>
              <a:t>.</a:t>
            </a:r>
            <a:endParaRPr lang="ru-RU" altLang="ru-RU" sz="1200" dirty="0"/>
          </a:p>
        </p:txBody>
      </p:sp>
      <p:sp>
        <p:nvSpPr>
          <p:cNvPr id="14" name="Прямоугольник 2"/>
          <p:cNvSpPr>
            <a:spLocks noChangeArrowheads="1"/>
          </p:cNvSpPr>
          <p:nvPr/>
        </p:nvSpPr>
        <p:spPr bwMode="auto">
          <a:xfrm>
            <a:off x="624532" y="5805264"/>
            <a:ext cx="7632848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altLang="ru-RU" sz="1200" dirty="0" smtClean="0"/>
              <a:t>Задача 2 – (</a:t>
            </a:r>
            <a:r>
              <a:rPr lang="ru-RU" altLang="ru-RU" sz="1200" dirty="0" err="1" smtClean="0"/>
              <a:t>минисуммная</a:t>
            </a:r>
            <a:r>
              <a:rPr lang="ru-RU" altLang="ru-RU" sz="1200" dirty="0" smtClean="0"/>
              <a:t> задача) может быть решена путем </a:t>
            </a:r>
            <a:r>
              <a:rPr lang="ru-RU" altLang="ru-RU" sz="1200" b="1" dirty="0" smtClean="0"/>
              <a:t>поиска МЕДИАН графа</a:t>
            </a:r>
            <a:r>
              <a:rPr lang="ru-RU" altLang="ru-RU" sz="1200" dirty="0" smtClean="0"/>
              <a:t>.</a:t>
            </a:r>
            <a:endParaRPr lang="ru-RU" altLang="ru-RU" sz="1200" dirty="0"/>
          </a:p>
        </p:txBody>
      </p:sp>
      <p:sp>
        <p:nvSpPr>
          <p:cNvPr id="47" name="Rectangle 16"/>
          <p:cNvSpPr>
            <a:spLocks noChangeArrowheads="1"/>
          </p:cNvSpPr>
          <p:nvPr/>
        </p:nvSpPr>
        <p:spPr bwMode="auto">
          <a:xfrm>
            <a:off x="480160" y="4092742"/>
            <a:ext cx="8496944" cy="1600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400" b="1" dirty="0" smtClean="0"/>
              <a:t>Задача 1 </a:t>
            </a:r>
            <a:r>
              <a:rPr lang="ru-RU" altLang="ru-RU" sz="1400" dirty="0" smtClean="0"/>
              <a:t>состоит в том, что требуется найти такую вершину графа, от которой расстояния до других вершин минимальны, например, когда требуется обеспечить минимальную длину абонентской линии (например, при выборе места установки концентратора </a:t>
            </a:r>
            <a:r>
              <a:rPr lang="en-US" altLang="ru-RU" sz="1400" dirty="0" smtClean="0"/>
              <a:t>ADSL)</a:t>
            </a:r>
            <a:r>
              <a:rPr lang="ru-RU" altLang="ru-RU" sz="1400" dirty="0" smtClean="0"/>
              <a:t>.</a:t>
            </a:r>
          </a:p>
          <a:p>
            <a:pPr eaLnBrk="1" hangingPunct="1">
              <a:spcBef>
                <a:spcPct val="0"/>
              </a:spcBef>
              <a:buNone/>
            </a:pPr>
            <a:r>
              <a:rPr lang="ru-RU" altLang="ru-RU" sz="1400" b="1" dirty="0"/>
              <a:t>Задача </a:t>
            </a:r>
            <a:r>
              <a:rPr lang="en-US" altLang="ru-RU" sz="1400" b="1" dirty="0" smtClean="0"/>
              <a:t>2</a:t>
            </a:r>
            <a:r>
              <a:rPr lang="ru-RU" altLang="ru-RU" sz="1400" b="1" dirty="0" smtClean="0"/>
              <a:t> </a:t>
            </a:r>
            <a:r>
              <a:rPr lang="ru-RU" altLang="ru-RU" sz="1400" dirty="0"/>
              <a:t>состоит в том, что требуется найти такую вершину графа, от </a:t>
            </a:r>
            <a:r>
              <a:rPr lang="ru-RU" altLang="ru-RU" sz="1400" dirty="0" smtClean="0"/>
              <a:t>которой</a:t>
            </a:r>
            <a:r>
              <a:rPr lang="en-US" altLang="ru-RU" sz="1400" dirty="0" smtClean="0"/>
              <a:t> </a:t>
            </a:r>
            <a:r>
              <a:rPr lang="ru-RU" altLang="ru-RU" sz="1400" dirty="0" smtClean="0"/>
              <a:t>сумма расстояний </a:t>
            </a:r>
            <a:r>
              <a:rPr lang="ru-RU" altLang="ru-RU" sz="1400" dirty="0"/>
              <a:t>до других вершин </a:t>
            </a:r>
            <a:r>
              <a:rPr lang="ru-RU" altLang="ru-RU" sz="1400" dirty="0" smtClean="0"/>
              <a:t>минимальна, </a:t>
            </a:r>
            <a:r>
              <a:rPr lang="ru-RU" altLang="ru-RU" sz="1400" dirty="0"/>
              <a:t>например, когда требуется обеспечить </a:t>
            </a:r>
            <a:r>
              <a:rPr lang="ru-RU" altLang="ru-RU" sz="1400" dirty="0" smtClean="0"/>
              <a:t>минимальный расход кабеля абонентской сети.</a:t>
            </a:r>
            <a:endParaRPr lang="ru-RU" altLang="ru-RU" sz="1400" dirty="0"/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ru-RU" sz="1400" b="1" dirty="0" smtClean="0"/>
          </a:p>
        </p:txBody>
      </p:sp>
      <p:pic>
        <p:nvPicPr>
          <p:cNvPr id="26419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5816" y="1628800"/>
            <a:ext cx="2719883" cy="25465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037602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Номер слайда 6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0081F7C6-75BB-4641-BB88-7B6C0EBA8BF3}" type="slidenum">
              <a:rPr lang="ru-RU" altLang="ru-RU" sz="1400" smtClean="0"/>
              <a:pPr eaLnBrk="1" hangingPunct="1">
                <a:spcBef>
                  <a:spcPct val="0"/>
                </a:spcBef>
                <a:buFontTx/>
                <a:buNone/>
              </a:pPr>
              <a:t>4</a:t>
            </a:fld>
            <a:endParaRPr lang="ru-RU" altLang="ru-RU" sz="1400" smtClean="0"/>
          </a:p>
        </p:txBody>
      </p:sp>
      <p:sp>
        <p:nvSpPr>
          <p:cNvPr id="52227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476250"/>
            <a:ext cx="8229600" cy="865188"/>
          </a:xfrm>
        </p:spPr>
        <p:txBody>
          <a:bodyPr/>
          <a:lstStyle/>
          <a:p>
            <a:pPr eaLnBrk="1" hangingPunct="1"/>
            <a:r>
              <a:rPr lang="ru-RU" altLang="ru-RU" sz="1800" dirty="0" smtClean="0">
                <a:solidFill>
                  <a:srgbClr val="0000FF"/>
                </a:solidFill>
              </a:rPr>
              <a:t>Покоординатный спуск (пример)</a:t>
            </a:r>
            <a:endParaRPr lang="ru-RU" altLang="ru-RU" sz="2400" dirty="0" smtClean="0">
              <a:solidFill>
                <a:srgbClr val="0000FF"/>
              </a:solidFill>
            </a:endParaRPr>
          </a:p>
        </p:txBody>
      </p:sp>
      <p:pic>
        <p:nvPicPr>
          <p:cNvPr id="52228" name="Picture 3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6326188"/>
            <a:ext cx="4038600" cy="531812"/>
          </a:xfrm>
          <a:noFill/>
        </p:spPr>
      </p:pic>
      <p:sp>
        <p:nvSpPr>
          <p:cNvPr id="52229" name="Line 10"/>
          <p:cNvSpPr>
            <a:spLocks noChangeShapeType="1"/>
          </p:cNvSpPr>
          <p:nvPr/>
        </p:nvSpPr>
        <p:spPr bwMode="auto">
          <a:xfrm>
            <a:off x="323850" y="476250"/>
            <a:ext cx="8497888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52231" name="Rectangle 16"/>
          <p:cNvSpPr>
            <a:spLocks noChangeArrowheads="1"/>
          </p:cNvSpPr>
          <p:nvPr/>
        </p:nvSpPr>
        <p:spPr bwMode="auto">
          <a:xfrm>
            <a:off x="493712" y="1376462"/>
            <a:ext cx="6310535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400" dirty="0" smtClean="0">
                <a:cs typeface="Times New Roman" pitchFamily="18" charset="0"/>
              </a:rPr>
              <a:t>Задана выпуклая </a:t>
            </a:r>
            <a:r>
              <a:rPr lang="ru-RU" altLang="ru-RU" sz="1400" dirty="0">
                <a:cs typeface="Times New Roman" pitchFamily="18" charset="0"/>
              </a:rPr>
              <a:t>функция </a:t>
            </a:r>
            <a:r>
              <a:rPr lang="ru-RU" altLang="ru-RU" sz="1400" dirty="0" smtClean="0">
                <a:cs typeface="Times New Roman" pitchFamily="18" charset="0"/>
              </a:rPr>
              <a:t>2 переменных</a:t>
            </a:r>
            <a:endParaRPr lang="ru-RU" altLang="ru-RU" sz="1400" dirty="0">
              <a:cs typeface="Times New Roman" pitchFamily="18" charset="0"/>
            </a:endParaRPr>
          </a:p>
        </p:txBody>
      </p:sp>
      <p:sp>
        <p:nvSpPr>
          <p:cNvPr id="52243" name="Прямоугольник 2"/>
          <p:cNvSpPr>
            <a:spLocks noChangeArrowheads="1"/>
          </p:cNvSpPr>
          <p:nvPr/>
        </p:nvSpPr>
        <p:spPr bwMode="auto">
          <a:xfrm>
            <a:off x="899592" y="5211819"/>
            <a:ext cx="564810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altLang="ru-RU" sz="1200" dirty="0" smtClean="0"/>
              <a:t>Результат </a:t>
            </a:r>
            <a:r>
              <a:rPr lang="en-US" altLang="ru-RU" sz="1200" dirty="0" smtClean="0"/>
              <a:t>x*=(1,16; 1,36)</a:t>
            </a:r>
            <a:r>
              <a:rPr lang="ru-RU" altLang="ru-RU" sz="1200" dirty="0" smtClean="0"/>
              <a:t>,        потребовалось около 1138</a:t>
            </a:r>
            <a:r>
              <a:rPr lang="en-US" altLang="ru-RU" sz="1200" dirty="0" smtClean="0"/>
              <a:t>x</a:t>
            </a:r>
            <a:r>
              <a:rPr lang="ru-RU" altLang="ru-RU" sz="1200" dirty="0" smtClean="0"/>
              <a:t>20 вычислений</a:t>
            </a:r>
            <a:r>
              <a:rPr lang="en-US" altLang="ru-RU" sz="1200" dirty="0" smtClean="0"/>
              <a:t> </a:t>
            </a:r>
            <a:r>
              <a:rPr lang="ru-RU" altLang="ru-RU" sz="1200" dirty="0" smtClean="0"/>
              <a:t>функции</a:t>
            </a:r>
            <a:endParaRPr lang="ru-RU" altLang="ru-RU" sz="1200" dirty="0"/>
          </a:p>
        </p:txBody>
      </p:sp>
      <p:graphicFrame>
        <p:nvGraphicFramePr>
          <p:cNvPr id="2" name="Объект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56619796"/>
              </p:ext>
            </p:extLst>
          </p:nvPr>
        </p:nvGraphicFramePr>
        <p:xfrm>
          <a:off x="755576" y="1818347"/>
          <a:ext cx="3236912" cy="381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490" name="Формула" r:id="rId4" imgW="1917360" imgH="241200" progId="Equation.3">
                  <p:embed/>
                </p:oleObj>
              </mc:Choice>
              <mc:Fallback>
                <p:oleObj name="Формула" r:id="rId4" imgW="1917360" imgH="241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55576" y="1818347"/>
                        <a:ext cx="3236912" cy="381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17764" name="Picture 4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01054" y="2530279"/>
            <a:ext cx="3293293" cy="25549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6" name="Rectangle 16"/>
          <p:cNvSpPr>
            <a:spLocks noChangeArrowheads="1"/>
          </p:cNvSpPr>
          <p:nvPr/>
        </p:nvSpPr>
        <p:spPr bwMode="auto">
          <a:xfrm>
            <a:off x="5220071" y="1390904"/>
            <a:ext cx="2974275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200" dirty="0">
                <a:cs typeface="Times New Roman" pitchFamily="18" charset="0"/>
              </a:rPr>
              <a:t>Ш</a:t>
            </a:r>
            <a:r>
              <a:rPr lang="ru-RU" altLang="ru-RU" sz="1200" dirty="0" smtClean="0">
                <a:cs typeface="Times New Roman" pitchFamily="18" charset="0"/>
              </a:rPr>
              <a:t>аги поиска экстремума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200" dirty="0" smtClean="0">
                <a:cs typeface="Times New Roman" pitchFamily="18" charset="0"/>
              </a:rPr>
              <a:t>(на каждом из шагов используется метод золотого сечения)</a:t>
            </a:r>
            <a:endParaRPr lang="ru-RU" altLang="ru-RU" sz="1200" dirty="0">
              <a:cs typeface="Times New Roman" pitchFamily="18" charset="0"/>
            </a:endParaRPr>
          </a:p>
        </p:txBody>
      </p:sp>
      <p:sp>
        <p:nvSpPr>
          <p:cNvPr id="3" name="Полилиния 2"/>
          <p:cNvSpPr/>
          <p:nvPr/>
        </p:nvSpPr>
        <p:spPr>
          <a:xfrm rot="21316128">
            <a:off x="6294120" y="3017520"/>
            <a:ext cx="358140" cy="586740"/>
          </a:xfrm>
          <a:custGeom>
            <a:avLst/>
            <a:gdLst>
              <a:gd name="connsiteX0" fmla="*/ 358140 w 358140"/>
              <a:gd name="connsiteY0" fmla="*/ 0 h 586740"/>
              <a:gd name="connsiteX1" fmla="*/ 121920 w 358140"/>
              <a:gd name="connsiteY1" fmla="*/ 396240 h 586740"/>
              <a:gd name="connsiteX2" fmla="*/ 0 w 358140"/>
              <a:gd name="connsiteY2" fmla="*/ 586740 h 5867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58140" h="586740">
                <a:moveTo>
                  <a:pt x="358140" y="0"/>
                </a:moveTo>
                <a:cubicBezTo>
                  <a:pt x="269240" y="149225"/>
                  <a:pt x="181610" y="298450"/>
                  <a:pt x="121920" y="396240"/>
                </a:cubicBezTo>
                <a:cubicBezTo>
                  <a:pt x="62230" y="494030"/>
                  <a:pt x="31115" y="540385"/>
                  <a:pt x="0" y="586740"/>
                </a:cubicBezTo>
              </a:path>
            </a:pathLst>
          </a:custGeom>
          <a:noFill/>
          <a:ln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8" name="Picture 3" descr="Rosenbrock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5975" y="2420888"/>
            <a:ext cx="2957332" cy="221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556212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Номер слайда 6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0081F7C6-75BB-4641-BB88-7B6C0EBA8BF3}" type="slidenum">
              <a:rPr lang="ru-RU" altLang="ru-RU" sz="1400" smtClean="0"/>
              <a:pPr eaLnBrk="1" hangingPunct="1">
                <a:spcBef>
                  <a:spcPct val="0"/>
                </a:spcBef>
                <a:buFontTx/>
                <a:buNone/>
              </a:pPr>
              <a:t>40</a:t>
            </a:fld>
            <a:endParaRPr lang="ru-RU" altLang="ru-RU" sz="1400" smtClean="0"/>
          </a:p>
        </p:txBody>
      </p:sp>
      <p:sp>
        <p:nvSpPr>
          <p:cNvPr id="52227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332656"/>
            <a:ext cx="8229600" cy="865188"/>
          </a:xfrm>
        </p:spPr>
        <p:txBody>
          <a:bodyPr/>
          <a:lstStyle/>
          <a:p>
            <a:pPr eaLnBrk="1" hangingPunct="1"/>
            <a:r>
              <a:rPr lang="ru-RU" altLang="ru-RU" sz="1800" dirty="0" smtClean="0">
                <a:solidFill>
                  <a:srgbClr val="0000FF"/>
                </a:solidFill>
              </a:rPr>
              <a:t>размещение </a:t>
            </a:r>
            <a:r>
              <a:rPr lang="ru-RU" altLang="ru-RU" sz="1800" b="1" dirty="0" smtClean="0">
                <a:solidFill>
                  <a:srgbClr val="0000FF"/>
                </a:solidFill>
              </a:rPr>
              <a:t>центров</a:t>
            </a:r>
            <a:r>
              <a:rPr lang="ru-RU" altLang="ru-RU" sz="1800" dirty="0" smtClean="0">
                <a:solidFill>
                  <a:srgbClr val="0000FF"/>
                </a:solidFill>
              </a:rPr>
              <a:t> графа</a:t>
            </a:r>
            <a:endParaRPr lang="ru-RU" altLang="ru-RU" sz="2400" dirty="0" smtClean="0">
              <a:solidFill>
                <a:srgbClr val="0000FF"/>
              </a:solidFill>
            </a:endParaRPr>
          </a:p>
        </p:txBody>
      </p:sp>
      <p:pic>
        <p:nvPicPr>
          <p:cNvPr id="52228" name="Picture 3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6326188"/>
            <a:ext cx="4038600" cy="531812"/>
          </a:xfrm>
          <a:noFill/>
        </p:spPr>
      </p:pic>
      <p:sp>
        <p:nvSpPr>
          <p:cNvPr id="52229" name="Line 10"/>
          <p:cNvSpPr>
            <a:spLocks noChangeShapeType="1"/>
          </p:cNvSpPr>
          <p:nvPr/>
        </p:nvSpPr>
        <p:spPr bwMode="auto">
          <a:xfrm>
            <a:off x="323850" y="476250"/>
            <a:ext cx="8497888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52232" name="Rectangle 16"/>
          <p:cNvSpPr>
            <a:spLocks noChangeArrowheads="1"/>
          </p:cNvSpPr>
          <p:nvPr/>
        </p:nvSpPr>
        <p:spPr bwMode="auto">
          <a:xfrm>
            <a:off x="504342" y="1340768"/>
            <a:ext cx="8136904" cy="44012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sz="1400" dirty="0"/>
              <a:t>Для любой вершины </a:t>
            </a:r>
            <a:r>
              <a:rPr lang="ru-RU" sz="1400" i="1" dirty="0" smtClean="0"/>
              <a:t>x</a:t>
            </a:r>
            <a:r>
              <a:rPr lang="en-US" sz="1400" i="1" baseline="-25000" dirty="0" err="1" smtClean="0"/>
              <a:t>i</a:t>
            </a:r>
            <a:r>
              <a:rPr lang="ru-RU" sz="1400" dirty="0" smtClean="0"/>
              <a:t> </a:t>
            </a:r>
            <a:r>
              <a:rPr lang="ru-RU" sz="1400" dirty="0"/>
              <a:t>графа G = (X, Г) пусть </a:t>
            </a:r>
            <a:r>
              <a:rPr lang="en-US" sz="1400" i="1" dirty="0" smtClean="0"/>
              <a:t>R</a:t>
            </a:r>
            <a:r>
              <a:rPr lang="en-US" sz="1400" i="1" baseline="-25000" dirty="0" smtClean="0">
                <a:sym typeface="Symbol"/>
              </a:rPr>
              <a:t>0</a:t>
            </a:r>
            <a:r>
              <a:rPr lang="ru-RU" sz="1400" dirty="0" smtClean="0"/>
              <a:t>(</a:t>
            </a:r>
            <a:r>
              <a:rPr lang="ru-RU" sz="1400" i="1" dirty="0" smtClean="0"/>
              <a:t>х</a:t>
            </a:r>
            <a:r>
              <a:rPr lang="en-US" sz="1400" i="1" baseline="-25000" dirty="0" err="1" smtClean="0"/>
              <a:t>i</a:t>
            </a:r>
            <a:r>
              <a:rPr lang="ru-RU" sz="1400" dirty="0" smtClean="0"/>
              <a:t>) </a:t>
            </a:r>
            <a:r>
              <a:rPr lang="ru-RU" sz="1400" dirty="0"/>
              <a:t>есть </a:t>
            </a:r>
            <a:r>
              <a:rPr lang="ru-RU" sz="1400" dirty="0" smtClean="0"/>
              <a:t>множество </a:t>
            </a:r>
            <a:r>
              <a:rPr lang="ru-RU" sz="1400" dirty="0"/>
              <a:t>тех вершин </a:t>
            </a:r>
            <a:r>
              <a:rPr lang="en-US" sz="1400" dirty="0" smtClean="0"/>
              <a:t>x</a:t>
            </a:r>
            <a:r>
              <a:rPr lang="ru-RU" sz="1400" baseline="-25000" dirty="0" smtClean="0"/>
              <a:t>j</a:t>
            </a:r>
            <a:r>
              <a:rPr lang="ru-RU" sz="1400" dirty="0" smtClean="0"/>
              <a:t> </a:t>
            </a:r>
            <a:r>
              <a:rPr lang="ru-RU" sz="1400" dirty="0"/>
              <a:t>графа G, которые достижимы из вершины </a:t>
            </a:r>
            <a:r>
              <a:rPr lang="ru-RU" sz="1400" i="1" dirty="0" smtClean="0"/>
              <a:t>x</a:t>
            </a:r>
            <a:r>
              <a:rPr lang="en-US" sz="1400" i="1" baseline="-25000" dirty="0" err="1" smtClean="0"/>
              <a:t>i</a:t>
            </a:r>
            <a:r>
              <a:rPr lang="ru-RU" sz="1400" dirty="0" smtClean="0"/>
              <a:t> </a:t>
            </a:r>
            <a:r>
              <a:rPr lang="ru-RU" sz="1400" dirty="0"/>
              <a:t>с помощью путей со взвешенными длинами </a:t>
            </a:r>
            <a:r>
              <a:rPr lang="ru-RU" sz="1400" i="1" dirty="0" err="1" smtClean="0"/>
              <a:t>v</a:t>
            </a:r>
            <a:r>
              <a:rPr lang="ru-RU" sz="1400" i="1" baseline="-25000" dirty="0" err="1" smtClean="0"/>
              <a:t>j</a:t>
            </a:r>
            <a:r>
              <a:rPr lang="ru-RU" sz="1400" i="1" dirty="0" err="1" smtClean="0"/>
              <a:t>d</a:t>
            </a:r>
            <a:r>
              <a:rPr lang="ru-RU" sz="1400" dirty="0" smtClean="0"/>
              <a:t>(</a:t>
            </a:r>
            <a:r>
              <a:rPr lang="ru-RU" sz="1400" i="1" dirty="0" smtClean="0"/>
              <a:t>х</a:t>
            </a:r>
            <a:r>
              <a:rPr lang="en-US" sz="1400" i="1" baseline="-25000" dirty="0" err="1" smtClean="0"/>
              <a:t>i</a:t>
            </a:r>
            <a:r>
              <a:rPr lang="ru-RU" sz="1400" i="1" dirty="0" smtClean="0"/>
              <a:t>, </a:t>
            </a:r>
            <a:r>
              <a:rPr lang="ru-RU" sz="1400" i="1" dirty="0" err="1"/>
              <a:t>x</a:t>
            </a:r>
            <a:r>
              <a:rPr lang="ru-RU" sz="1400" i="1" baseline="-25000" dirty="0" err="1"/>
              <a:t>j</a:t>
            </a:r>
            <a:r>
              <a:rPr lang="ru-RU" sz="1400" dirty="0"/>
              <a:t>), не </a:t>
            </a:r>
            <a:r>
              <a:rPr lang="ru-RU" sz="1400" dirty="0" smtClean="0"/>
              <a:t>превосходящими </a:t>
            </a:r>
            <a:r>
              <a:rPr lang="ru-RU" sz="1400" dirty="0"/>
              <a:t>величины </a:t>
            </a:r>
            <a:r>
              <a:rPr lang="ru-RU" sz="1400" dirty="0" smtClean="0">
                <a:sym typeface="Symbol"/>
              </a:rPr>
              <a:t></a:t>
            </a:r>
            <a:r>
              <a:rPr lang="ru-RU" sz="1400" dirty="0" smtClean="0"/>
              <a:t>. </a:t>
            </a:r>
            <a:endParaRPr lang="en-US" sz="1400" dirty="0" smtClean="0"/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sz="1400" dirty="0" smtClean="0"/>
              <a:t>Через </a:t>
            </a:r>
            <a:r>
              <a:rPr lang="en-US" sz="1400" i="1" dirty="0" err="1"/>
              <a:t>R</a:t>
            </a:r>
            <a:r>
              <a:rPr lang="en-US" sz="1400" i="1" baseline="-25000" dirty="0" err="1" smtClean="0">
                <a:sym typeface="Symbol"/>
              </a:rPr>
              <a:t>t</a:t>
            </a:r>
            <a:r>
              <a:rPr lang="en-US" sz="1400" i="1" baseline="-25000" dirty="0" smtClean="0">
                <a:sym typeface="Symbol"/>
              </a:rPr>
              <a:t> </a:t>
            </a:r>
            <a:r>
              <a:rPr lang="ru-RU" sz="1400" dirty="0" smtClean="0"/>
              <a:t>(</a:t>
            </a:r>
            <a:r>
              <a:rPr lang="ru-RU" sz="1400" i="1" dirty="0" smtClean="0"/>
              <a:t>х</a:t>
            </a:r>
            <a:r>
              <a:rPr lang="en-US" sz="1400" i="1" baseline="-25000" dirty="0" err="1"/>
              <a:t>i</a:t>
            </a:r>
            <a:r>
              <a:rPr lang="ru-RU" sz="1400" dirty="0" smtClean="0"/>
              <a:t>) </a:t>
            </a:r>
            <a:r>
              <a:rPr lang="ru-RU" sz="1400" dirty="0"/>
              <a:t>будет обозначаться </a:t>
            </a:r>
            <a:r>
              <a:rPr lang="ru-RU" sz="1400" dirty="0" smtClean="0"/>
              <a:t>множество </a:t>
            </a:r>
            <a:r>
              <a:rPr lang="ru-RU" sz="1400" dirty="0"/>
              <a:t>тех вершин </a:t>
            </a:r>
            <a:r>
              <a:rPr lang="ru-RU" sz="1400" i="1" dirty="0" smtClean="0"/>
              <a:t>х</a:t>
            </a:r>
            <a:r>
              <a:rPr lang="en-US" sz="1400" i="1" baseline="-25000" dirty="0" err="1" smtClean="0"/>
              <a:t>i</a:t>
            </a:r>
            <a:r>
              <a:rPr lang="ru-RU" sz="1400" dirty="0" smtClean="0"/>
              <a:t> </a:t>
            </a:r>
            <a:r>
              <a:rPr lang="ru-RU" sz="1400" dirty="0"/>
              <a:t>графа G, из которых вершина </a:t>
            </a:r>
            <a:r>
              <a:rPr lang="ru-RU" sz="1400" i="1" dirty="0" smtClean="0"/>
              <a:t>x</a:t>
            </a:r>
            <a:r>
              <a:rPr lang="en-US" sz="1400" i="1" baseline="-25000" dirty="0" err="1" smtClean="0"/>
              <a:t>i</a:t>
            </a:r>
            <a:r>
              <a:rPr lang="ru-RU" sz="1400" dirty="0" smtClean="0"/>
              <a:t> </a:t>
            </a:r>
            <a:r>
              <a:rPr lang="ru-RU" sz="1400" dirty="0"/>
              <a:t>может быть </a:t>
            </a:r>
            <a:r>
              <a:rPr lang="ru-RU" sz="1400" dirty="0" smtClean="0"/>
              <a:t>достигнута </a:t>
            </a:r>
            <a:r>
              <a:rPr lang="ru-RU" sz="1400" dirty="0"/>
              <a:t>с использованием путей, имеющих </a:t>
            </a:r>
            <a:r>
              <a:rPr lang="ru-RU" sz="1400" dirty="0" smtClean="0"/>
              <a:t>взвешенные </a:t>
            </a:r>
            <a:r>
              <a:rPr lang="ru-RU" sz="1400" dirty="0"/>
              <a:t>длины </a:t>
            </a:r>
            <a:r>
              <a:rPr lang="ru-RU" sz="1400" i="1" dirty="0" err="1" smtClean="0"/>
              <a:t>v</a:t>
            </a:r>
            <a:r>
              <a:rPr lang="ru-RU" sz="1400" i="1" baseline="-25000" dirty="0" err="1" smtClean="0"/>
              <a:t>j</a:t>
            </a:r>
            <a:r>
              <a:rPr lang="ru-RU" sz="1400" i="1" dirty="0" err="1" smtClean="0"/>
              <a:t>d</a:t>
            </a:r>
            <a:r>
              <a:rPr lang="ru-RU" sz="1400" dirty="0" smtClean="0"/>
              <a:t>(</a:t>
            </a:r>
            <a:r>
              <a:rPr lang="ru-RU" sz="1400" i="1" dirty="0" smtClean="0"/>
              <a:t>х</a:t>
            </a:r>
            <a:r>
              <a:rPr lang="en-US" sz="1400" i="1" baseline="-25000" dirty="0" smtClean="0"/>
              <a:t>j</a:t>
            </a:r>
            <a:r>
              <a:rPr lang="ru-RU" sz="1400" i="1" dirty="0" smtClean="0"/>
              <a:t>, x</a:t>
            </a:r>
            <a:r>
              <a:rPr lang="en-US" sz="1400" i="1" baseline="-25000" dirty="0" err="1" smtClean="0"/>
              <a:t>i</a:t>
            </a:r>
            <a:r>
              <a:rPr lang="ru-RU" sz="1400" dirty="0" smtClean="0"/>
              <a:t>) </a:t>
            </a:r>
            <a:r>
              <a:rPr lang="ru-RU" sz="1400" dirty="0" smtClean="0">
                <a:sym typeface="Symbol"/>
              </a:rPr>
              <a:t></a:t>
            </a:r>
            <a:r>
              <a:rPr lang="ru-RU" sz="1400" dirty="0">
                <a:sym typeface="Symbol"/>
              </a:rPr>
              <a:t> </a:t>
            </a:r>
            <a:r>
              <a:rPr lang="ru-RU" sz="1400" dirty="0" smtClean="0">
                <a:sym typeface="Symbol"/>
              </a:rPr>
              <a:t></a:t>
            </a:r>
            <a:r>
              <a:rPr lang="en-US" sz="1400" dirty="0">
                <a:sym typeface="Symbol"/>
              </a:rPr>
              <a:t>.</a:t>
            </a:r>
            <a:endParaRPr lang="ru-RU" sz="1400" dirty="0"/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sz="1400" dirty="0" smtClean="0"/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sz="1400" dirty="0" smtClean="0"/>
              <a:t>Таким </a:t>
            </a:r>
            <a:r>
              <a:rPr lang="ru-RU" sz="1400" dirty="0"/>
              <a:t>образом, </a:t>
            </a:r>
            <a:endParaRPr lang="en-US" sz="1400" dirty="0" smtClean="0"/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sz="1400" i="1" dirty="0"/>
              <a:t>R</a:t>
            </a:r>
            <a:r>
              <a:rPr lang="en-US" sz="1400" i="1" baseline="-25000" dirty="0">
                <a:sym typeface="Symbol"/>
              </a:rPr>
              <a:t></a:t>
            </a:r>
            <a:r>
              <a:rPr lang="en-US" sz="1400" i="1" baseline="-25000" dirty="0" smtClean="0">
                <a:sym typeface="Symbol"/>
              </a:rPr>
              <a:t>0 </a:t>
            </a:r>
            <a:r>
              <a:rPr lang="ru-RU" sz="1400" dirty="0" smtClean="0"/>
              <a:t>(</a:t>
            </a:r>
            <a:r>
              <a:rPr lang="ru-RU" sz="1400" i="1" dirty="0"/>
              <a:t>х</a:t>
            </a:r>
            <a:r>
              <a:rPr lang="en-US" sz="1400" i="1" baseline="-25000" dirty="0" err="1"/>
              <a:t>i</a:t>
            </a:r>
            <a:r>
              <a:rPr lang="ru-RU" sz="1400" dirty="0" smtClean="0"/>
              <a:t>)</a:t>
            </a:r>
            <a:r>
              <a:rPr lang="en-US" sz="1400" dirty="0" smtClean="0"/>
              <a:t> = </a:t>
            </a:r>
            <a:r>
              <a:rPr lang="en-US" sz="1400" dirty="0" smtClean="0">
                <a:sym typeface="Symbol"/>
              </a:rPr>
              <a:t></a:t>
            </a:r>
            <a:r>
              <a:rPr lang="ru-RU" sz="1400" i="1" dirty="0"/>
              <a:t>х</a:t>
            </a:r>
            <a:r>
              <a:rPr lang="en-US" sz="1400" i="1" baseline="-25000" dirty="0" smtClean="0"/>
              <a:t>j </a:t>
            </a:r>
            <a:r>
              <a:rPr lang="en-US" sz="1400" i="1" dirty="0" smtClean="0"/>
              <a:t>| </a:t>
            </a:r>
            <a:r>
              <a:rPr lang="ru-RU" sz="1400" i="1" dirty="0" err="1"/>
              <a:t>v</a:t>
            </a:r>
            <a:r>
              <a:rPr lang="ru-RU" sz="1400" i="1" baseline="-25000" dirty="0" err="1"/>
              <a:t>j</a:t>
            </a:r>
            <a:r>
              <a:rPr lang="ru-RU" sz="1400" i="1" dirty="0" err="1"/>
              <a:t>d</a:t>
            </a:r>
            <a:r>
              <a:rPr lang="ru-RU" sz="1400" dirty="0"/>
              <a:t>(</a:t>
            </a:r>
            <a:r>
              <a:rPr lang="ru-RU" sz="1400" i="1" dirty="0"/>
              <a:t>х</a:t>
            </a:r>
            <a:r>
              <a:rPr lang="en-US" sz="1400" i="1" baseline="-25000" dirty="0" err="1"/>
              <a:t>i</a:t>
            </a:r>
            <a:r>
              <a:rPr lang="ru-RU" sz="1400" i="1" dirty="0"/>
              <a:t>, </a:t>
            </a:r>
            <a:r>
              <a:rPr lang="ru-RU" sz="1400" i="1" dirty="0" err="1"/>
              <a:t>x</a:t>
            </a:r>
            <a:r>
              <a:rPr lang="ru-RU" sz="1400" i="1" baseline="-25000" dirty="0" err="1"/>
              <a:t>j</a:t>
            </a:r>
            <a:r>
              <a:rPr lang="ru-RU" sz="1400" dirty="0" smtClean="0"/>
              <a:t>)</a:t>
            </a:r>
            <a:r>
              <a:rPr lang="en-US" sz="1400" dirty="0" smtClean="0"/>
              <a:t> </a:t>
            </a:r>
            <a:r>
              <a:rPr lang="ru-RU" sz="1400" dirty="0">
                <a:sym typeface="Symbol"/>
              </a:rPr>
              <a:t>  </a:t>
            </a:r>
            <a:r>
              <a:rPr lang="en-US" sz="1400" dirty="0" smtClean="0">
                <a:sym typeface="Symbol"/>
              </a:rPr>
              <a:t>, </a:t>
            </a:r>
            <a:r>
              <a:rPr lang="ru-RU" sz="1400" i="1" dirty="0"/>
              <a:t>х</a:t>
            </a:r>
            <a:r>
              <a:rPr lang="en-US" sz="1400" i="1" baseline="-25000" dirty="0"/>
              <a:t>j </a:t>
            </a:r>
            <a:r>
              <a:rPr lang="en-US" sz="1400" i="1" dirty="0" smtClean="0">
                <a:sym typeface="Symbol"/>
              </a:rPr>
              <a:t> X</a:t>
            </a:r>
            <a:r>
              <a:rPr lang="en-US" sz="1400" dirty="0" smtClean="0">
                <a:sym typeface="Symbol"/>
              </a:rPr>
              <a:t></a:t>
            </a:r>
            <a:endParaRPr lang="en-US" sz="1400" dirty="0"/>
          </a:p>
          <a:p>
            <a:pPr eaLnBrk="1" hangingPunct="1">
              <a:spcBef>
                <a:spcPct val="0"/>
              </a:spcBef>
              <a:buNone/>
            </a:pPr>
            <a:r>
              <a:rPr lang="en-US" sz="1400" i="1" dirty="0" err="1"/>
              <a:t>R</a:t>
            </a:r>
            <a:r>
              <a:rPr lang="en-US" sz="1400" i="1" baseline="-25000" dirty="0" err="1" smtClean="0">
                <a:sym typeface="Symbol"/>
              </a:rPr>
              <a:t>t</a:t>
            </a:r>
            <a:r>
              <a:rPr lang="en-US" sz="1400" i="1" baseline="-25000" dirty="0" smtClean="0">
                <a:sym typeface="Symbol"/>
              </a:rPr>
              <a:t> </a:t>
            </a:r>
            <a:r>
              <a:rPr lang="ru-RU" sz="1400" dirty="0" smtClean="0"/>
              <a:t>(</a:t>
            </a:r>
            <a:r>
              <a:rPr lang="ru-RU" sz="1400" i="1" dirty="0" smtClean="0"/>
              <a:t>х</a:t>
            </a:r>
            <a:r>
              <a:rPr lang="en-US" sz="1400" i="1" baseline="-25000" dirty="0" err="1"/>
              <a:t>i</a:t>
            </a:r>
            <a:r>
              <a:rPr lang="ru-RU" sz="1400" dirty="0"/>
              <a:t>)</a:t>
            </a:r>
            <a:r>
              <a:rPr lang="en-US" sz="1400" dirty="0"/>
              <a:t> = </a:t>
            </a:r>
            <a:r>
              <a:rPr lang="en-US" sz="1400" dirty="0">
                <a:sym typeface="Symbol"/>
              </a:rPr>
              <a:t></a:t>
            </a:r>
            <a:r>
              <a:rPr lang="ru-RU" sz="1400" i="1" dirty="0"/>
              <a:t>х</a:t>
            </a:r>
            <a:r>
              <a:rPr lang="en-US" sz="1400" i="1" baseline="-25000" dirty="0"/>
              <a:t>j </a:t>
            </a:r>
            <a:r>
              <a:rPr lang="en-US" sz="1400" i="1" dirty="0"/>
              <a:t>| </a:t>
            </a:r>
            <a:r>
              <a:rPr lang="ru-RU" sz="1400" i="1" dirty="0" err="1" smtClean="0"/>
              <a:t>v</a:t>
            </a:r>
            <a:r>
              <a:rPr lang="ru-RU" sz="1400" i="1" baseline="-25000" dirty="0" err="1" smtClean="0"/>
              <a:t>j</a:t>
            </a:r>
            <a:r>
              <a:rPr lang="ru-RU" sz="1400" i="1" dirty="0" err="1" smtClean="0"/>
              <a:t>d</a:t>
            </a:r>
            <a:r>
              <a:rPr lang="ru-RU" sz="1400" dirty="0" smtClean="0"/>
              <a:t>(</a:t>
            </a:r>
            <a:r>
              <a:rPr lang="ru-RU" sz="1400" i="1" dirty="0" smtClean="0"/>
              <a:t>х</a:t>
            </a:r>
            <a:r>
              <a:rPr lang="en-US" sz="1400" i="1" baseline="-25000" dirty="0" smtClean="0"/>
              <a:t>j</a:t>
            </a:r>
            <a:r>
              <a:rPr lang="ru-RU" sz="1400" i="1" dirty="0" smtClean="0"/>
              <a:t>, x</a:t>
            </a:r>
            <a:r>
              <a:rPr lang="en-US" sz="1400" i="1" baseline="-25000" dirty="0" err="1" smtClean="0"/>
              <a:t>i</a:t>
            </a:r>
            <a:r>
              <a:rPr lang="ru-RU" sz="1400" dirty="0" smtClean="0"/>
              <a:t>)</a:t>
            </a:r>
            <a:r>
              <a:rPr lang="en-US" sz="1400" dirty="0" smtClean="0"/>
              <a:t> </a:t>
            </a:r>
            <a:r>
              <a:rPr lang="ru-RU" sz="1400" dirty="0">
                <a:sym typeface="Symbol"/>
              </a:rPr>
              <a:t>  </a:t>
            </a:r>
            <a:r>
              <a:rPr lang="en-US" sz="1400" dirty="0">
                <a:sym typeface="Symbol"/>
              </a:rPr>
              <a:t>, </a:t>
            </a:r>
            <a:r>
              <a:rPr lang="ru-RU" sz="1400" i="1" dirty="0"/>
              <a:t>х</a:t>
            </a:r>
            <a:r>
              <a:rPr lang="en-US" sz="1400" i="1" baseline="-25000" dirty="0"/>
              <a:t>j </a:t>
            </a:r>
            <a:r>
              <a:rPr lang="en-US" sz="1400" i="1" dirty="0">
                <a:sym typeface="Symbol"/>
              </a:rPr>
              <a:t> X</a:t>
            </a:r>
            <a:r>
              <a:rPr lang="en-US" sz="1400" dirty="0">
                <a:sym typeface="Symbol"/>
              </a:rPr>
              <a:t></a:t>
            </a:r>
            <a:endParaRPr lang="en-US" sz="1400" dirty="0"/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sz="1400" dirty="0" smtClean="0"/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sz="1400" dirty="0"/>
              <a:t>Для каждой вершины </a:t>
            </a:r>
            <a:r>
              <a:rPr lang="ru-RU" sz="1400" i="1" dirty="0" smtClean="0"/>
              <a:t>х</a:t>
            </a:r>
            <a:r>
              <a:rPr lang="en-US" sz="1400" i="1" baseline="-25000" dirty="0" err="1" smtClean="0"/>
              <a:t>i</a:t>
            </a:r>
            <a:r>
              <a:rPr lang="ru-RU" sz="1400" dirty="0" smtClean="0"/>
              <a:t> </a:t>
            </a:r>
            <a:r>
              <a:rPr lang="ru-RU" sz="1400" dirty="0"/>
              <a:t>определим следующие два числа: </a:t>
            </a:r>
            <a:endParaRPr lang="en-US" sz="1400" dirty="0" smtClean="0"/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sz="1400" dirty="0"/>
          </a:p>
          <a:p>
            <a:pPr eaLnBrk="1" hangingPunct="1">
              <a:spcBef>
                <a:spcPct val="0"/>
              </a:spcBef>
              <a:buNone/>
            </a:pPr>
            <a:r>
              <a:rPr lang="en-US" sz="1400" i="1" dirty="0" smtClean="0"/>
              <a:t>S</a:t>
            </a:r>
            <a:r>
              <a:rPr lang="en-US" sz="1400" i="1" baseline="-25000" dirty="0" smtClean="0">
                <a:sym typeface="Symbol"/>
              </a:rPr>
              <a:t>0 </a:t>
            </a:r>
            <a:r>
              <a:rPr lang="ru-RU" sz="1400" dirty="0"/>
              <a:t>(</a:t>
            </a:r>
            <a:r>
              <a:rPr lang="ru-RU" sz="1400" i="1" dirty="0"/>
              <a:t>х</a:t>
            </a:r>
            <a:r>
              <a:rPr lang="en-US" sz="1400" i="1" baseline="-25000" dirty="0" err="1"/>
              <a:t>i</a:t>
            </a:r>
            <a:r>
              <a:rPr lang="ru-RU" sz="1400" dirty="0"/>
              <a:t>)</a:t>
            </a:r>
            <a:r>
              <a:rPr lang="en-US" sz="1400" dirty="0"/>
              <a:t> = </a:t>
            </a:r>
            <a:r>
              <a:rPr lang="en-US" sz="1400" dirty="0" smtClean="0"/>
              <a:t>max</a:t>
            </a:r>
            <a:r>
              <a:rPr lang="en-US" sz="1400" dirty="0" smtClean="0">
                <a:sym typeface="Symbol"/>
              </a:rPr>
              <a:t></a:t>
            </a:r>
            <a:r>
              <a:rPr lang="ru-RU" sz="1400" i="1" dirty="0" err="1" smtClean="0"/>
              <a:t>v</a:t>
            </a:r>
            <a:r>
              <a:rPr lang="ru-RU" sz="1400" i="1" baseline="-25000" dirty="0" err="1" smtClean="0"/>
              <a:t>j</a:t>
            </a:r>
            <a:r>
              <a:rPr lang="ru-RU" sz="1400" i="1" dirty="0" err="1" smtClean="0"/>
              <a:t>d</a:t>
            </a:r>
            <a:r>
              <a:rPr lang="ru-RU" sz="1400" dirty="0" smtClean="0"/>
              <a:t>(</a:t>
            </a:r>
            <a:r>
              <a:rPr lang="ru-RU" sz="1400" i="1" dirty="0" smtClean="0"/>
              <a:t>х</a:t>
            </a:r>
            <a:r>
              <a:rPr lang="en-US" sz="1400" i="1" baseline="-25000" dirty="0" err="1"/>
              <a:t>i</a:t>
            </a:r>
            <a:r>
              <a:rPr lang="ru-RU" sz="1400" i="1" dirty="0"/>
              <a:t>, </a:t>
            </a:r>
            <a:r>
              <a:rPr lang="ru-RU" sz="1400" i="1" dirty="0" err="1" smtClean="0"/>
              <a:t>x</a:t>
            </a:r>
            <a:r>
              <a:rPr lang="ru-RU" sz="1400" i="1" baseline="-25000" dirty="0" err="1" smtClean="0"/>
              <a:t>j</a:t>
            </a:r>
            <a:r>
              <a:rPr lang="ru-RU" sz="1400" dirty="0" smtClean="0"/>
              <a:t>)</a:t>
            </a:r>
            <a:r>
              <a:rPr lang="en-US" sz="1400" dirty="0" smtClean="0">
                <a:sym typeface="Symbol"/>
              </a:rPr>
              <a:t> </a:t>
            </a:r>
            <a:r>
              <a:rPr lang="ru-RU" sz="1400" i="1" dirty="0" err="1" smtClean="0"/>
              <a:t>x</a:t>
            </a:r>
            <a:r>
              <a:rPr lang="ru-RU" sz="1400" i="1" baseline="-25000" dirty="0" err="1" smtClean="0"/>
              <a:t>j</a:t>
            </a:r>
            <a:r>
              <a:rPr lang="en-US" sz="1400" i="1" baseline="-25000" dirty="0" smtClean="0"/>
              <a:t> </a:t>
            </a:r>
            <a:r>
              <a:rPr lang="en-US" sz="1400" i="1" dirty="0" smtClean="0">
                <a:sym typeface="Symbol"/>
              </a:rPr>
              <a:t>X</a:t>
            </a:r>
            <a:r>
              <a:rPr lang="en-US" sz="1400" dirty="0" smtClean="0">
                <a:sym typeface="Symbol"/>
              </a:rPr>
              <a:t>  </a:t>
            </a:r>
            <a:r>
              <a:rPr lang="ru-RU" sz="1400" dirty="0" smtClean="0">
                <a:sym typeface="Symbol"/>
              </a:rPr>
              <a:t>Число внешнего разделения</a:t>
            </a:r>
            <a:endParaRPr lang="en-US" sz="1400" dirty="0" smtClean="0">
              <a:sym typeface="Symbol"/>
            </a:endParaRPr>
          </a:p>
          <a:p>
            <a:pPr eaLnBrk="1" hangingPunct="1">
              <a:spcBef>
                <a:spcPct val="0"/>
              </a:spcBef>
              <a:buNone/>
            </a:pPr>
            <a:r>
              <a:rPr lang="en-US" sz="1400" i="1" dirty="0" smtClean="0"/>
              <a:t>S</a:t>
            </a:r>
            <a:r>
              <a:rPr lang="en-US" sz="1400" i="1" baseline="-25000" dirty="0" smtClean="0">
                <a:sym typeface="Symbol"/>
              </a:rPr>
              <a:t>t </a:t>
            </a:r>
            <a:r>
              <a:rPr lang="ru-RU" sz="1400" dirty="0"/>
              <a:t>(</a:t>
            </a:r>
            <a:r>
              <a:rPr lang="ru-RU" sz="1400" i="1" dirty="0"/>
              <a:t>х</a:t>
            </a:r>
            <a:r>
              <a:rPr lang="en-US" sz="1400" i="1" baseline="-25000" dirty="0" err="1"/>
              <a:t>i</a:t>
            </a:r>
            <a:r>
              <a:rPr lang="ru-RU" sz="1400" dirty="0"/>
              <a:t>)</a:t>
            </a:r>
            <a:r>
              <a:rPr lang="en-US" sz="1400" dirty="0"/>
              <a:t> = max</a:t>
            </a:r>
            <a:r>
              <a:rPr lang="en-US" sz="1400" dirty="0">
                <a:sym typeface="Symbol"/>
              </a:rPr>
              <a:t></a:t>
            </a:r>
            <a:r>
              <a:rPr lang="ru-RU" sz="1400" i="1" dirty="0" err="1" smtClean="0"/>
              <a:t>v</a:t>
            </a:r>
            <a:r>
              <a:rPr lang="ru-RU" sz="1400" i="1" baseline="-25000" dirty="0" err="1" smtClean="0"/>
              <a:t>j</a:t>
            </a:r>
            <a:r>
              <a:rPr lang="ru-RU" sz="1400" i="1" dirty="0" err="1" smtClean="0"/>
              <a:t>d</a:t>
            </a:r>
            <a:r>
              <a:rPr lang="ru-RU" sz="1400" dirty="0" smtClean="0"/>
              <a:t>(</a:t>
            </a:r>
            <a:r>
              <a:rPr lang="ru-RU" sz="1400" i="1" dirty="0" smtClean="0"/>
              <a:t>х</a:t>
            </a:r>
            <a:r>
              <a:rPr lang="en-US" sz="1400" i="1" baseline="-25000" dirty="0" smtClean="0"/>
              <a:t>j</a:t>
            </a:r>
            <a:r>
              <a:rPr lang="ru-RU" sz="1400" i="1" dirty="0" smtClean="0"/>
              <a:t>, x</a:t>
            </a:r>
            <a:r>
              <a:rPr lang="en-US" sz="1400" i="1" baseline="-25000" dirty="0" err="1" smtClean="0"/>
              <a:t>i</a:t>
            </a:r>
            <a:r>
              <a:rPr lang="ru-RU" sz="1400" dirty="0" smtClean="0"/>
              <a:t>)</a:t>
            </a:r>
            <a:r>
              <a:rPr lang="en-US" sz="1400" dirty="0" smtClean="0">
                <a:sym typeface="Symbol"/>
              </a:rPr>
              <a:t>  </a:t>
            </a:r>
            <a:r>
              <a:rPr lang="ru-RU" sz="1400" i="1" dirty="0" err="1" smtClean="0"/>
              <a:t>x</a:t>
            </a:r>
            <a:r>
              <a:rPr lang="ru-RU" sz="1400" i="1" baseline="-25000" dirty="0" err="1" smtClean="0"/>
              <a:t>j</a:t>
            </a:r>
            <a:r>
              <a:rPr lang="en-US" sz="1400" i="1" baseline="-25000" dirty="0" smtClean="0"/>
              <a:t> </a:t>
            </a:r>
            <a:r>
              <a:rPr lang="en-US" sz="1400" i="1" dirty="0">
                <a:sym typeface="Symbol"/>
              </a:rPr>
              <a:t></a:t>
            </a:r>
            <a:r>
              <a:rPr lang="en-US" sz="1400" i="1" dirty="0" smtClean="0">
                <a:sym typeface="Symbol"/>
              </a:rPr>
              <a:t>X  </a:t>
            </a:r>
            <a:r>
              <a:rPr lang="ru-RU" sz="1400" dirty="0" smtClean="0">
                <a:sym typeface="Symbol"/>
              </a:rPr>
              <a:t>Число внутреннего разделения</a:t>
            </a:r>
          </a:p>
          <a:p>
            <a:pPr eaLnBrk="1" hangingPunct="1">
              <a:spcBef>
                <a:spcPct val="0"/>
              </a:spcBef>
              <a:buNone/>
            </a:pPr>
            <a:endParaRPr lang="ru-RU" sz="1400" dirty="0">
              <a:sym typeface="Symbol"/>
            </a:endParaRPr>
          </a:p>
          <a:p>
            <a:pPr eaLnBrk="1" hangingPunct="1">
              <a:spcBef>
                <a:spcPct val="0"/>
              </a:spcBef>
              <a:buNone/>
            </a:pPr>
            <a:r>
              <a:rPr lang="ru-RU" sz="1400" dirty="0" smtClean="0">
                <a:sym typeface="Symbol"/>
              </a:rPr>
              <a:t>Если  матрица </a:t>
            </a:r>
            <a:r>
              <a:rPr lang="en-US" sz="1400" dirty="0" smtClean="0">
                <a:sym typeface="Symbol"/>
              </a:rPr>
              <a:t>D(G)</a:t>
            </a:r>
            <a:r>
              <a:rPr lang="ru-RU" sz="1400" dirty="0" smtClean="0">
                <a:sym typeface="Symbol"/>
              </a:rPr>
              <a:t> - матрица расстояний (длин путей) между всеми вершинами графа, то </a:t>
            </a:r>
            <a:endParaRPr lang="en-US" sz="1400" dirty="0">
              <a:sym typeface="Symbol"/>
            </a:endParaRPr>
          </a:p>
          <a:p>
            <a:pPr eaLnBrk="1" hangingPunct="1">
              <a:spcBef>
                <a:spcPct val="0"/>
              </a:spcBef>
              <a:buNone/>
            </a:pPr>
            <a:r>
              <a:rPr lang="en-US" sz="1400" i="1" dirty="0"/>
              <a:t>S</a:t>
            </a:r>
            <a:r>
              <a:rPr lang="en-US" sz="1400" i="1" baseline="-25000" dirty="0">
                <a:sym typeface="Symbol"/>
              </a:rPr>
              <a:t>0 </a:t>
            </a:r>
            <a:r>
              <a:rPr lang="ru-RU" sz="1400" dirty="0"/>
              <a:t>(</a:t>
            </a:r>
            <a:r>
              <a:rPr lang="ru-RU" sz="1400" i="1" dirty="0"/>
              <a:t>х</a:t>
            </a:r>
            <a:r>
              <a:rPr lang="en-US" sz="1400" i="1" baseline="-25000" dirty="0" err="1"/>
              <a:t>i</a:t>
            </a:r>
            <a:r>
              <a:rPr lang="ru-RU" sz="1400" dirty="0" smtClean="0"/>
              <a:t>) – наибольшее число в строке, а </a:t>
            </a:r>
            <a:r>
              <a:rPr lang="en-US" sz="1400" i="1" dirty="0" smtClean="0"/>
              <a:t>S</a:t>
            </a:r>
            <a:r>
              <a:rPr lang="en-US" sz="1400" i="1" baseline="-25000" dirty="0" smtClean="0">
                <a:sym typeface="Symbol"/>
              </a:rPr>
              <a:t>t </a:t>
            </a:r>
            <a:r>
              <a:rPr lang="ru-RU" sz="1400" dirty="0"/>
              <a:t>(</a:t>
            </a:r>
            <a:r>
              <a:rPr lang="ru-RU" sz="1400" i="1" dirty="0"/>
              <a:t>х</a:t>
            </a:r>
            <a:r>
              <a:rPr lang="en-US" sz="1400" i="1" baseline="-25000" dirty="0" err="1"/>
              <a:t>i</a:t>
            </a:r>
            <a:r>
              <a:rPr lang="ru-RU" sz="1400" dirty="0" smtClean="0"/>
              <a:t>)</a:t>
            </a:r>
            <a:r>
              <a:rPr lang="en-US" sz="1400" dirty="0" smtClean="0"/>
              <a:t> – </a:t>
            </a:r>
            <a:r>
              <a:rPr lang="ru-RU" sz="1400" dirty="0" smtClean="0"/>
              <a:t>наибольшее число в столбце.</a:t>
            </a:r>
          </a:p>
          <a:p>
            <a:pPr eaLnBrk="1" hangingPunct="1">
              <a:spcBef>
                <a:spcPct val="0"/>
              </a:spcBef>
              <a:buNone/>
            </a:pPr>
            <a:endParaRPr lang="ru-RU" sz="1400" dirty="0"/>
          </a:p>
          <a:p>
            <a:pPr eaLnBrk="1" hangingPunct="1">
              <a:spcBef>
                <a:spcPct val="0"/>
              </a:spcBef>
              <a:buNone/>
            </a:pPr>
            <a:r>
              <a:rPr lang="en-US" sz="1400" i="1" dirty="0"/>
              <a:t>S</a:t>
            </a:r>
            <a:r>
              <a:rPr lang="en-US" sz="1400" i="1" baseline="-25000" dirty="0">
                <a:sym typeface="Symbol"/>
              </a:rPr>
              <a:t>0 </a:t>
            </a:r>
            <a:r>
              <a:rPr lang="ru-RU" sz="1400" dirty="0"/>
              <a:t>(</a:t>
            </a:r>
            <a:r>
              <a:rPr lang="ru-RU" sz="1400" i="1" dirty="0"/>
              <a:t>х</a:t>
            </a:r>
            <a:r>
              <a:rPr lang="en-US" sz="1400" i="1" baseline="-25000" dirty="0" err="1" smtClean="0"/>
              <a:t>i</a:t>
            </a:r>
            <a:r>
              <a:rPr lang="ru-RU" sz="1400" i="1" baseline="30000" dirty="0" smtClean="0"/>
              <a:t>*</a:t>
            </a:r>
            <a:r>
              <a:rPr lang="ru-RU" sz="1400" dirty="0" smtClean="0"/>
              <a:t>)</a:t>
            </a:r>
            <a:r>
              <a:rPr lang="en-US" sz="1400" dirty="0" smtClean="0"/>
              <a:t> </a:t>
            </a:r>
            <a:r>
              <a:rPr lang="en-US" sz="1400" dirty="0"/>
              <a:t>= </a:t>
            </a:r>
            <a:r>
              <a:rPr lang="en-US" sz="1400" dirty="0" smtClean="0"/>
              <a:t>min</a:t>
            </a:r>
            <a:r>
              <a:rPr lang="en-US" sz="1400" dirty="0" smtClean="0">
                <a:sym typeface="Symbol"/>
              </a:rPr>
              <a:t></a:t>
            </a:r>
            <a:r>
              <a:rPr lang="en-US" sz="1400" i="1" dirty="0"/>
              <a:t> </a:t>
            </a:r>
            <a:r>
              <a:rPr lang="en-US" sz="1400" i="1" dirty="0" smtClean="0"/>
              <a:t>S</a:t>
            </a:r>
            <a:r>
              <a:rPr lang="en-US" sz="1400" i="1" baseline="-25000" dirty="0" smtClean="0">
                <a:sym typeface="Symbol"/>
              </a:rPr>
              <a:t>t </a:t>
            </a:r>
            <a:r>
              <a:rPr lang="ru-RU" sz="1400" dirty="0"/>
              <a:t>(</a:t>
            </a:r>
            <a:r>
              <a:rPr lang="ru-RU" sz="1400" i="1" dirty="0"/>
              <a:t>х</a:t>
            </a:r>
            <a:r>
              <a:rPr lang="en-US" sz="1400" i="1" baseline="-25000" dirty="0" err="1"/>
              <a:t>i</a:t>
            </a:r>
            <a:r>
              <a:rPr lang="ru-RU" sz="1400" dirty="0"/>
              <a:t>) </a:t>
            </a:r>
            <a:r>
              <a:rPr lang="en-US" sz="1400" dirty="0" smtClean="0">
                <a:sym typeface="Symbol"/>
              </a:rPr>
              <a:t> </a:t>
            </a:r>
            <a:r>
              <a:rPr lang="ru-RU" sz="1400" i="1" dirty="0" smtClean="0"/>
              <a:t>x</a:t>
            </a:r>
            <a:r>
              <a:rPr lang="en-US" sz="1400" i="1" baseline="-25000" dirty="0" err="1" smtClean="0"/>
              <a:t>i</a:t>
            </a:r>
            <a:r>
              <a:rPr lang="en-US" sz="1400" i="1" baseline="-25000" dirty="0" smtClean="0"/>
              <a:t> </a:t>
            </a:r>
            <a:r>
              <a:rPr lang="en-US" sz="1400" i="1" dirty="0">
                <a:sym typeface="Symbol"/>
              </a:rPr>
              <a:t></a:t>
            </a:r>
            <a:r>
              <a:rPr lang="en-US" sz="1400" i="1" dirty="0" smtClean="0">
                <a:sym typeface="Symbol"/>
              </a:rPr>
              <a:t>X   - </a:t>
            </a:r>
            <a:r>
              <a:rPr lang="ru-RU" sz="1400" dirty="0" smtClean="0">
                <a:sym typeface="Symbol"/>
              </a:rPr>
              <a:t>внешний центр графа</a:t>
            </a:r>
          </a:p>
          <a:p>
            <a:pPr eaLnBrk="1" hangingPunct="1">
              <a:spcBef>
                <a:spcPct val="0"/>
              </a:spcBef>
              <a:buNone/>
            </a:pPr>
            <a:r>
              <a:rPr lang="en-US" sz="1400" i="1" dirty="0" smtClean="0"/>
              <a:t>S</a:t>
            </a:r>
            <a:r>
              <a:rPr lang="en-US" sz="1400" i="1" baseline="-25000" dirty="0" smtClean="0">
                <a:sym typeface="Symbol"/>
              </a:rPr>
              <a:t>t </a:t>
            </a:r>
            <a:r>
              <a:rPr lang="ru-RU" sz="1400" dirty="0"/>
              <a:t>(</a:t>
            </a:r>
            <a:r>
              <a:rPr lang="ru-RU" sz="1400" i="1" dirty="0" smtClean="0"/>
              <a:t>х</a:t>
            </a:r>
            <a:r>
              <a:rPr lang="en-US" sz="1400" i="1" baseline="-25000" dirty="0" smtClean="0"/>
              <a:t>t</a:t>
            </a:r>
            <a:r>
              <a:rPr lang="ru-RU" sz="1400" i="1" baseline="30000" dirty="0" smtClean="0"/>
              <a:t>*</a:t>
            </a:r>
            <a:r>
              <a:rPr lang="ru-RU" sz="1400" dirty="0" smtClean="0"/>
              <a:t>)</a:t>
            </a:r>
            <a:r>
              <a:rPr lang="en-US" sz="1400" dirty="0" smtClean="0"/>
              <a:t> </a:t>
            </a:r>
            <a:r>
              <a:rPr lang="en-US" sz="1400" dirty="0"/>
              <a:t>= min</a:t>
            </a:r>
            <a:r>
              <a:rPr lang="en-US" sz="1400" dirty="0">
                <a:sym typeface="Symbol"/>
              </a:rPr>
              <a:t></a:t>
            </a:r>
            <a:r>
              <a:rPr lang="en-US" sz="1400" i="1" dirty="0"/>
              <a:t> </a:t>
            </a:r>
            <a:r>
              <a:rPr lang="en-US" sz="1400" i="1" dirty="0" smtClean="0"/>
              <a:t>S</a:t>
            </a:r>
            <a:r>
              <a:rPr lang="en-US" sz="1400" i="1" baseline="-25000" dirty="0" smtClean="0">
                <a:sym typeface="Symbol"/>
              </a:rPr>
              <a:t>t </a:t>
            </a:r>
            <a:r>
              <a:rPr lang="ru-RU" sz="1400" dirty="0"/>
              <a:t>(</a:t>
            </a:r>
            <a:r>
              <a:rPr lang="ru-RU" sz="1400" i="1" dirty="0"/>
              <a:t>х</a:t>
            </a:r>
            <a:r>
              <a:rPr lang="en-US" sz="1400" i="1" baseline="-25000" dirty="0" err="1"/>
              <a:t>i</a:t>
            </a:r>
            <a:r>
              <a:rPr lang="ru-RU" sz="1400" dirty="0"/>
              <a:t>) </a:t>
            </a:r>
            <a:r>
              <a:rPr lang="en-US" sz="1400" dirty="0">
                <a:sym typeface="Symbol"/>
              </a:rPr>
              <a:t> </a:t>
            </a:r>
            <a:r>
              <a:rPr lang="ru-RU" sz="1400" i="1" dirty="0" smtClean="0"/>
              <a:t>x</a:t>
            </a:r>
            <a:r>
              <a:rPr lang="en-US" sz="1400" i="1" baseline="-25000" dirty="0" err="1" smtClean="0"/>
              <a:t>i</a:t>
            </a:r>
            <a:r>
              <a:rPr lang="en-US" sz="1400" i="1" baseline="-25000" dirty="0" smtClean="0"/>
              <a:t> </a:t>
            </a:r>
            <a:r>
              <a:rPr lang="en-US" sz="1400" i="1" dirty="0">
                <a:sym typeface="Symbol"/>
              </a:rPr>
              <a:t></a:t>
            </a:r>
            <a:r>
              <a:rPr lang="en-US" sz="1400" i="1" dirty="0" smtClean="0">
                <a:sym typeface="Symbol"/>
              </a:rPr>
              <a:t>X    - </a:t>
            </a:r>
            <a:r>
              <a:rPr lang="ru-RU" sz="1400" dirty="0" smtClean="0">
                <a:sym typeface="Symbol"/>
              </a:rPr>
              <a:t>внутренний </a:t>
            </a:r>
            <a:r>
              <a:rPr lang="ru-RU" sz="1400" dirty="0">
                <a:sym typeface="Symbol"/>
              </a:rPr>
              <a:t>центр </a:t>
            </a:r>
            <a:r>
              <a:rPr lang="ru-RU" sz="1400" dirty="0" smtClean="0">
                <a:sym typeface="Symbol"/>
              </a:rPr>
              <a:t>графа</a:t>
            </a:r>
            <a:endParaRPr lang="ru-RU" sz="1400" dirty="0">
              <a:sym typeface="Symbol"/>
            </a:endParaRPr>
          </a:p>
        </p:txBody>
      </p:sp>
    </p:spTree>
    <p:extLst>
      <p:ext uri="{BB962C8B-B14F-4D97-AF65-F5344CB8AC3E}">
        <p14:creationId xmlns:p14="http://schemas.microsoft.com/office/powerpoint/2010/main" val="16099678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Номер слайда 6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0081F7C6-75BB-4641-BB88-7B6C0EBA8BF3}" type="slidenum">
              <a:rPr lang="ru-RU" altLang="ru-RU" sz="1400" smtClean="0"/>
              <a:pPr eaLnBrk="1" hangingPunct="1">
                <a:spcBef>
                  <a:spcPct val="0"/>
                </a:spcBef>
                <a:buFontTx/>
                <a:buNone/>
              </a:pPr>
              <a:t>41</a:t>
            </a:fld>
            <a:endParaRPr lang="ru-RU" altLang="ru-RU" sz="1400" smtClean="0"/>
          </a:p>
        </p:txBody>
      </p:sp>
      <p:sp>
        <p:nvSpPr>
          <p:cNvPr id="52227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332656"/>
            <a:ext cx="8229600" cy="865188"/>
          </a:xfrm>
        </p:spPr>
        <p:txBody>
          <a:bodyPr/>
          <a:lstStyle/>
          <a:p>
            <a:pPr eaLnBrk="1" hangingPunct="1"/>
            <a:r>
              <a:rPr lang="ru-RU" altLang="ru-RU" sz="1800" dirty="0" smtClean="0">
                <a:solidFill>
                  <a:srgbClr val="0000FF"/>
                </a:solidFill>
              </a:rPr>
              <a:t>размещение центров графа</a:t>
            </a:r>
            <a:endParaRPr lang="ru-RU" altLang="ru-RU" sz="2400" dirty="0" smtClean="0">
              <a:solidFill>
                <a:srgbClr val="0000FF"/>
              </a:solidFill>
            </a:endParaRPr>
          </a:p>
        </p:txBody>
      </p:sp>
      <p:pic>
        <p:nvPicPr>
          <p:cNvPr id="52228" name="Picture 3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6326188"/>
            <a:ext cx="4038600" cy="531812"/>
          </a:xfrm>
          <a:noFill/>
        </p:spPr>
      </p:pic>
      <p:sp>
        <p:nvSpPr>
          <p:cNvPr id="52229" name="Line 10"/>
          <p:cNvSpPr>
            <a:spLocks noChangeShapeType="1"/>
          </p:cNvSpPr>
          <p:nvPr/>
        </p:nvSpPr>
        <p:spPr bwMode="auto">
          <a:xfrm>
            <a:off x="323850" y="476250"/>
            <a:ext cx="8497888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52232" name="Rectangle 16"/>
          <p:cNvSpPr>
            <a:spLocks noChangeArrowheads="1"/>
          </p:cNvSpPr>
          <p:nvPr/>
        </p:nvSpPr>
        <p:spPr bwMode="auto">
          <a:xfrm>
            <a:off x="2411760" y="1537046"/>
            <a:ext cx="3312368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sz="1400" dirty="0" smtClean="0"/>
              <a:t>Матрица длин кратчайших путей</a:t>
            </a:r>
          </a:p>
        </p:txBody>
      </p:sp>
      <p:sp>
        <p:nvSpPr>
          <p:cNvPr id="47" name="Rectangle 16"/>
          <p:cNvSpPr>
            <a:spLocks noChangeArrowheads="1"/>
          </p:cNvSpPr>
          <p:nvPr/>
        </p:nvSpPr>
        <p:spPr bwMode="auto">
          <a:xfrm>
            <a:off x="467544" y="5709592"/>
            <a:ext cx="8251826" cy="430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100" b="1" dirty="0" smtClean="0"/>
              <a:t>Решение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100" dirty="0" smtClean="0"/>
              <a:t>Вершины 5 и 8 – внешние центры графа (граф не ориентированный, следовательно, они же и внутренние центры графа)</a:t>
            </a: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83773404"/>
              </p:ext>
            </p:extLst>
          </p:nvPr>
        </p:nvGraphicFramePr>
        <p:xfrm>
          <a:off x="2226096" y="2132858"/>
          <a:ext cx="3528394" cy="2088228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17964"/>
                <a:gridCol w="311043"/>
                <a:gridCol w="311043"/>
                <a:gridCol w="311043"/>
                <a:gridCol w="311043"/>
                <a:gridCol w="311043"/>
                <a:gridCol w="311043"/>
                <a:gridCol w="311043"/>
                <a:gridCol w="311043"/>
                <a:gridCol w="311043"/>
                <a:gridCol w="311043"/>
              </a:tblGrid>
              <a:tr h="198879">
                <a:tc>
                  <a:txBody>
                    <a:bodyPr/>
                    <a:lstStyle/>
                    <a:p>
                      <a:pPr algn="l" fontAlgn="b"/>
                      <a:endParaRPr lang="ru-RU" sz="1000" b="0" i="0" u="none" strike="noStrike" dirty="0">
                        <a:effectLst/>
                        <a:latin typeface="Arial Cyr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 dirty="0">
                          <a:effectLst/>
                        </a:rPr>
                        <a:t>1</a:t>
                      </a:r>
                      <a:endParaRPr lang="ru-RU" sz="1000" b="0" i="0" u="none" strike="noStrike" dirty="0">
                        <a:effectLst/>
                        <a:latin typeface="Arial Cyr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 dirty="0">
                          <a:effectLst/>
                        </a:rPr>
                        <a:t>2</a:t>
                      </a:r>
                      <a:endParaRPr lang="ru-RU" sz="1000" b="0" i="0" u="none" strike="noStrike" dirty="0">
                        <a:effectLst/>
                        <a:latin typeface="Arial Cyr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 dirty="0">
                          <a:effectLst/>
                        </a:rPr>
                        <a:t>3</a:t>
                      </a:r>
                      <a:endParaRPr lang="ru-RU" sz="1000" b="0" i="0" u="none" strike="noStrike" dirty="0">
                        <a:effectLst/>
                        <a:latin typeface="Arial Cyr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 dirty="0">
                          <a:effectLst/>
                        </a:rPr>
                        <a:t>4</a:t>
                      </a:r>
                      <a:endParaRPr lang="ru-RU" sz="1000" b="0" i="0" u="none" strike="noStrike" dirty="0">
                        <a:effectLst/>
                        <a:latin typeface="Arial Cyr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 dirty="0">
                          <a:effectLst/>
                        </a:rPr>
                        <a:t>5</a:t>
                      </a:r>
                      <a:endParaRPr lang="ru-RU" sz="1000" b="0" i="0" u="none" strike="noStrike" dirty="0">
                        <a:effectLst/>
                        <a:latin typeface="Arial Cyr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 dirty="0">
                          <a:effectLst/>
                        </a:rPr>
                        <a:t>6</a:t>
                      </a:r>
                      <a:endParaRPr lang="ru-RU" sz="1000" b="0" i="0" u="none" strike="noStrike" dirty="0">
                        <a:effectLst/>
                        <a:latin typeface="Arial Cyr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 dirty="0">
                          <a:effectLst/>
                        </a:rPr>
                        <a:t>7</a:t>
                      </a:r>
                      <a:endParaRPr lang="ru-RU" sz="1000" b="0" i="0" u="none" strike="noStrike" dirty="0">
                        <a:effectLst/>
                        <a:latin typeface="Arial Cyr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 dirty="0">
                          <a:effectLst/>
                        </a:rPr>
                        <a:t>8</a:t>
                      </a:r>
                      <a:endParaRPr lang="ru-RU" sz="1000" b="0" i="0" u="none" strike="noStrike" dirty="0">
                        <a:effectLst/>
                        <a:latin typeface="Arial Cyr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 dirty="0">
                          <a:effectLst/>
                        </a:rPr>
                        <a:t>9</a:t>
                      </a:r>
                      <a:endParaRPr lang="ru-RU" sz="1000" b="0" i="0" u="none" strike="noStrike" dirty="0">
                        <a:effectLst/>
                        <a:latin typeface="Arial Cyr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 dirty="0">
                          <a:effectLst/>
                        </a:rPr>
                        <a:t>10</a:t>
                      </a:r>
                      <a:endParaRPr lang="ru-RU" sz="1000" b="0" i="0" u="none" strike="noStrike" dirty="0">
                        <a:effectLst/>
                        <a:latin typeface="Arial Cyr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</a:tr>
              <a:tr h="187830"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 dirty="0">
                          <a:effectLst/>
                        </a:rPr>
                        <a:t>1</a:t>
                      </a:r>
                      <a:endParaRPr lang="ru-RU" sz="1000" b="0" i="0" u="none" strike="noStrike" dirty="0">
                        <a:effectLst/>
                        <a:latin typeface="Arial Cyr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>
                          <a:effectLst/>
                          <a:latin typeface="Arial Cyr"/>
                        </a:rPr>
                        <a:t>0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>
                          <a:effectLst/>
                          <a:latin typeface="Arial Cyr"/>
                        </a:rPr>
                        <a:t>1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>
                          <a:effectLst/>
                          <a:latin typeface="Arial Cyr"/>
                        </a:rPr>
                        <a:t>2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>
                          <a:effectLst/>
                          <a:latin typeface="Arial Cyr"/>
                        </a:rPr>
                        <a:t>1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>
                          <a:effectLst/>
                          <a:latin typeface="Arial Cyr"/>
                        </a:rPr>
                        <a:t>2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>
                          <a:effectLst/>
                          <a:latin typeface="Arial Cyr"/>
                        </a:rPr>
                        <a:t>1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>
                          <a:effectLst/>
                          <a:latin typeface="Arial Cyr"/>
                        </a:rPr>
                        <a:t>2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>
                          <a:effectLst/>
                          <a:latin typeface="Arial Cyr"/>
                        </a:rPr>
                        <a:t>2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>
                          <a:effectLst/>
                          <a:latin typeface="Arial Cyr"/>
                        </a:rPr>
                        <a:t>3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>
                          <a:effectLst/>
                          <a:latin typeface="Arial Cyr"/>
                        </a:rPr>
                        <a:t>2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7830"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 dirty="0">
                          <a:effectLst/>
                        </a:rPr>
                        <a:t>2</a:t>
                      </a:r>
                      <a:endParaRPr lang="ru-RU" sz="1000" b="0" i="0" u="none" strike="noStrike" dirty="0">
                        <a:effectLst/>
                        <a:latin typeface="Arial Cyr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>
                          <a:effectLst/>
                          <a:latin typeface="Arial Cyr"/>
                        </a:rPr>
                        <a:t>1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>
                          <a:effectLst/>
                          <a:latin typeface="Arial Cyr"/>
                        </a:rPr>
                        <a:t>0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>
                          <a:effectLst/>
                          <a:latin typeface="Arial Cyr"/>
                        </a:rPr>
                        <a:t>1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>
                          <a:effectLst/>
                          <a:latin typeface="Arial Cyr"/>
                        </a:rPr>
                        <a:t>1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>
                          <a:effectLst/>
                          <a:latin typeface="Arial Cyr"/>
                        </a:rPr>
                        <a:t>2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>
                          <a:effectLst/>
                          <a:latin typeface="Arial Cyr"/>
                        </a:rPr>
                        <a:t>2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>
                          <a:effectLst/>
                          <a:latin typeface="Arial Cyr"/>
                        </a:rPr>
                        <a:t>3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>
                          <a:effectLst/>
                          <a:latin typeface="Arial Cyr"/>
                        </a:rPr>
                        <a:t>2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>
                          <a:effectLst/>
                          <a:latin typeface="Arial Cyr"/>
                        </a:rPr>
                        <a:t>2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>
                          <a:effectLst/>
                          <a:latin typeface="Arial Cyr"/>
                        </a:rPr>
                        <a:t>3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7830"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 dirty="0">
                          <a:effectLst/>
                        </a:rPr>
                        <a:t>3</a:t>
                      </a:r>
                      <a:endParaRPr lang="ru-RU" sz="1000" b="0" i="0" u="none" strike="noStrike" dirty="0">
                        <a:effectLst/>
                        <a:latin typeface="Arial Cyr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>
                          <a:effectLst/>
                          <a:latin typeface="Arial Cyr"/>
                        </a:rPr>
                        <a:t>2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>
                          <a:effectLst/>
                          <a:latin typeface="Arial Cyr"/>
                        </a:rPr>
                        <a:t>1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>
                          <a:effectLst/>
                          <a:latin typeface="Arial Cyr"/>
                        </a:rPr>
                        <a:t>0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>
                          <a:effectLst/>
                          <a:latin typeface="Arial Cyr"/>
                        </a:rPr>
                        <a:t>2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>
                          <a:effectLst/>
                          <a:latin typeface="Arial Cyr"/>
                        </a:rPr>
                        <a:t>1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>
                          <a:effectLst/>
                          <a:latin typeface="Arial Cyr"/>
                        </a:rPr>
                        <a:t>3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>
                          <a:effectLst/>
                          <a:latin typeface="Arial Cyr"/>
                        </a:rPr>
                        <a:t>2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>
                          <a:effectLst/>
                          <a:latin typeface="Arial Cyr"/>
                        </a:rPr>
                        <a:t>2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>
                          <a:effectLst/>
                          <a:latin typeface="Arial Cyr"/>
                        </a:rPr>
                        <a:t>1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>
                          <a:effectLst/>
                          <a:latin typeface="Arial Cyr"/>
                        </a:rPr>
                        <a:t>2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7830"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 dirty="0">
                          <a:effectLst/>
                        </a:rPr>
                        <a:t>4</a:t>
                      </a:r>
                      <a:endParaRPr lang="ru-RU" sz="1000" b="0" i="0" u="none" strike="noStrike" dirty="0">
                        <a:effectLst/>
                        <a:latin typeface="Arial Cyr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>
                          <a:effectLst/>
                          <a:latin typeface="Arial Cyr"/>
                        </a:rPr>
                        <a:t>1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>
                          <a:effectLst/>
                          <a:latin typeface="Arial Cyr"/>
                        </a:rPr>
                        <a:t>1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>
                          <a:effectLst/>
                          <a:latin typeface="Arial Cyr"/>
                        </a:rPr>
                        <a:t>2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>
                          <a:effectLst/>
                          <a:latin typeface="Arial Cyr"/>
                        </a:rPr>
                        <a:t>0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>
                          <a:effectLst/>
                          <a:latin typeface="Arial Cyr"/>
                        </a:rPr>
                        <a:t>1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>
                          <a:effectLst/>
                          <a:latin typeface="Arial Cyr"/>
                        </a:rPr>
                        <a:t>1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>
                          <a:effectLst/>
                          <a:latin typeface="Arial Cyr"/>
                        </a:rPr>
                        <a:t>2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>
                          <a:effectLst/>
                          <a:latin typeface="Arial Cyr"/>
                        </a:rPr>
                        <a:t>1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>
                          <a:effectLst/>
                          <a:latin typeface="Arial Cyr"/>
                        </a:rPr>
                        <a:t>3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>
                          <a:effectLst/>
                          <a:latin typeface="Arial Cyr"/>
                        </a:rPr>
                        <a:t>2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7830"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 dirty="0">
                          <a:effectLst/>
                        </a:rPr>
                        <a:t>5</a:t>
                      </a:r>
                      <a:endParaRPr lang="ru-RU" sz="1000" b="0" i="0" u="none" strike="noStrike" dirty="0">
                        <a:effectLst/>
                        <a:latin typeface="Arial Cyr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>
                          <a:effectLst/>
                          <a:latin typeface="Arial Cyr"/>
                        </a:rPr>
                        <a:t>2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>
                          <a:effectLst/>
                          <a:latin typeface="Arial Cyr"/>
                        </a:rPr>
                        <a:t>2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>
                          <a:effectLst/>
                          <a:latin typeface="Arial Cyr"/>
                        </a:rPr>
                        <a:t>1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>
                          <a:effectLst/>
                          <a:latin typeface="Arial Cyr"/>
                        </a:rPr>
                        <a:t>1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>
                          <a:effectLst/>
                          <a:latin typeface="Arial Cyr"/>
                        </a:rPr>
                        <a:t>0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>
                          <a:effectLst/>
                          <a:latin typeface="Arial Cyr"/>
                        </a:rPr>
                        <a:t>2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>
                          <a:effectLst/>
                          <a:latin typeface="Arial Cyr"/>
                        </a:rPr>
                        <a:t>1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>
                          <a:effectLst/>
                          <a:latin typeface="Arial Cyr"/>
                        </a:rPr>
                        <a:t>1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>
                          <a:effectLst/>
                          <a:latin typeface="Arial Cyr"/>
                        </a:rPr>
                        <a:t>2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>
                          <a:effectLst/>
                          <a:latin typeface="Arial Cyr"/>
                        </a:rPr>
                        <a:t>2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7830"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 dirty="0">
                          <a:effectLst/>
                        </a:rPr>
                        <a:t>6</a:t>
                      </a:r>
                      <a:endParaRPr lang="ru-RU" sz="1000" b="0" i="0" u="none" strike="noStrike" dirty="0">
                        <a:effectLst/>
                        <a:latin typeface="Arial Cyr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>
                          <a:effectLst/>
                          <a:latin typeface="Arial Cyr"/>
                        </a:rPr>
                        <a:t>1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>
                          <a:effectLst/>
                          <a:latin typeface="Arial Cyr"/>
                        </a:rPr>
                        <a:t>2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>
                          <a:effectLst/>
                          <a:latin typeface="Arial Cyr"/>
                        </a:rPr>
                        <a:t>3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>
                          <a:effectLst/>
                          <a:latin typeface="Arial Cyr"/>
                        </a:rPr>
                        <a:t>1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>
                          <a:effectLst/>
                          <a:latin typeface="Arial Cyr"/>
                        </a:rPr>
                        <a:t>2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>
                          <a:effectLst/>
                          <a:latin typeface="Arial Cyr"/>
                        </a:rPr>
                        <a:t>0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>
                          <a:effectLst/>
                          <a:latin typeface="Arial Cyr"/>
                        </a:rPr>
                        <a:t>1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>
                          <a:effectLst/>
                          <a:latin typeface="Arial Cyr"/>
                        </a:rPr>
                        <a:t>2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>
                          <a:effectLst/>
                          <a:latin typeface="Arial Cyr"/>
                        </a:rPr>
                        <a:t>2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>
                          <a:effectLst/>
                          <a:latin typeface="Arial Cyr"/>
                        </a:rPr>
                        <a:t>1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7830"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 dirty="0">
                          <a:effectLst/>
                        </a:rPr>
                        <a:t>7</a:t>
                      </a:r>
                      <a:endParaRPr lang="ru-RU" sz="1000" b="0" i="0" u="none" strike="noStrike" dirty="0">
                        <a:effectLst/>
                        <a:latin typeface="Arial Cyr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>
                          <a:effectLst/>
                          <a:latin typeface="Arial Cyr"/>
                        </a:rPr>
                        <a:t>2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>
                          <a:effectLst/>
                          <a:latin typeface="Arial Cyr"/>
                        </a:rPr>
                        <a:t>3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>
                          <a:effectLst/>
                          <a:latin typeface="Arial Cyr"/>
                        </a:rPr>
                        <a:t>2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>
                          <a:effectLst/>
                          <a:latin typeface="Arial Cyr"/>
                        </a:rPr>
                        <a:t>2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>
                          <a:effectLst/>
                          <a:latin typeface="Arial Cyr"/>
                        </a:rPr>
                        <a:t>1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>
                          <a:effectLst/>
                          <a:latin typeface="Arial Cyr"/>
                        </a:rPr>
                        <a:t>1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>
                          <a:effectLst/>
                          <a:latin typeface="Arial Cyr"/>
                        </a:rPr>
                        <a:t>0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>
                          <a:effectLst/>
                          <a:latin typeface="Arial Cyr"/>
                        </a:rPr>
                        <a:t>1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>
                          <a:effectLst/>
                          <a:latin typeface="Arial Cyr"/>
                        </a:rPr>
                        <a:t>1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>
                          <a:effectLst/>
                          <a:latin typeface="Arial Cyr"/>
                        </a:rPr>
                        <a:t>2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7830"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 dirty="0">
                          <a:effectLst/>
                        </a:rPr>
                        <a:t>8</a:t>
                      </a:r>
                      <a:endParaRPr lang="ru-RU" sz="1000" b="0" i="0" u="none" strike="noStrike" dirty="0">
                        <a:effectLst/>
                        <a:latin typeface="Arial Cyr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>
                          <a:effectLst/>
                          <a:latin typeface="Arial Cyr"/>
                        </a:rPr>
                        <a:t>2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>
                          <a:effectLst/>
                          <a:latin typeface="Arial Cyr"/>
                        </a:rPr>
                        <a:t>2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>
                          <a:effectLst/>
                          <a:latin typeface="Arial Cyr"/>
                        </a:rPr>
                        <a:t>2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>
                          <a:effectLst/>
                          <a:latin typeface="Arial Cyr"/>
                        </a:rPr>
                        <a:t>1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>
                          <a:effectLst/>
                          <a:latin typeface="Arial Cyr"/>
                        </a:rPr>
                        <a:t>1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>
                          <a:effectLst/>
                          <a:latin typeface="Arial Cyr"/>
                        </a:rPr>
                        <a:t>2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>
                          <a:effectLst/>
                          <a:latin typeface="Arial Cyr"/>
                        </a:rPr>
                        <a:t>1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>
                          <a:effectLst/>
                          <a:latin typeface="Arial Cyr"/>
                        </a:rPr>
                        <a:t>0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>
                          <a:effectLst/>
                          <a:latin typeface="Arial Cyr"/>
                        </a:rPr>
                        <a:t>2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>
                          <a:effectLst/>
                          <a:latin typeface="Arial Cyr"/>
                        </a:rPr>
                        <a:t>1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7830"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 dirty="0">
                          <a:effectLst/>
                        </a:rPr>
                        <a:t>9</a:t>
                      </a:r>
                      <a:endParaRPr lang="ru-RU" sz="1000" b="0" i="0" u="none" strike="noStrike" dirty="0">
                        <a:effectLst/>
                        <a:latin typeface="Arial Cyr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>
                          <a:effectLst/>
                          <a:latin typeface="Arial Cyr"/>
                        </a:rPr>
                        <a:t>3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>
                          <a:effectLst/>
                          <a:latin typeface="Arial Cyr"/>
                        </a:rPr>
                        <a:t>2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>
                          <a:effectLst/>
                          <a:latin typeface="Arial Cyr"/>
                        </a:rPr>
                        <a:t>1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>
                          <a:effectLst/>
                          <a:latin typeface="Arial Cyr"/>
                        </a:rPr>
                        <a:t>3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>
                          <a:effectLst/>
                          <a:latin typeface="Arial Cyr"/>
                        </a:rPr>
                        <a:t>2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>
                          <a:effectLst/>
                          <a:latin typeface="Arial Cyr"/>
                        </a:rPr>
                        <a:t>2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>
                          <a:effectLst/>
                          <a:latin typeface="Arial Cyr"/>
                        </a:rPr>
                        <a:t>1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>
                          <a:effectLst/>
                          <a:latin typeface="Arial Cyr"/>
                        </a:rPr>
                        <a:t>2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>
                          <a:effectLst/>
                          <a:latin typeface="Arial Cyr"/>
                        </a:rPr>
                        <a:t>0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>
                          <a:effectLst/>
                          <a:latin typeface="Arial Cyr"/>
                        </a:rPr>
                        <a:t>1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8879"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 dirty="0">
                          <a:effectLst/>
                        </a:rPr>
                        <a:t>10</a:t>
                      </a:r>
                      <a:endParaRPr lang="ru-RU" sz="1000" b="0" i="0" u="none" strike="noStrike" dirty="0">
                        <a:effectLst/>
                        <a:latin typeface="Arial Cyr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>
                          <a:effectLst/>
                          <a:latin typeface="Arial Cyr"/>
                        </a:rPr>
                        <a:t>2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>
                          <a:effectLst/>
                          <a:latin typeface="Arial Cyr"/>
                        </a:rPr>
                        <a:t>3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>
                          <a:effectLst/>
                          <a:latin typeface="Arial Cyr"/>
                        </a:rPr>
                        <a:t>2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>
                          <a:effectLst/>
                          <a:latin typeface="Arial Cyr"/>
                        </a:rPr>
                        <a:t>2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>
                          <a:effectLst/>
                          <a:latin typeface="Arial Cyr"/>
                        </a:rPr>
                        <a:t>2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>
                          <a:effectLst/>
                          <a:latin typeface="Arial Cyr"/>
                        </a:rPr>
                        <a:t>1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>
                          <a:effectLst/>
                          <a:latin typeface="Arial Cyr"/>
                        </a:rPr>
                        <a:t>2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>
                          <a:effectLst/>
                          <a:latin typeface="Arial Cyr"/>
                        </a:rPr>
                        <a:t>1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>
                          <a:effectLst/>
                          <a:latin typeface="Arial Cyr"/>
                        </a:rPr>
                        <a:t>1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 dirty="0">
                          <a:effectLst/>
                          <a:latin typeface="Arial Cyr"/>
                        </a:rPr>
                        <a:t>0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8950849"/>
              </p:ext>
            </p:extLst>
          </p:nvPr>
        </p:nvGraphicFramePr>
        <p:xfrm>
          <a:off x="6012160" y="2348883"/>
          <a:ext cx="609600" cy="1877679"/>
        </p:xfrm>
        <a:graphic>
          <a:graphicData uri="http://schemas.openxmlformats.org/drawingml/2006/table">
            <a:tbl>
              <a:tblPr>
                <a:solidFill>
                  <a:schemeClr val="accent1"/>
                </a:solidFill>
                <a:tableStyleId>{5C22544A-7EE6-4342-B048-85BDC9FD1C3A}</a:tableStyleId>
              </a:tblPr>
              <a:tblGrid>
                <a:gridCol w="609600"/>
              </a:tblGrid>
              <a:tr h="186126"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 dirty="0">
                          <a:effectLst/>
                          <a:latin typeface="Arial Cyr"/>
                        </a:rPr>
                        <a:t>3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</a:tr>
              <a:tr h="186126"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 dirty="0">
                          <a:effectLst/>
                          <a:latin typeface="Arial Cyr"/>
                        </a:rPr>
                        <a:t>3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</a:tr>
              <a:tr h="186126"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 dirty="0">
                          <a:effectLst/>
                          <a:latin typeface="Arial Cyr"/>
                        </a:rPr>
                        <a:t>3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</a:tr>
              <a:tr h="186126"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 dirty="0">
                          <a:effectLst/>
                          <a:latin typeface="Arial Cyr"/>
                        </a:rPr>
                        <a:t>3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</a:tr>
              <a:tr h="191597"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 dirty="0">
                          <a:effectLst/>
                          <a:latin typeface="Arial Cyr"/>
                        </a:rPr>
                        <a:t>2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</a:tr>
              <a:tr h="186126"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 dirty="0">
                          <a:effectLst/>
                          <a:latin typeface="Arial Cyr"/>
                        </a:rPr>
                        <a:t>3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</a:tr>
              <a:tr h="186126"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 dirty="0">
                          <a:effectLst/>
                          <a:latin typeface="Arial Cyr"/>
                        </a:rPr>
                        <a:t>3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</a:tr>
              <a:tr h="186126"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 dirty="0">
                          <a:effectLst/>
                          <a:latin typeface="Arial Cyr"/>
                        </a:rPr>
                        <a:t>2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</a:tr>
              <a:tr h="186126"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 dirty="0">
                          <a:effectLst/>
                          <a:latin typeface="Arial Cyr"/>
                        </a:rPr>
                        <a:t>3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</a:tr>
              <a:tr h="197074"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 dirty="0">
                          <a:effectLst/>
                          <a:latin typeface="Arial Cyr"/>
                        </a:rPr>
                        <a:t>3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</a:tr>
            </a:tbl>
          </a:graphicData>
        </a:graphic>
      </p:graphicFrame>
      <p:sp>
        <p:nvSpPr>
          <p:cNvPr id="14" name="Rectangle 16"/>
          <p:cNvSpPr>
            <a:spLocks noChangeArrowheads="1"/>
          </p:cNvSpPr>
          <p:nvPr/>
        </p:nvSpPr>
        <p:spPr bwMode="auto">
          <a:xfrm rot="16200000">
            <a:off x="5590198" y="1302666"/>
            <a:ext cx="1439738" cy="5078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900" dirty="0" smtClean="0"/>
              <a:t>Решение задачи 1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900" dirty="0" smtClean="0"/>
              <a:t>Минимум максимумов по строкам</a:t>
            </a:r>
            <a:endParaRPr lang="ru-RU" altLang="ru-RU" sz="900" dirty="0"/>
          </a:p>
        </p:txBody>
      </p:sp>
      <p:sp>
        <p:nvSpPr>
          <p:cNvPr id="6" name="Выноска 2 5"/>
          <p:cNvSpPr/>
          <p:nvPr/>
        </p:nvSpPr>
        <p:spPr>
          <a:xfrm>
            <a:off x="5040902" y="4841656"/>
            <a:ext cx="1008112" cy="644673"/>
          </a:xfrm>
          <a:prstGeom prst="borderCallout2">
            <a:avLst>
              <a:gd name="adj1" fmla="val 31946"/>
              <a:gd name="adj2" fmla="val 106394"/>
              <a:gd name="adj3" fmla="val -42690"/>
              <a:gd name="adj4" fmla="val 122590"/>
              <a:gd name="adj5" fmla="val -100429"/>
              <a:gd name="adj6" fmla="val 133145"/>
            </a:avLst>
          </a:prstGeom>
          <a:ln w="31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altLang="ru-RU" sz="1000" dirty="0"/>
              <a:t>Числа внешнего разделения</a:t>
            </a:r>
          </a:p>
        </p:txBody>
      </p:sp>
      <p:graphicFrame>
        <p:nvGraphicFramePr>
          <p:cNvPr id="9" name="Таблица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88446388"/>
              </p:ext>
            </p:extLst>
          </p:nvPr>
        </p:nvGraphicFramePr>
        <p:xfrm>
          <a:off x="2627784" y="4365106"/>
          <a:ext cx="3096340" cy="16192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09634"/>
                <a:gridCol w="309634"/>
                <a:gridCol w="309634"/>
                <a:gridCol w="309634"/>
                <a:gridCol w="309634"/>
                <a:gridCol w="309634"/>
                <a:gridCol w="309634"/>
                <a:gridCol w="309634"/>
                <a:gridCol w="309634"/>
                <a:gridCol w="309634"/>
              </a:tblGrid>
              <a:tr h="161925"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 dirty="0">
                          <a:effectLst/>
                          <a:latin typeface="Arial Cyr"/>
                        </a:rPr>
                        <a:t>3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>
                          <a:effectLst/>
                          <a:latin typeface="Arial Cyr"/>
                        </a:rPr>
                        <a:t>3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>
                          <a:effectLst/>
                          <a:latin typeface="Arial Cyr"/>
                        </a:rPr>
                        <a:t>3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>
                          <a:effectLst/>
                          <a:latin typeface="Arial Cyr"/>
                        </a:rPr>
                        <a:t>3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 dirty="0">
                          <a:effectLst/>
                          <a:latin typeface="Arial Cyr"/>
                        </a:rPr>
                        <a:t>2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>
                          <a:effectLst/>
                          <a:latin typeface="Arial Cyr"/>
                        </a:rPr>
                        <a:t>3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>
                          <a:effectLst/>
                          <a:latin typeface="Arial Cyr"/>
                        </a:rPr>
                        <a:t>3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 dirty="0">
                          <a:effectLst/>
                          <a:latin typeface="Arial Cyr"/>
                        </a:rPr>
                        <a:t>2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>
                          <a:effectLst/>
                          <a:latin typeface="Arial Cyr"/>
                        </a:rPr>
                        <a:t>3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 dirty="0">
                          <a:effectLst/>
                          <a:latin typeface="Arial Cyr"/>
                        </a:rPr>
                        <a:t>3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</a:tr>
            </a:tbl>
          </a:graphicData>
        </a:graphic>
      </p:graphicFrame>
      <p:sp>
        <p:nvSpPr>
          <p:cNvPr id="22" name="Выноска 2 21"/>
          <p:cNvSpPr/>
          <p:nvPr/>
        </p:nvSpPr>
        <p:spPr>
          <a:xfrm>
            <a:off x="467544" y="3861050"/>
            <a:ext cx="1080120" cy="644673"/>
          </a:xfrm>
          <a:prstGeom prst="borderCallout2">
            <a:avLst>
              <a:gd name="adj1" fmla="val 31946"/>
              <a:gd name="adj2" fmla="val 106394"/>
              <a:gd name="adj3" fmla="val 52753"/>
              <a:gd name="adj4" fmla="val 140392"/>
              <a:gd name="adj5" fmla="val 90457"/>
              <a:gd name="adj6" fmla="val 200961"/>
            </a:avLst>
          </a:prstGeom>
          <a:ln w="31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altLang="ru-RU" sz="1000" dirty="0"/>
              <a:t>Числа </a:t>
            </a:r>
            <a:r>
              <a:rPr lang="ru-RU" altLang="ru-RU" sz="1000" dirty="0" smtClean="0"/>
              <a:t>внутреннего разделения</a:t>
            </a:r>
            <a:endParaRPr lang="ru-RU" altLang="ru-RU" sz="1000" dirty="0"/>
          </a:p>
        </p:txBody>
      </p:sp>
      <p:sp>
        <p:nvSpPr>
          <p:cNvPr id="2" name="TextBox 1"/>
          <p:cNvSpPr txBox="1"/>
          <p:nvPr/>
        </p:nvSpPr>
        <p:spPr>
          <a:xfrm>
            <a:off x="1288848" y="3140968"/>
            <a:ext cx="8194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smtClean="0"/>
              <a:t>D(G)</a:t>
            </a:r>
            <a:r>
              <a:rPr lang="en-US" dirty="0" smtClean="0"/>
              <a:t>=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973835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Номер слайда 6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0081F7C6-75BB-4641-BB88-7B6C0EBA8BF3}" type="slidenum">
              <a:rPr lang="ru-RU" altLang="ru-RU" sz="1400" smtClean="0"/>
              <a:pPr eaLnBrk="1" hangingPunct="1">
                <a:spcBef>
                  <a:spcPct val="0"/>
                </a:spcBef>
                <a:buFontTx/>
                <a:buNone/>
              </a:pPr>
              <a:t>42</a:t>
            </a:fld>
            <a:endParaRPr lang="ru-RU" altLang="ru-RU" sz="1400" smtClean="0"/>
          </a:p>
        </p:txBody>
      </p:sp>
      <p:sp>
        <p:nvSpPr>
          <p:cNvPr id="52227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332656"/>
            <a:ext cx="8229600" cy="865188"/>
          </a:xfrm>
        </p:spPr>
        <p:txBody>
          <a:bodyPr/>
          <a:lstStyle/>
          <a:p>
            <a:pPr eaLnBrk="1" hangingPunct="1"/>
            <a:r>
              <a:rPr lang="ru-RU" altLang="ru-RU" sz="1800" dirty="0" smtClean="0">
                <a:solidFill>
                  <a:srgbClr val="0000FF"/>
                </a:solidFill>
              </a:rPr>
              <a:t>размещение </a:t>
            </a:r>
            <a:r>
              <a:rPr lang="ru-RU" altLang="ru-RU" sz="1800" b="1" dirty="0" smtClean="0">
                <a:solidFill>
                  <a:srgbClr val="0000FF"/>
                </a:solidFill>
              </a:rPr>
              <a:t>медиан</a:t>
            </a:r>
            <a:r>
              <a:rPr lang="ru-RU" altLang="ru-RU" sz="1800" dirty="0" smtClean="0">
                <a:solidFill>
                  <a:srgbClr val="0000FF"/>
                </a:solidFill>
              </a:rPr>
              <a:t> графа</a:t>
            </a:r>
            <a:endParaRPr lang="ru-RU" altLang="ru-RU" sz="2400" dirty="0" smtClean="0">
              <a:solidFill>
                <a:srgbClr val="0000FF"/>
              </a:solidFill>
            </a:endParaRPr>
          </a:p>
        </p:txBody>
      </p:sp>
      <p:pic>
        <p:nvPicPr>
          <p:cNvPr id="52228" name="Picture 3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6326188"/>
            <a:ext cx="4038600" cy="531812"/>
          </a:xfrm>
          <a:noFill/>
        </p:spPr>
      </p:pic>
      <p:sp>
        <p:nvSpPr>
          <p:cNvPr id="52229" name="Line 10"/>
          <p:cNvSpPr>
            <a:spLocks noChangeShapeType="1"/>
          </p:cNvSpPr>
          <p:nvPr/>
        </p:nvSpPr>
        <p:spPr bwMode="auto">
          <a:xfrm>
            <a:off x="323850" y="476250"/>
            <a:ext cx="8497888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52232" name="Rectangle 16"/>
          <p:cNvSpPr>
            <a:spLocks noChangeArrowheads="1"/>
          </p:cNvSpPr>
          <p:nvPr/>
        </p:nvSpPr>
        <p:spPr bwMode="auto">
          <a:xfrm>
            <a:off x="395536" y="1340768"/>
            <a:ext cx="8136904" cy="3323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sz="1400" dirty="0"/>
              <a:t>Пусть дан граф G = (X, Г). Для каждой вершины </a:t>
            </a:r>
            <a:r>
              <a:rPr lang="ru-RU" sz="1400" dirty="0" smtClean="0"/>
              <a:t>x</a:t>
            </a:r>
            <a:r>
              <a:rPr lang="en-US" sz="1400" baseline="-25000" dirty="0" err="1" smtClean="0"/>
              <a:t>i</a:t>
            </a:r>
            <a:r>
              <a:rPr lang="ru-RU" sz="1400" dirty="0" smtClean="0"/>
              <a:t> </a:t>
            </a:r>
            <a:r>
              <a:rPr lang="en-US" sz="1400" i="1" dirty="0">
                <a:sym typeface="Symbol"/>
              </a:rPr>
              <a:t> X</a:t>
            </a:r>
            <a:r>
              <a:rPr lang="ru-RU" sz="1400" dirty="0" smtClean="0"/>
              <a:t> определим </a:t>
            </a:r>
            <a:r>
              <a:rPr lang="ru-RU" sz="1400" dirty="0"/>
              <a:t>два числа, которые назовем передаточными числами: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ru-RU" sz="1400" dirty="0">
              <a:sym typeface="Symbol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ru-RU" sz="1400" dirty="0" smtClean="0"/>
          </a:p>
          <a:p>
            <a:pPr eaLnBrk="1" hangingPunct="1">
              <a:spcBef>
                <a:spcPct val="0"/>
              </a:spcBef>
              <a:buFontTx/>
              <a:buNone/>
            </a:pPr>
            <a:endParaRPr lang="ru-RU" sz="1400" dirty="0" smtClean="0"/>
          </a:p>
          <a:p>
            <a:pPr eaLnBrk="1" hangingPunct="1">
              <a:spcBef>
                <a:spcPct val="0"/>
              </a:spcBef>
              <a:buFontTx/>
              <a:buNone/>
            </a:pPr>
            <a:endParaRPr lang="ru-RU" sz="1400" dirty="0" smtClean="0"/>
          </a:p>
          <a:p>
            <a:pPr eaLnBrk="1" hangingPunct="1">
              <a:spcBef>
                <a:spcPct val="0"/>
              </a:spcBef>
              <a:buFontTx/>
              <a:buNone/>
            </a:pPr>
            <a:endParaRPr lang="ru-RU" sz="1400" dirty="0"/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sz="1400" dirty="0" smtClean="0"/>
              <a:t>(внешнее и внутреннее передаточные числа)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ru-RU" sz="1400" dirty="0" smtClean="0"/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sz="1400" dirty="0" smtClean="0"/>
              <a:t>Вершина x</a:t>
            </a:r>
            <a:r>
              <a:rPr lang="ru-RU" sz="1400" baseline="-25000" dirty="0" smtClean="0"/>
              <a:t>0 </a:t>
            </a:r>
            <a:r>
              <a:rPr lang="ru-RU" sz="1400" dirty="0" smtClean="0"/>
              <a:t>для которой                                       - внешняя медиана графа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ru-RU" sz="1400" dirty="0" smtClean="0"/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sz="1400" dirty="0"/>
              <a:t>Вершина x</a:t>
            </a:r>
            <a:r>
              <a:rPr lang="ru-RU" sz="1400" baseline="-25000" dirty="0"/>
              <a:t>0 </a:t>
            </a:r>
            <a:r>
              <a:rPr lang="ru-RU" sz="1400" dirty="0"/>
              <a:t>для которой                                       - </a:t>
            </a:r>
            <a:r>
              <a:rPr lang="ru-RU" sz="1400" dirty="0" smtClean="0"/>
              <a:t>внутренняя </a:t>
            </a:r>
            <a:r>
              <a:rPr lang="ru-RU" sz="1400" dirty="0"/>
              <a:t>медиана графа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ru-RU" sz="1400" dirty="0"/>
          </a:p>
          <a:p>
            <a:pPr eaLnBrk="1" hangingPunct="1">
              <a:spcBef>
                <a:spcPct val="0"/>
              </a:spcBef>
              <a:buFontTx/>
              <a:buNone/>
            </a:pPr>
            <a:endParaRPr lang="ru-RU" sz="1400" dirty="0"/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sz="1400" dirty="0" smtClean="0"/>
          </a:p>
        </p:txBody>
      </p:sp>
      <p:graphicFrame>
        <p:nvGraphicFramePr>
          <p:cNvPr id="2" name="Объект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48611695"/>
              </p:ext>
            </p:extLst>
          </p:nvPr>
        </p:nvGraphicFramePr>
        <p:xfrm>
          <a:off x="2707787" y="1772816"/>
          <a:ext cx="1865007" cy="10081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866" name="Формула" r:id="rId4" imgW="1409400" imgH="761760" progId="Equation.3">
                  <p:embed/>
                </p:oleObj>
              </mc:Choice>
              <mc:Fallback>
                <p:oleObj name="Формула" r:id="rId4" imgW="1409400" imgH="76176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2707787" y="1772816"/>
                        <a:ext cx="1865007" cy="100811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" name="Объект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48266234"/>
              </p:ext>
            </p:extLst>
          </p:nvPr>
        </p:nvGraphicFramePr>
        <p:xfrm>
          <a:off x="2627784" y="3284984"/>
          <a:ext cx="1628007" cy="36004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867" name="Формула" r:id="rId6" imgW="1320480" imgH="291960" progId="Equation.3">
                  <p:embed/>
                </p:oleObj>
              </mc:Choice>
              <mc:Fallback>
                <p:oleObj name="Формула" r:id="rId6" imgW="1320480" imgH="29196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2627784" y="3284984"/>
                        <a:ext cx="1628007" cy="36004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Объект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76730205"/>
              </p:ext>
            </p:extLst>
          </p:nvPr>
        </p:nvGraphicFramePr>
        <p:xfrm>
          <a:off x="2627784" y="3717032"/>
          <a:ext cx="1579563" cy="358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868" name="Формула" r:id="rId8" imgW="1282680" imgH="291960" progId="Equation.3">
                  <p:embed/>
                </p:oleObj>
              </mc:Choice>
              <mc:Fallback>
                <p:oleObj name="Формула" r:id="rId8" imgW="1282680" imgH="29196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2627784" y="3717032"/>
                        <a:ext cx="1579563" cy="3587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83345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Номер слайда 6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0081F7C6-75BB-4641-BB88-7B6C0EBA8BF3}" type="slidenum">
              <a:rPr lang="ru-RU" altLang="ru-RU" sz="1400" smtClean="0"/>
              <a:pPr eaLnBrk="1" hangingPunct="1">
                <a:spcBef>
                  <a:spcPct val="0"/>
                </a:spcBef>
                <a:buFontTx/>
                <a:buNone/>
              </a:pPr>
              <a:t>43</a:t>
            </a:fld>
            <a:endParaRPr lang="ru-RU" altLang="ru-RU" sz="1400" smtClean="0"/>
          </a:p>
        </p:txBody>
      </p:sp>
      <p:sp>
        <p:nvSpPr>
          <p:cNvPr id="52227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332656"/>
            <a:ext cx="8229600" cy="865188"/>
          </a:xfrm>
        </p:spPr>
        <p:txBody>
          <a:bodyPr/>
          <a:lstStyle/>
          <a:p>
            <a:pPr eaLnBrk="1" hangingPunct="1"/>
            <a:r>
              <a:rPr lang="ru-RU" altLang="ru-RU" sz="1800" dirty="0" smtClean="0">
                <a:solidFill>
                  <a:srgbClr val="0000FF"/>
                </a:solidFill>
              </a:rPr>
              <a:t>размещение медиан графа</a:t>
            </a:r>
            <a:endParaRPr lang="ru-RU" altLang="ru-RU" sz="2400" dirty="0" smtClean="0">
              <a:solidFill>
                <a:srgbClr val="0000FF"/>
              </a:solidFill>
            </a:endParaRPr>
          </a:p>
        </p:txBody>
      </p:sp>
      <p:pic>
        <p:nvPicPr>
          <p:cNvPr id="52228" name="Picture 3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6326188"/>
            <a:ext cx="4038600" cy="531812"/>
          </a:xfrm>
          <a:noFill/>
        </p:spPr>
      </p:pic>
      <p:sp>
        <p:nvSpPr>
          <p:cNvPr id="52229" name="Line 10"/>
          <p:cNvSpPr>
            <a:spLocks noChangeShapeType="1"/>
          </p:cNvSpPr>
          <p:nvPr/>
        </p:nvSpPr>
        <p:spPr bwMode="auto">
          <a:xfrm>
            <a:off x="323850" y="476250"/>
            <a:ext cx="8497888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52232" name="Rectangle 16"/>
          <p:cNvSpPr>
            <a:spLocks noChangeArrowheads="1"/>
          </p:cNvSpPr>
          <p:nvPr/>
        </p:nvSpPr>
        <p:spPr bwMode="auto">
          <a:xfrm>
            <a:off x="2195736" y="1537047"/>
            <a:ext cx="3312368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sz="1400" dirty="0" smtClean="0"/>
              <a:t>Матрица длин кратчайших путей</a:t>
            </a:r>
          </a:p>
        </p:txBody>
      </p:sp>
      <p:sp>
        <p:nvSpPr>
          <p:cNvPr id="47" name="Rectangle 16"/>
          <p:cNvSpPr>
            <a:spLocks noChangeArrowheads="1"/>
          </p:cNvSpPr>
          <p:nvPr/>
        </p:nvSpPr>
        <p:spPr bwMode="auto">
          <a:xfrm>
            <a:off x="467544" y="5624953"/>
            <a:ext cx="8251826" cy="6001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100" b="1" dirty="0" smtClean="0"/>
              <a:t>Решение</a:t>
            </a:r>
          </a:p>
          <a:p>
            <a:pPr eaLnBrk="1" hangingPunct="1">
              <a:spcBef>
                <a:spcPct val="0"/>
              </a:spcBef>
              <a:buNone/>
            </a:pPr>
            <a:r>
              <a:rPr lang="ru-RU" altLang="ru-RU" sz="1100" dirty="0" smtClean="0"/>
              <a:t>Вершина 4</a:t>
            </a:r>
            <a:r>
              <a:rPr lang="en-US" altLang="ru-RU" sz="1100" dirty="0" smtClean="0"/>
              <a:t>,5,7</a:t>
            </a:r>
            <a:r>
              <a:rPr lang="ru-RU" altLang="ru-RU" sz="1100" dirty="0" smtClean="0"/>
              <a:t> – внешние медианы графа </a:t>
            </a:r>
            <a:r>
              <a:rPr lang="ru-RU" altLang="ru-RU" sz="1100" dirty="0"/>
              <a:t>(граф не ориентированный, следовательно, </a:t>
            </a:r>
            <a:r>
              <a:rPr lang="ru-RU" altLang="ru-RU" sz="1100" dirty="0" smtClean="0"/>
              <a:t>они </a:t>
            </a:r>
            <a:r>
              <a:rPr lang="ru-RU" altLang="ru-RU" sz="1100" dirty="0"/>
              <a:t>же и </a:t>
            </a:r>
            <a:r>
              <a:rPr lang="ru-RU" altLang="ru-RU" sz="1100" dirty="0" smtClean="0"/>
              <a:t>внутренние медианы </a:t>
            </a:r>
            <a:r>
              <a:rPr lang="ru-RU" altLang="ru-RU" sz="1100" dirty="0"/>
              <a:t>графа</a:t>
            </a:r>
            <a:r>
              <a:rPr lang="ru-RU" altLang="ru-RU" sz="1100" dirty="0" smtClean="0"/>
              <a:t>)</a:t>
            </a:r>
            <a:endParaRPr lang="ru-RU" altLang="ru-RU" sz="1100" dirty="0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76152993"/>
              </p:ext>
            </p:extLst>
          </p:nvPr>
        </p:nvGraphicFramePr>
        <p:xfrm>
          <a:off x="2226096" y="2132858"/>
          <a:ext cx="3528394" cy="2088228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17964"/>
                <a:gridCol w="311043"/>
                <a:gridCol w="311043"/>
                <a:gridCol w="311043"/>
                <a:gridCol w="311043"/>
                <a:gridCol w="311043"/>
                <a:gridCol w="311043"/>
                <a:gridCol w="311043"/>
                <a:gridCol w="311043"/>
                <a:gridCol w="311043"/>
                <a:gridCol w="311043"/>
              </a:tblGrid>
              <a:tr h="198879">
                <a:tc>
                  <a:txBody>
                    <a:bodyPr/>
                    <a:lstStyle/>
                    <a:p>
                      <a:pPr algn="l" fontAlgn="b"/>
                      <a:endParaRPr lang="ru-RU" sz="1000" b="0" i="0" u="none" strike="noStrike" dirty="0">
                        <a:effectLst/>
                        <a:latin typeface="Arial Cyr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 dirty="0">
                          <a:effectLst/>
                        </a:rPr>
                        <a:t>1</a:t>
                      </a:r>
                      <a:endParaRPr lang="ru-RU" sz="1000" b="0" i="0" u="none" strike="noStrike" dirty="0">
                        <a:effectLst/>
                        <a:latin typeface="Arial Cyr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 dirty="0">
                          <a:effectLst/>
                        </a:rPr>
                        <a:t>2</a:t>
                      </a:r>
                      <a:endParaRPr lang="ru-RU" sz="1000" b="0" i="0" u="none" strike="noStrike" dirty="0">
                        <a:effectLst/>
                        <a:latin typeface="Arial Cyr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 dirty="0">
                          <a:effectLst/>
                        </a:rPr>
                        <a:t>3</a:t>
                      </a:r>
                      <a:endParaRPr lang="ru-RU" sz="1000" b="0" i="0" u="none" strike="noStrike" dirty="0">
                        <a:effectLst/>
                        <a:latin typeface="Arial Cyr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 dirty="0">
                          <a:effectLst/>
                        </a:rPr>
                        <a:t>4</a:t>
                      </a:r>
                      <a:endParaRPr lang="ru-RU" sz="1000" b="0" i="0" u="none" strike="noStrike" dirty="0">
                        <a:effectLst/>
                        <a:latin typeface="Arial Cyr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 dirty="0">
                          <a:effectLst/>
                        </a:rPr>
                        <a:t>5</a:t>
                      </a:r>
                      <a:endParaRPr lang="ru-RU" sz="1000" b="0" i="0" u="none" strike="noStrike" dirty="0">
                        <a:effectLst/>
                        <a:latin typeface="Arial Cyr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 dirty="0">
                          <a:effectLst/>
                        </a:rPr>
                        <a:t>6</a:t>
                      </a:r>
                      <a:endParaRPr lang="ru-RU" sz="1000" b="0" i="0" u="none" strike="noStrike" dirty="0">
                        <a:effectLst/>
                        <a:latin typeface="Arial Cyr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 dirty="0">
                          <a:effectLst/>
                        </a:rPr>
                        <a:t>7</a:t>
                      </a:r>
                      <a:endParaRPr lang="ru-RU" sz="1000" b="0" i="0" u="none" strike="noStrike" dirty="0">
                        <a:effectLst/>
                        <a:latin typeface="Arial Cyr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 dirty="0">
                          <a:effectLst/>
                        </a:rPr>
                        <a:t>8</a:t>
                      </a:r>
                      <a:endParaRPr lang="ru-RU" sz="1000" b="0" i="0" u="none" strike="noStrike" dirty="0">
                        <a:effectLst/>
                        <a:latin typeface="Arial Cyr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 dirty="0">
                          <a:effectLst/>
                        </a:rPr>
                        <a:t>9</a:t>
                      </a:r>
                      <a:endParaRPr lang="ru-RU" sz="1000" b="0" i="0" u="none" strike="noStrike" dirty="0">
                        <a:effectLst/>
                        <a:latin typeface="Arial Cyr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 dirty="0">
                          <a:effectLst/>
                        </a:rPr>
                        <a:t>10</a:t>
                      </a:r>
                      <a:endParaRPr lang="ru-RU" sz="1000" b="0" i="0" u="none" strike="noStrike" dirty="0">
                        <a:effectLst/>
                        <a:latin typeface="Arial Cyr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</a:tr>
              <a:tr h="187830"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 dirty="0">
                          <a:effectLst/>
                        </a:rPr>
                        <a:t>1</a:t>
                      </a:r>
                      <a:endParaRPr lang="ru-RU" sz="1000" b="0" i="0" u="none" strike="noStrike" dirty="0">
                        <a:effectLst/>
                        <a:latin typeface="Arial Cyr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>
                          <a:effectLst/>
                          <a:latin typeface="Arial Cyr"/>
                        </a:rPr>
                        <a:t>0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>
                          <a:effectLst/>
                          <a:latin typeface="Arial Cyr"/>
                        </a:rPr>
                        <a:t>1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>
                          <a:effectLst/>
                          <a:latin typeface="Arial Cyr"/>
                        </a:rPr>
                        <a:t>2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>
                          <a:effectLst/>
                          <a:latin typeface="Arial Cyr"/>
                        </a:rPr>
                        <a:t>1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>
                          <a:effectLst/>
                          <a:latin typeface="Arial Cyr"/>
                        </a:rPr>
                        <a:t>2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>
                          <a:effectLst/>
                          <a:latin typeface="Arial Cyr"/>
                        </a:rPr>
                        <a:t>1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>
                          <a:effectLst/>
                          <a:latin typeface="Arial Cyr"/>
                        </a:rPr>
                        <a:t>2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>
                          <a:effectLst/>
                          <a:latin typeface="Arial Cyr"/>
                        </a:rPr>
                        <a:t>2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>
                          <a:effectLst/>
                          <a:latin typeface="Arial Cyr"/>
                        </a:rPr>
                        <a:t>3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>
                          <a:effectLst/>
                          <a:latin typeface="Arial Cyr"/>
                        </a:rPr>
                        <a:t>2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7830"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 dirty="0">
                          <a:effectLst/>
                        </a:rPr>
                        <a:t>2</a:t>
                      </a:r>
                      <a:endParaRPr lang="ru-RU" sz="1000" b="0" i="0" u="none" strike="noStrike" dirty="0">
                        <a:effectLst/>
                        <a:latin typeface="Arial Cyr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>
                          <a:effectLst/>
                          <a:latin typeface="Arial Cyr"/>
                        </a:rPr>
                        <a:t>1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>
                          <a:effectLst/>
                          <a:latin typeface="Arial Cyr"/>
                        </a:rPr>
                        <a:t>0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>
                          <a:effectLst/>
                          <a:latin typeface="Arial Cyr"/>
                        </a:rPr>
                        <a:t>1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>
                          <a:effectLst/>
                          <a:latin typeface="Arial Cyr"/>
                        </a:rPr>
                        <a:t>1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>
                          <a:effectLst/>
                          <a:latin typeface="Arial Cyr"/>
                        </a:rPr>
                        <a:t>2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>
                          <a:effectLst/>
                          <a:latin typeface="Arial Cyr"/>
                        </a:rPr>
                        <a:t>2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>
                          <a:effectLst/>
                          <a:latin typeface="Arial Cyr"/>
                        </a:rPr>
                        <a:t>3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>
                          <a:effectLst/>
                          <a:latin typeface="Arial Cyr"/>
                        </a:rPr>
                        <a:t>2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>
                          <a:effectLst/>
                          <a:latin typeface="Arial Cyr"/>
                        </a:rPr>
                        <a:t>2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>
                          <a:effectLst/>
                          <a:latin typeface="Arial Cyr"/>
                        </a:rPr>
                        <a:t>3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7830"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 dirty="0">
                          <a:effectLst/>
                        </a:rPr>
                        <a:t>3</a:t>
                      </a:r>
                      <a:endParaRPr lang="ru-RU" sz="1000" b="0" i="0" u="none" strike="noStrike" dirty="0">
                        <a:effectLst/>
                        <a:latin typeface="Arial Cyr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>
                          <a:effectLst/>
                          <a:latin typeface="Arial Cyr"/>
                        </a:rPr>
                        <a:t>2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>
                          <a:effectLst/>
                          <a:latin typeface="Arial Cyr"/>
                        </a:rPr>
                        <a:t>1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>
                          <a:effectLst/>
                          <a:latin typeface="Arial Cyr"/>
                        </a:rPr>
                        <a:t>0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>
                          <a:effectLst/>
                          <a:latin typeface="Arial Cyr"/>
                        </a:rPr>
                        <a:t>2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>
                          <a:effectLst/>
                          <a:latin typeface="Arial Cyr"/>
                        </a:rPr>
                        <a:t>1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>
                          <a:effectLst/>
                          <a:latin typeface="Arial Cyr"/>
                        </a:rPr>
                        <a:t>3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>
                          <a:effectLst/>
                          <a:latin typeface="Arial Cyr"/>
                        </a:rPr>
                        <a:t>2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>
                          <a:effectLst/>
                          <a:latin typeface="Arial Cyr"/>
                        </a:rPr>
                        <a:t>2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>
                          <a:effectLst/>
                          <a:latin typeface="Arial Cyr"/>
                        </a:rPr>
                        <a:t>1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>
                          <a:effectLst/>
                          <a:latin typeface="Arial Cyr"/>
                        </a:rPr>
                        <a:t>2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7830"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 dirty="0">
                          <a:effectLst/>
                        </a:rPr>
                        <a:t>4</a:t>
                      </a:r>
                      <a:endParaRPr lang="ru-RU" sz="1000" b="0" i="0" u="none" strike="noStrike" dirty="0">
                        <a:effectLst/>
                        <a:latin typeface="Arial Cyr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>
                          <a:effectLst/>
                          <a:latin typeface="Arial Cyr"/>
                        </a:rPr>
                        <a:t>1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>
                          <a:effectLst/>
                          <a:latin typeface="Arial Cyr"/>
                        </a:rPr>
                        <a:t>1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>
                          <a:effectLst/>
                          <a:latin typeface="Arial Cyr"/>
                        </a:rPr>
                        <a:t>2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>
                          <a:effectLst/>
                          <a:latin typeface="Arial Cyr"/>
                        </a:rPr>
                        <a:t>0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>
                          <a:effectLst/>
                          <a:latin typeface="Arial Cyr"/>
                        </a:rPr>
                        <a:t>1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>
                          <a:effectLst/>
                          <a:latin typeface="Arial Cyr"/>
                        </a:rPr>
                        <a:t>1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>
                          <a:effectLst/>
                          <a:latin typeface="Arial Cyr"/>
                        </a:rPr>
                        <a:t>2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>
                          <a:effectLst/>
                          <a:latin typeface="Arial Cyr"/>
                        </a:rPr>
                        <a:t>1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>
                          <a:effectLst/>
                          <a:latin typeface="Arial Cyr"/>
                        </a:rPr>
                        <a:t>3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>
                          <a:effectLst/>
                          <a:latin typeface="Arial Cyr"/>
                        </a:rPr>
                        <a:t>2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7830"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 dirty="0">
                          <a:effectLst/>
                        </a:rPr>
                        <a:t>5</a:t>
                      </a:r>
                      <a:endParaRPr lang="ru-RU" sz="1000" b="0" i="0" u="none" strike="noStrike" dirty="0">
                        <a:effectLst/>
                        <a:latin typeface="Arial Cyr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>
                          <a:effectLst/>
                          <a:latin typeface="Arial Cyr"/>
                        </a:rPr>
                        <a:t>2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>
                          <a:effectLst/>
                          <a:latin typeface="Arial Cyr"/>
                        </a:rPr>
                        <a:t>2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>
                          <a:effectLst/>
                          <a:latin typeface="Arial Cyr"/>
                        </a:rPr>
                        <a:t>1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>
                          <a:effectLst/>
                          <a:latin typeface="Arial Cyr"/>
                        </a:rPr>
                        <a:t>1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>
                          <a:effectLst/>
                          <a:latin typeface="Arial Cyr"/>
                        </a:rPr>
                        <a:t>0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>
                          <a:effectLst/>
                          <a:latin typeface="Arial Cyr"/>
                        </a:rPr>
                        <a:t>2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>
                          <a:effectLst/>
                          <a:latin typeface="Arial Cyr"/>
                        </a:rPr>
                        <a:t>1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>
                          <a:effectLst/>
                          <a:latin typeface="Arial Cyr"/>
                        </a:rPr>
                        <a:t>1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>
                          <a:effectLst/>
                          <a:latin typeface="Arial Cyr"/>
                        </a:rPr>
                        <a:t>2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>
                          <a:effectLst/>
                          <a:latin typeface="Arial Cyr"/>
                        </a:rPr>
                        <a:t>2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7830"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 dirty="0">
                          <a:effectLst/>
                        </a:rPr>
                        <a:t>6</a:t>
                      </a:r>
                      <a:endParaRPr lang="ru-RU" sz="1000" b="0" i="0" u="none" strike="noStrike" dirty="0">
                        <a:effectLst/>
                        <a:latin typeface="Arial Cyr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>
                          <a:effectLst/>
                          <a:latin typeface="Arial Cyr"/>
                        </a:rPr>
                        <a:t>1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>
                          <a:effectLst/>
                          <a:latin typeface="Arial Cyr"/>
                        </a:rPr>
                        <a:t>2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>
                          <a:effectLst/>
                          <a:latin typeface="Arial Cyr"/>
                        </a:rPr>
                        <a:t>3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>
                          <a:effectLst/>
                          <a:latin typeface="Arial Cyr"/>
                        </a:rPr>
                        <a:t>1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>
                          <a:effectLst/>
                          <a:latin typeface="Arial Cyr"/>
                        </a:rPr>
                        <a:t>2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>
                          <a:effectLst/>
                          <a:latin typeface="Arial Cyr"/>
                        </a:rPr>
                        <a:t>0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>
                          <a:effectLst/>
                          <a:latin typeface="Arial Cyr"/>
                        </a:rPr>
                        <a:t>1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>
                          <a:effectLst/>
                          <a:latin typeface="Arial Cyr"/>
                        </a:rPr>
                        <a:t>2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>
                          <a:effectLst/>
                          <a:latin typeface="Arial Cyr"/>
                        </a:rPr>
                        <a:t>2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>
                          <a:effectLst/>
                          <a:latin typeface="Arial Cyr"/>
                        </a:rPr>
                        <a:t>1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7830"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 dirty="0">
                          <a:effectLst/>
                        </a:rPr>
                        <a:t>7</a:t>
                      </a:r>
                      <a:endParaRPr lang="ru-RU" sz="1000" b="0" i="0" u="none" strike="noStrike" dirty="0">
                        <a:effectLst/>
                        <a:latin typeface="Arial Cyr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>
                          <a:effectLst/>
                          <a:latin typeface="Arial Cyr"/>
                        </a:rPr>
                        <a:t>2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>
                          <a:effectLst/>
                          <a:latin typeface="Arial Cyr"/>
                        </a:rPr>
                        <a:t>3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>
                          <a:effectLst/>
                          <a:latin typeface="Arial Cyr"/>
                        </a:rPr>
                        <a:t>2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>
                          <a:effectLst/>
                          <a:latin typeface="Arial Cyr"/>
                        </a:rPr>
                        <a:t>2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>
                          <a:effectLst/>
                          <a:latin typeface="Arial Cyr"/>
                        </a:rPr>
                        <a:t>1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>
                          <a:effectLst/>
                          <a:latin typeface="Arial Cyr"/>
                        </a:rPr>
                        <a:t>1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>
                          <a:effectLst/>
                          <a:latin typeface="Arial Cyr"/>
                        </a:rPr>
                        <a:t>0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>
                          <a:effectLst/>
                          <a:latin typeface="Arial Cyr"/>
                        </a:rPr>
                        <a:t>1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>
                          <a:effectLst/>
                          <a:latin typeface="Arial Cyr"/>
                        </a:rPr>
                        <a:t>1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>
                          <a:effectLst/>
                          <a:latin typeface="Arial Cyr"/>
                        </a:rPr>
                        <a:t>2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7830"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 dirty="0">
                          <a:effectLst/>
                        </a:rPr>
                        <a:t>8</a:t>
                      </a:r>
                      <a:endParaRPr lang="ru-RU" sz="1000" b="0" i="0" u="none" strike="noStrike" dirty="0">
                        <a:effectLst/>
                        <a:latin typeface="Arial Cyr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>
                          <a:effectLst/>
                          <a:latin typeface="Arial Cyr"/>
                        </a:rPr>
                        <a:t>2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>
                          <a:effectLst/>
                          <a:latin typeface="Arial Cyr"/>
                        </a:rPr>
                        <a:t>2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>
                          <a:effectLst/>
                          <a:latin typeface="Arial Cyr"/>
                        </a:rPr>
                        <a:t>2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>
                          <a:effectLst/>
                          <a:latin typeface="Arial Cyr"/>
                        </a:rPr>
                        <a:t>1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>
                          <a:effectLst/>
                          <a:latin typeface="Arial Cyr"/>
                        </a:rPr>
                        <a:t>1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>
                          <a:effectLst/>
                          <a:latin typeface="Arial Cyr"/>
                        </a:rPr>
                        <a:t>2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>
                          <a:effectLst/>
                          <a:latin typeface="Arial Cyr"/>
                        </a:rPr>
                        <a:t>1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>
                          <a:effectLst/>
                          <a:latin typeface="Arial Cyr"/>
                        </a:rPr>
                        <a:t>0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>
                          <a:effectLst/>
                          <a:latin typeface="Arial Cyr"/>
                        </a:rPr>
                        <a:t>2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>
                          <a:effectLst/>
                          <a:latin typeface="Arial Cyr"/>
                        </a:rPr>
                        <a:t>1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7830"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 dirty="0">
                          <a:effectLst/>
                        </a:rPr>
                        <a:t>9</a:t>
                      </a:r>
                      <a:endParaRPr lang="ru-RU" sz="1000" b="0" i="0" u="none" strike="noStrike" dirty="0">
                        <a:effectLst/>
                        <a:latin typeface="Arial Cyr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>
                          <a:effectLst/>
                          <a:latin typeface="Arial Cyr"/>
                        </a:rPr>
                        <a:t>3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>
                          <a:effectLst/>
                          <a:latin typeface="Arial Cyr"/>
                        </a:rPr>
                        <a:t>2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>
                          <a:effectLst/>
                          <a:latin typeface="Arial Cyr"/>
                        </a:rPr>
                        <a:t>1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>
                          <a:effectLst/>
                          <a:latin typeface="Arial Cyr"/>
                        </a:rPr>
                        <a:t>3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>
                          <a:effectLst/>
                          <a:latin typeface="Arial Cyr"/>
                        </a:rPr>
                        <a:t>2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>
                          <a:effectLst/>
                          <a:latin typeface="Arial Cyr"/>
                        </a:rPr>
                        <a:t>2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>
                          <a:effectLst/>
                          <a:latin typeface="Arial Cyr"/>
                        </a:rPr>
                        <a:t>1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>
                          <a:effectLst/>
                          <a:latin typeface="Arial Cyr"/>
                        </a:rPr>
                        <a:t>2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>
                          <a:effectLst/>
                          <a:latin typeface="Arial Cyr"/>
                        </a:rPr>
                        <a:t>0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>
                          <a:effectLst/>
                          <a:latin typeface="Arial Cyr"/>
                        </a:rPr>
                        <a:t>1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8879"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 dirty="0">
                          <a:effectLst/>
                        </a:rPr>
                        <a:t>10</a:t>
                      </a:r>
                      <a:endParaRPr lang="ru-RU" sz="1000" b="0" i="0" u="none" strike="noStrike" dirty="0">
                        <a:effectLst/>
                        <a:latin typeface="Arial Cyr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>
                          <a:effectLst/>
                          <a:latin typeface="Arial Cyr"/>
                        </a:rPr>
                        <a:t>2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>
                          <a:effectLst/>
                          <a:latin typeface="Arial Cyr"/>
                        </a:rPr>
                        <a:t>3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>
                          <a:effectLst/>
                          <a:latin typeface="Arial Cyr"/>
                        </a:rPr>
                        <a:t>2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>
                          <a:effectLst/>
                          <a:latin typeface="Arial Cyr"/>
                        </a:rPr>
                        <a:t>2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>
                          <a:effectLst/>
                          <a:latin typeface="Arial Cyr"/>
                        </a:rPr>
                        <a:t>2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>
                          <a:effectLst/>
                          <a:latin typeface="Arial Cyr"/>
                        </a:rPr>
                        <a:t>1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>
                          <a:effectLst/>
                          <a:latin typeface="Arial Cyr"/>
                        </a:rPr>
                        <a:t>2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>
                          <a:effectLst/>
                          <a:latin typeface="Arial Cyr"/>
                        </a:rPr>
                        <a:t>1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>
                          <a:effectLst/>
                          <a:latin typeface="Arial Cyr"/>
                        </a:rPr>
                        <a:t>1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 dirty="0">
                          <a:effectLst/>
                          <a:latin typeface="Arial Cyr"/>
                        </a:rPr>
                        <a:t>0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43944382"/>
              </p:ext>
            </p:extLst>
          </p:nvPr>
        </p:nvGraphicFramePr>
        <p:xfrm>
          <a:off x="6012160" y="2348883"/>
          <a:ext cx="609600" cy="1877679"/>
        </p:xfrm>
        <a:graphic>
          <a:graphicData uri="http://schemas.openxmlformats.org/drawingml/2006/table">
            <a:tbl>
              <a:tblPr>
                <a:solidFill>
                  <a:schemeClr val="accent1"/>
                </a:solidFill>
                <a:tableStyleId>{5C22544A-7EE6-4342-B048-85BDC9FD1C3A}</a:tableStyleId>
              </a:tblPr>
              <a:tblGrid>
                <a:gridCol w="609600"/>
              </a:tblGrid>
              <a:tr h="186126"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 dirty="0">
                          <a:effectLst/>
                          <a:latin typeface="Arial Cyr"/>
                        </a:rPr>
                        <a:t>16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</a:tr>
              <a:tr h="186126"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 dirty="0">
                          <a:effectLst/>
                          <a:latin typeface="Arial Cyr"/>
                        </a:rPr>
                        <a:t>17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</a:tr>
              <a:tr h="186126"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 dirty="0">
                          <a:effectLst/>
                          <a:latin typeface="Arial Cyr"/>
                        </a:rPr>
                        <a:t>16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</a:tr>
              <a:tr h="186126"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 dirty="0">
                          <a:effectLst/>
                          <a:latin typeface="Arial Cyr"/>
                        </a:rPr>
                        <a:t>14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</a:tr>
              <a:tr h="191597"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 dirty="0">
                          <a:effectLst/>
                          <a:latin typeface="Arial Cyr"/>
                        </a:rPr>
                        <a:t>14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</a:tr>
              <a:tr h="186126"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 dirty="0">
                          <a:effectLst/>
                          <a:latin typeface="Arial Cyr"/>
                        </a:rPr>
                        <a:t>15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</a:tr>
              <a:tr h="186126"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 dirty="0">
                          <a:effectLst/>
                          <a:latin typeface="Arial Cyr"/>
                        </a:rPr>
                        <a:t>15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</a:tr>
              <a:tr h="186126"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 dirty="0">
                          <a:effectLst/>
                          <a:latin typeface="Arial Cyr"/>
                        </a:rPr>
                        <a:t>14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</a:tr>
              <a:tr h="186126"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 dirty="0">
                          <a:effectLst/>
                          <a:latin typeface="Arial Cyr"/>
                        </a:rPr>
                        <a:t>37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</a:tr>
              <a:tr h="197074"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 dirty="0">
                          <a:effectLst/>
                          <a:latin typeface="Arial Cyr"/>
                        </a:rPr>
                        <a:t>25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</a:tr>
            </a:tbl>
          </a:graphicData>
        </a:graphic>
      </p:graphicFrame>
      <p:sp>
        <p:nvSpPr>
          <p:cNvPr id="15" name="Rectangle 16"/>
          <p:cNvSpPr>
            <a:spLocks noChangeArrowheads="1"/>
          </p:cNvSpPr>
          <p:nvPr/>
        </p:nvSpPr>
        <p:spPr bwMode="auto">
          <a:xfrm rot="16200000">
            <a:off x="5686448" y="1374674"/>
            <a:ext cx="1295720" cy="5078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900" dirty="0" smtClean="0"/>
              <a:t>Решение задачи 2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900" dirty="0" smtClean="0"/>
              <a:t>Минимум сумм по строкам</a:t>
            </a:r>
            <a:endParaRPr lang="ru-RU" altLang="ru-RU" sz="900" dirty="0"/>
          </a:p>
        </p:txBody>
      </p:sp>
      <p:sp>
        <p:nvSpPr>
          <p:cNvPr id="18" name="Выноска 2 17"/>
          <p:cNvSpPr/>
          <p:nvPr/>
        </p:nvSpPr>
        <p:spPr>
          <a:xfrm>
            <a:off x="7173580" y="4797154"/>
            <a:ext cx="998820" cy="701799"/>
          </a:xfrm>
          <a:prstGeom prst="borderCallout2">
            <a:avLst>
              <a:gd name="adj1" fmla="val 52472"/>
              <a:gd name="adj2" fmla="val -7398"/>
              <a:gd name="adj3" fmla="val 3864"/>
              <a:gd name="adj4" fmla="val -15591"/>
              <a:gd name="adj5" fmla="val -67631"/>
              <a:gd name="adj6" fmla="val -59459"/>
            </a:avLst>
          </a:prstGeom>
          <a:ln w="3175"/>
          <a:effec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altLang="ru-RU" sz="1000" dirty="0" smtClean="0"/>
              <a:t>Внешние передаточные числа</a:t>
            </a:r>
            <a:endParaRPr lang="ru-RU" altLang="ru-RU" sz="1000" dirty="0"/>
          </a:p>
        </p:txBody>
      </p:sp>
      <p:graphicFrame>
        <p:nvGraphicFramePr>
          <p:cNvPr id="9" name="Таблица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60435064"/>
              </p:ext>
            </p:extLst>
          </p:nvPr>
        </p:nvGraphicFramePr>
        <p:xfrm>
          <a:off x="2627784" y="4365106"/>
          <a:ext cx="3096340" cy="16192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09634"/>
                <a:gridCol w="309634"/>
                <a:gridCol w="309634"/>
                <a:gridCol w="309634"/>
                <a:gridCol w="309634"/>
                <a:gridCol w="309634"/>
                <a:gridCol w="309634"/>
                <a:gridCol w="309634"/>
                <a:gridCol w="309634"/>
                <a:gridCol w="309634"/>
              </a:tblGrid>
              <a:tr h="161925"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 dirty="0" smtClean="0">
                          <a:effectLst/>
                          <a:latin typeface="Arial Cyr"/>
                        </a:rPr>
                        <a:t>16</a:t>
                      </a:r>
                      <a:endParaRPr lang="ru-RU" sz="1000" b="0" i="0" u="none" strike="noStrike" dirty="0">
                        <a:effectLst/>
                        <a:latin typeface="Arial Cyr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 dirty="0" smtClean="0">
                          <a:effectLst/>
                          <a:latin typeface="Arial Cyr"/>
                        </a:rPr>
                        <a:t>1</a:t>
                      </a:r>
                      <a:r>
                        <a:rPr lang="ru-RU" sz="1000" b="0" i="0" u="none" strike="noStrike" dirty="0" smtClean="0">
                          <a:effectLst/>
                          <a:latin typeface="Arial Cyr"/>
                        </a:rPr>
                        <a:t>7</a:t>
                      </a:r>
                      <a:endParaRPr lang="ru-RU" sz="1000" b="0" i="0" u="none" strike="noStrike" dirty="0">
                        <a:effectLst/>
                        <a:latin typeface="Arial Cyr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 dirty="0" smtClean="0">
                          <a:effectLst/>
                          <a:latin typeface="Arial Cyr"/>
                        </a:rPr>
                        <a:t>16</a:t>
                      </a:r>
                      <a:endParaRPr lang="ru-RU" sz="1000" b="0" i="0" u="none" strike="noStrike" dirty="0">
                        <a:effectLst/>
                        <a:latin typeface="Arial Cyr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 dirty="0" smtClean="0">
                          <a:effectLst/>
                          <a:latin typeface="Arial Cyr"/>
                        </a:rPr>
                        <a:t>14</a:t>
                      </a:r>
                      <a:endParaRPr lang="ru-RU" sz="1000" b="0" i="0" u="none" strike="noStrike" dirty="0">
                        <a:effectLst/>
                        <a:latin typeface="Arial Cyr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 dirty="0" smtClean="0">
                          <a:effectLst/>
                          <a:latin typeface="Arial Cyr"/>
                        </a:rPr>
                        <a:t>14</a:t>
                      </a:r>
                      <a:endParaRPr lang="ru-RU" sz="1000" b="0" i="0" u="none" strike="noStrike" dirty="0">
                        <a:effectLst/>
                        <a:latin typeface="Arial Cyr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 dirty="0" smtClean="0">
                          <a:effectLst/>
                          <a:latin typeface="Arial Cyr"/>
                        </a:rPr>
                        <a:t>15</a:t>
                      </a:r>
                      <a:endParaRPr lang="ru-RU" sz="1000" b="0" i="0" u="none" strike="noStrike" dirty="0">
                        <a:effectLst/>
                        <a:latin typeface="Arial Cyr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 dirty="0" smtClean="0">
                          <a:effectLst/>
                          <a:latin typeface="Arial Cyr"/>
                        </a:rPr>
                        <a:t>1</a:t>
                      </a:r>
                      <a:r>
                        <a:rPr lang="en-US" sz="1000" b="0" i="0" u="none" strike="noStrike" dirty="0" smtClean="0">
                          <a:effectLst/>
                          <a:latin typeface="Arial Cyr"/>
                        </a:rPr>
                        <a:t>5</a:t>
                      </a:r>
                      <a:endParaRPr lang="ru-RU" sz="1000" b="0" i="0" u="none" strike="noStrike" dirty="0">
                        <a:effectLst/>
                        <a:latin typeface="Arial Cyr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 dirty="0" smtClean="0">
                          <a:effectLst/>
                          <a:latin typeface="Arial Cyr"/>
                        </a:rPr>
                        <a:t>1</a:t>
                      </a:r>
                      <a:r>
                        <a:rPr lang="en-US" sz="1000" b="0" i="0" u="none" strike="noStrike" dirty="0" smtClean="0">
                          <a:effectLst/>
                          <a:latin typeface="Arial Cyr"/>
                        </a:rPr>
                        <a:t>4</a:t>
                      </a:r>
                      <a:endParaRPr lang="ru-RU" sz="1000" b="0" i="0" u="none" strike="noStrike" dirty="0">
                        <a:effectLst/>
                        <a:latin typeface="Arial Cyr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 dirty="0" smtClean="0">
                          <a:effectLst/>
                          <a:latin typeface="Arial Cyr"/>
                        </a:rPr>
                        <a:t>3</a:t>
                      </a:r>
                      <a:r>
                        <a:rPr lang="en-US" sz="1000" b="0" i="0" u="none" strike="noStrike" dirty="0" smtClean="0">
                          <a:effectLst/>
                          <a:latin typeface="Arial Cyr"/>
                        </a:rPr>
                        <a:t>7</a:t>
                      </a:r>
                      <a:endParaRPr lang="ru-RU" sz="1000" b="0" i="0" u="none" strike="noStrike" dirty="0">
                        <a:effectLst/>
                        <a:latin typeface="Arial Cyr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 dirty="0" smtClean="0">
                          <a:effectLst/>
                          <a:latin typeface="Arial Cyr"/>
                        </a:rPr>
                        <a:t>2</a:t>
                      </a:r>
                      <a:r>
                        <a:rPr lang="en-US" sz="1000" b="0" i="0" u="none" strike="noStrike" dirty="0" smtClean="0">
                          <a:effectLst/>
                          <a:latin typeface="Arial Cyr"/>
                        </a:rPr>
                        <a:t>5</a:t>
                      </a:r>
                      <a:endParaRPr lang="ru-RU" sz="1000" b="0" i="0" u="none" strike="noStrike" dirty="0">
                        <a:effectLst/>
                        <a:latin typeface="Arial Cyr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</a:tr>
            </a:tbl>
          </a:graphicData>
        </a:graphic>
      </p:graphicFrame>
      <p:sp>
        <p:nvSpPr>
          <p:cNvPr id="23" name="Выноска 2 22"/>
          <p:cNvSpPr/>
          <p:nvPr/>
        </p:nvSpPr>
        <p:spPr>
          <a:xfrm>
            <a:off x="467544" y="4330801"/>
            <a:ext cx="1080120" cy="644673"/>
          </a:xfrm>
          <a:prstGeom prst="borderCallout2">
            <a:avLst>
              <a:gd name="adj1" fmla="val 31946"/>
              <a:gd name="adj2" fmla="val 106394"/>
              <a:gd name="adj3" fmla="val 37002"/>
              <a:gd name="adj4" fmla="val 141568"/>
              <a:gd name="adj5" fmla="val 33088"/>
              <a:gd name="adj6" fmla="val 197953"/>
            </a:avLst>
          </a:prstGeom>
          <a:ln w="31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altLang="ru-RU" sz="1000" dirty="0" smtClean="0"/>
              <a:t>Внутренние</a:t>
            </a:r>
          </a:p>
          <a:p>
            <a:r>
              <a:rPr lang="ru-RU" altLang="ru-RU" sz="1000" dirty="0" smtClean="0"/>
              <a:t>передаточные</a:t>
            </a:r>
          </a:p>
          <a:p>
            <a:r>
              <a:rPr lang="ru-RU" altLang="ru-RU" sz="1000" dirty="0" smtClean="0"/>
              <a:t>числа</a:t>
            </a:r>
            <a:endParaRPr lang="ru-RU" altLang="ru-RU" sz="1000" dirty="0"/>
          </a:p>
        </p:txBody>
      </p:sp>
    </p:spTree>
    <p:extLst>
      <p:ext uri="{BB962C8B-B14F-4D97-AF65-F5344CB8AC3E}">
        <p14:creationId xmlns:p14="http://schemas.microsoft.com/office/powerpoint/2010/main" val="38210058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Номер слайда 6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0081F7C6-75BB-4641-BB88-7B6C0EBA8BF3}" type="slidenum">
              <a:rPr lang="ru-RU" altLang="ru-RU" sz="1400" smtClean="0"/>
              <a:pPr eaLnBrk="1" hangingPunct="1">
                <a:spcBef>
                  <a:spcPct val="0"/>
                </a:spcBef>
                <a:buFontTx/>
                <a:buNone/>
              </a:pPr>
              <a:t>44</a:t>
            </a:fld>
            <a:endParaRPr lang="ru-RU" altLang="ru-RU" sz="1400" smtClean="0"/>
          </a:p>
        </p:txBody>
      </p:sp>
      <p:sp>
        <p:nvSpPr>
          <p:cNvPr id="52227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332656"/>
            <a:ext cx="8229600" cy="865188"/>
          </a:xfrm>
        </p:spPr>
        <p:txBody>
          <a:bodyPr/>
          <a:lstStyle/>
          <a:p>
            <a:pPr eaLnBrk="1" hangingPunct="1"/>
            <a:r>
              <a:rPr lang="ru-RU" altLang="ru-RU" sz="1800" dirty="0" smtClean="0">
                <a:solidFill>
                  <a:srgbClr val="0000FF"/>
                </a:solidFill>
              </a:rPr>
              <a:t>размещение узла в сети связи – поиск центра и медианы графа</a:t>
            </a:r>
            <a:endParaRPr lang="ru-RU" altLang="ru-RU" sz="2400" dirty="0" smtClean="0">
              <a:solidFill>
                <a:srgbClr val="0000FF"/>
              </a:solidFill>
            </a:endParaRPr>
          </a:p>
        </p:txBody>
      </p:sp>
      <p:pic>
        <p:nvPicPr>
          <p:cNvPr id="52228" name="Picture 3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6326188"/>
            <a:ext cx="4038600" cy="531812"/>
          </a:xfrm>
          <a:noFill/>
        </p:spPr>
      </p:pic>
      <p:sp>
        <p:nvSpPr>
          <p:cNvPr id="52229" name="Line 10"/>
          <p:cNvSpPr>
            <a:spLocks noChangeShapeType="1"/>
          </p:cNvSpPr>
          <p:nvPr/>
        </p:nvSpPr>
        <p:spPr bwMode="auto">
          <a:xfrm>
            <a:off x="323850" y="476250"/>
            <a:ext cx="8497888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52232" name="Rectangle 16"/>
          <p:cNvSpPr>
            <a:spLocks noChangeArrowheads="1"/>
          </p:cNvSpPr>
          <p:nvPr/>
        </p:nvSpPr>
        <p:spPr bwMode="auto">
          <a:xfrm>
            <a:off x="2123728" y="1537047"/>
            <a:ext cx="3312368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sz="1400" dirty="0" smtClean="0"/>
              <a:t>2. Матрица длин кратчайших путей</a:t>
            </a:r>
          </a:p>
        </p:txBody>
      </p:sp>
      <p:sp>
        <p:nvSpPr>
          <p:cNvPr id="47" name="Rectangle 16"/>
          <p:cNvSpPr>
            <a:spLocks noChangeArrowheads="1"/>
          </p:cNvSpPr>
          <p:nvPr/>
        </p:nvSpPr>
        <p:spPr bwMode="auto">
          <a:xfrm>
            <a:off x="467544" y="5517232"/>
            <a:ext cx="8251826" cy="8156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100" b="1" dirty="0" smtClean="0"/>
              <a:t>Решение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100" dirty="0" smtClean="0"/>
              <a:t>Вершины 5 и 8 – внешние центры графа (граф не ориентированный, следовательно, они же и внутренние центры графа)</a:t>
            </a:r>
          </a:p>
          <a:p>
            <a:pPr eaLnBrk="1" hangingPunct="1">
              <a:spcBef>
                <a:spcPct val="0"/>
              </a:spcBef>
              <a:buNone/>
            </a:pPr>
            <a:r>
              <a:rPr lang="ru-RU" altLang="ru-RU" sz="1100" dirty="0" smtClean="0"/>
              <a:t>Вершина 4 – внешняя медиана графа </a:t>
            </a:r>
            <a:r>
              <a:rPr lang="ru-RU" altLang="ru-RU" sz="1100" dirty="0"/>
              <a:t>(граф не ориентированный, следовательно, </a:t>
            </a:r>
            <a:r>
              <a:rPr lang="ru-RU" altLang="ru-RU" sz="1100" dirty="0" smtClean="0"/>
              <a:t>она </a:t>
            </a:r>
            <a:r>
              <a:rPr lang="ru-RU" altLang="ru-RU" sz="1100" dirty="0"/>
              <a:t>же и </a:t>
            </a:r>
            <a:r>
              <a:rPr lang="ru-RU" altLang="ru-RU" sz="1100" dirty="0" smtClean="0"/>
              <a:t>внутренняя </a:t>
            </a:r>
            <a:r>
              <a:rPr lang="ru-RU" altLang="ru-RU" sz="1100" dirty="0" err="1" smtClean="0"/>
              <a:t>медианя</a:t>
            </a:r>
            <a:r>
              <a:rPr lang="ru-RU" altLang="ru-RU" sz="1100" dirty="0" smtClean="0"/>
              <a:t> </a:t>
            </a:r>
            <a:r>
              <a:rPr lang="ru-RU" altLang="ru-RU" sz="1100" dirty="0"/>
              <a:t>графа)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400" dirty="0" smtClean="0"/>
              <a:t>					</a:t>
            </a:r>
            <a:r>
              <a:rPr lang="ru-RU" altLang="ru-RU" sz="1100" dirty="0" smtClean="0"/>
              <a:t>(радиус графа = 2)</a:t>
            </a:r>
            <a:endParaRPr lang="en-US" altLang="ru-RU" sz="1100" dirty="0" smtClean="0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60205592"/>
              </p:ext>
            </p:extLst>
          </p:nvPr>
        </p:nvGraphicFramePr>
        <p:xfrm>
          <a:off x="2226096" y="2132858"/>
          <a:ext cx="3528394" cy="2088228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17964"/>
                <a:gridCol w="311043"/>
                <a:gridCol w="311043"/>
                <a:gridCol w="311043"/>
                <a:gridCol w="311043"/>
                <a:gridCol w="311043"/>
                <a:gridCol w="311043"/>
                <a:gridCol w="311043"/>
                <a:gridCol w="311043"/>
                <a:gridCol w="311043"/>
                <a:gridCol w="311043"/>
              </a:tblGrid>
              <a:tr h="198879">
                <a:tc>
                  <a:txBody>
                    <a:bodyPr/>
                    <a:lstStyle/>
                    <a:p>
                      <a:pPr algn="l" fontAlgn="b"/>
                      <a:endParaRPr lang="ru-RU" sz="1000" b="0" i="0" u="none" strike="noStrike" dirty="0">
                        <a:effectLst/>
                        <a:latin typeface="Arial Cyr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 dirty="0">
                          <a:effectLst/>
                        </a:rPr>
                        <a:t>1</a:t>
                      </a:r>
                      <a:endParaRPr lang="ru-RU" sz="1000" b="0" i="0" u="none" strike="noStrike" dirty="0">
                        <a:effectLst/>
                        <a:latin typeface="Arial Cyr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 dirty="0">
                          <a:effectLst/>
                        </a:rPr>
                        <a:t>2</a:t>
                      </a:r>
                      <a:endParaRPr lang="ru-RU" sz="1000" b="0" i="0" u="none" strike="noStrike" dirty="0">
                        <a:effectLst/>
                        <a:latin typeface="Arial Cyr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 dirty="0">
                          <a:effectLst/>
                        </a:rPr>
                        <a:t>3</a:t>
                      </a:r>
                      <a:endParaRPr lang="ru-RU" sz="1000" b="0" i="0" u="none" strike="noStrike" dirty="0">
                        <a:effectLst/>
                        <a:latin typeface="Arial Cyr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 dirty="0">
                          <a:effectLst/>
                        </a:rPr>
                        <a:t>4</a:t>
                      </a:r>
                      <a:endParaRPr lang="ru-RU" sz="1000" b="0" i="0" u="none" strike="noStrike" dirty="0">
                        <a:effectLst/>
                        <a:latin typeface="Arial Cyr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 dirty="0">
                          <a:effectLst/>
                        </a:rPr>
                        <a:t>5</a:t>
                      </a:r>
                      <a:endParaRPr lang="ru-RU" sz="1000" b="0" i="0" u="none" strike="noStrike" dirty="0">
                        <a:effectLst/>
                        <a:latin typeface="Arial Cyr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 dirty="0">
                          <a:effectLst/>
                        </a:rPr>
                        <a:t>6</a:t>
                      </a:r>
                      <a:endParaRPr lang="ru-RU" sz="1000" b="0" i="0" u="none" strike="noStrike" dirty="0">
                        <a:effectLst/>
                        <a:latin typeface="Arial Cyr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 dirty="0">
                          <a:effectLst/>
                        </a:rPr>
                        <a:t>7</a:t>
                      </a:r>
                      <a:endParaRPr lang="ru-RU" sz="1000" b="0" i="0" u="none" strike="noStrike" dirty="0">
                        <a:effectLst/>
                        <a:latin typeface="Arial Cyr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 dirty="0">
                          <a:effectLst/>
                        </a:rPr>
                        <a:t>8</a:t>
                      </a:r>
                      <a:endParaRPr lang="ru-RU" sz="1000" b="0" i="0" u="none" strike="noStrike" dirty="0">
                        <a:effectLst/>
                        <a:latin typeface="Arial Cyr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 dirty="0">
                          <a:effectLst/>
                        </a:rPr>
                        <a:t>9</a:t>
                      </a:r>
                      <a:endParaRPr lang="ru-RU" sz="1000" b="0" i="0" u="none" strike="noStrike" dirty="0">
                        <a:effectLst/>
                        <a:latin typeface="Arial Cyr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 dirty="0">
                          <a:effectLst/>
                        </a:rPr>
                        <a:t>10</a:t>
                      </a:r>
                      <a:endParaRPr lang="ru-RU" sz="1000" b="0" i="0" u="none" strike="noStrike" dirty="0">
                        <a:effectLst/>
                        <a:latin typeface="Arial Cyr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</a:tr>
              <a:tr h="187830"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 dirty="0">
                          <a:effectLst/>
                        </a:rPr>
                        <a:t>1</a:t>
                      </a:r>
                      <a:endParaRPr lang="ru-RU" sz="1000" b="0" i="0" u="none" strike="noStrike" dirty="0">
                        <a:effectLst/>
                        <a:latin typeface="Arial Cyr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>
                          <a:effectLst/>
                          <a:latin typeface="Arial Cyr"/>
                        </a:rPr>
                        <a:t>0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>
                          <a:effectLst/>
                          <a:latin typeface="Arial Cyr"/>
                        </a:rPr>
                        <a:t>1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>
                          <a:effectLst/>
                          <a:latin typeface="Arial Cyr"/>
                        </a:rPr>
                        <a:t>2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>
                          <a:effectLst/>
                          <a:latin typeface="Arial Cyr"/>
                        </a:rPr>
                        <a:t>1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>
                          <a:effectLst/>
                          <a:latin typeface="Arial Cyr"/>
                        </a:rPr>
                        <a:t>2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>
                          <a:effectLst/>
                          <a:latin typeface="Arial Cyr"/>
                        </a:rPr>
                        <a:t>1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>
                          <a:effectLst/>
                          <a:latin typeface="Arial Cyr"/>
                        </a:rPr>
                        <a:t>2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>
                          <a:effectLst/>
                          <a:latin typeface="Arial Cyr"/>
                        </a:rPr>
                        <a:t>2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>
                          <a:effectLst/>
                          <a:latin typeface="Arial Cyr"/>
                        </a:rPr>
                        <a:t>3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>
                          <a:effectLst/>
                          <a:latin typeface="Arial Cyr"/>
                        </a:rPr>
                        <a:t>2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7830"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 dirty="0">
                          <a:effectLst/>
                        </a:rPr>
                        <a:t>2</a:t>
                      </a:r>
                      <a:endParaRPr lang="ru-RU" sz="1000" b="0" i="0" u="none" strike="noStrike" dirty="0">
                        <a:effectLst/>
                        <a:latin typeface="Arial Cyr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>
                          <a:effectLst/>
                          <a:latin typeface="Arial Cyr"/>
                        </a:rPr>
                        <a:t>1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>
                          <a:effectLst/>
                          <a:latin typeface="Arial Cyr"/>
                        </a:rPr>
                        <a:t>0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>
                          <a:effectLst/>
                          <a:latin typeface="Arial Cyr"/>
                        </a:rPr>
                        <a:t>1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>
                          <a:effectLst/>
                          <a:latin typeface="Arial Cyr"/>
                        </a:rPr>
                        <a:t>1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>
                          <a:effectLst/>
                          <a:latin typeface="Arial Cyr"/>
                        </a:rPr>
                        <a:t>2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>
                          <a:effectLst/>
                          <a:latin typeface="Arial Cyr"/>
                        </a:rPr>
                        <a:t>2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>
                          <a:effectLst/>
                          <a:latin typeface="Arial Cyr"/>
                        </a:rPr>
                        <a:t>3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>
                          <a:effectLst/>
                          <a:latin typeface="Arial Cyr"/>
                        </a:rPr>
                        <a:t>2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>
                          <a:effectLst/>
                          <a:latin typeface="Arial Cyr"/>
                        </a:rPr>
                        <a:t>2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>
                          <a:effectLst/>
                          <a:latin typeface="Arial Cyr"/>
                        </a:rPr>
                        <a:t>3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7830"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 dirty="0">
                          <a:effectLst/>
                        </a:rPr>
                        <a:t>3</a:t>
                      </a:r>
                      <a:endParaRPr lang="ru-RU" sz="1000" b="0" i="0" u="none" strike="noStrike" dirty="0">
                        <a:effectLst/>
                        <a:latin typeface="Arial Cyr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>
                          <a:effectLst/>
                          <a:latin typeface="Arial Cyr"/>
                        </a:rPr>
                        <a:t>2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>
                          <a:effectLst/>
                          <a:latin typeface="Arial Cyr"/>
                        </a:rPr>
                        <a:t>1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>
                          <a:effectLst/>
                          <a:latin typeface="Arial Cyr"/>
                        </a:rPr>
                        <a:t>0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>
                          <a:effectLst/>
                          <a:latin typeface="Arial Cyr"/>
                        </a:rPr>
                        <a:t>2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>
                          <a:effectLst/>
                          <a:latin typeface="Arial Cyr"/>
                        </a:rPr>
                        <a:t>1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>
                          <a:effectLst/>
                          <a:latin typeface="Arial Cyr"/>
                        </a:rPr>
                        <a:t>3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>
                          <a:effectLst/>
                          <a:latin typeface="Arial Cyr"/>
                        </a:rPr>
                        <a:t>2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>
                          <a:effectLst/>
                          <a:latin typeface="Arial Cyr"/>
                        </a:rPr>
                        <a:t>2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>
                          <a:effectLst/>
                          <a:latin typeface="Arial Cyr"/>
                        </a:rPr>
                        <a:t>1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>
                          <a:effectLst/>
                          <a:latin typeface="Arial Cyr"/>
                        </a:rPr>
                        <a:t>2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7830"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 dirty="0">
                          <a:effectLst/>
                        </a:rPr>
                        <a:t>4</a:t>
                      </a:r>
                      <a:endParaRPr lang="ru-RU" sz="1000" b="0" i="0" u="none" strike="noStrike" dirty="0">
                        <a:effectLst/>
                        <a:latin typeface="Arial Cyr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>
                          <a:effectLst/>
                          <a:latin typeface="Arial Cyr"/>
                        </a:rPr>
                        <a:t>1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>
                          <a:effectLst/>
                          <a:latin typeface="Arial Cyr"/>
                        </a:rPr>
                        <a:t>1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>
                          <a:effectLst/>
                          <a:latin typeface="Arial Cyr"/>
                        </a:rPr>
                        <a:t>2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>
                          <a:effectLst/>
                          <a:latin typeface="Arial Cyr"/>
                        </a:rPr>
                        <a:t>0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>
                          <a:effectLst/>
                          <a:latin typeface="Arial Cyr"/>
                        </a:rPr>
                        <a:t>1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>
                          <a:effectLst/>
                          <a:latin typeface="Arial Cyr"/>
                        </a:rPr>
                        <a:t>1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>
                          <a:effectLst/>
                          <a:latin typeface="Arial Cyr"/>
                        </a:rPr>
                        <a:t>2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>
                          <a:effectLst/>
                          <a:latin typeface="Arial Cyr"/>
                        </a:rPr>
                        <a:t>1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>
                          <a:effectLst/>
                          <a:latin typeface="Arial Cyr"/>
                        </a:rPr>
                        <a:t>3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>
                          <a:effectLst/>
                          <a:latin typeface="Arial Cyr"/>
                        </a:rPr>
                        <a:t>2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7830"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 dirty="0">
                          <a:effectLst/>
                        </a:rPr>
                        <a:t>5</a:t>
                      </a:r>
                      <a:endParaRPr lang="ru-RU" sz="1000" b="0" i="0" u="none" strike="noStrike" dirty="0">
                        <a:effectLst/>
                        <a:latin typeface="Arial Cyr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>
                          <a:effectLst/>
                          <a:latin typeface="Arial Cyr"/>
                        </a:rPr>
                        <a:t>2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>
                          <a:effectLst/>
                          <a:latin typeface="Arial Cyr"/>
                        </a:rPr>
                        <a:t>2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>
                          <a:effectLst/>
                          <a:latin typeface="Arial Cyr"/>
                        </a:rPr>
                        <a:t>1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>
                          <a:effectLst/>
                          <a:latin typeface="Arial Cyr"/>
                        </a:rPr>
                        <a:t>1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>
                          <a:effectLst/>
                          <a:latin typeface="Arial Cyr"/>
                        </a:rPr>
                        <a:t>0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>
                          <a:effectLst/>
                          <a:latin typeface="Arial Cyr"/>
                        </a:rPr>
                        <a:t>2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>
                          <a:effectLst/>
                          <a:latin typeface="Arial Cyr"/>
                        </a:rPr>
                        <a:t>1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>
                          <a:effectLst/>
                          <a:latin typeface="Arial Cyr"/>
                        </a:rPr>
                        <a:t>1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>
                          <a:effectLst/>
                          <a:latin typeface="Arial Cyr"/>
                        </a:rPr>
                        <a:t>2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>
                          <a:effectLst/>
                          <a:latin typeface="Arial Cyr"/>
                        </a:rPr>
                        <a:t>2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7830"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 dirty="0">
                          <a:effectLst/>
                        </a:rPr>
                        <a:t>6</a:t>
                      </a:r>
                      <a:endParaRPr lang="ru-RU" sz="1000" b="0" i="0" u="none" strike="noStrike" dirty="0">
                        <a:effectLst/>
                        <a:latin typeface="Arial Cyr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>
                          <a:effectLst/>
                          <a:latin typeface="Arial Cyr"/>
                        </a:rPr>
                        <a:t>1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>
                          <a:effectLst/>
                          <a:latin typeface="Arial Cyr"/>
                        </a:rPr>
                        <a:t>2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>
                          <a:effectLst/>
                          <a:latin typeface="Arial Cyr"/>
                        </a:rPr>
                        <a:t>3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>
                          <a:effectLst/>
                          <a:latin typeface="Arial Cyr"/>
                        </a:rPr>
                        <a:t>1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>
                          <a:effectLst/>
                          <a:latin typeface="Arial Cyr"/>
                        </a:rPr>
                        <a:t>2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>
                          <a:effectLst/>
                          <a:latin typeface="Arial Cyr"/>
                        </a:rPr>
                        <a:t>0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>
                          <a:effectLst/>
                          <a:latin typeface="Arial Cyr"/>
                        </a:rPr>
                        <a:t>1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>
                          <a:effectLst/>
                          <a:latin typeface="Arial Cyr"/>
                        </a:rPr>
                        <a:t>2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>
                          <a:effectLst/>
                          <a:latin typeface="Arial Cyr"/>
                        </a:rPr>
                        <a:t>2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>
                          <a:effectLst/>
                          <a:latin typeface="Arial Cyr"/>
                        </a:rPr>
                        <a:t>1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7830"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 dirty="0">
                          <a:effectLst/>
                        </a:rPr>
                        <a:t>7</a:t>
                      </a:r>
                      <a:endParaRPr lang="ru-RU" sz="1000" b="0" i="0" u="none" strike="noStrike" dirty="0">
                        <a:effectLst/>
                        <a:latin typeface="Arial Cyr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>
                          <a:effectLst/>
                          <a:latin typeface="Arial Cyr"/>
                        </a:rPr>
                        <a:t>2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>
                          <a:effectLst/>
                          <a:latin typeface="Arial Cyr"/>
                        </a:rPr>
                        <a:t>3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>
                          <a:effectLst/>
                          <a:latin typeface="Arial Cyr"/>
                        </a:rPr>
                        <a:t>2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>
                          <a:effectLst/>
                          <a:latin typeface="Arial Cyr"/>
                        </a:rPr>
                        <a:t>2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>
                          <a:effectLst/>
                          <a:latin typeface="Arial Cyr"/>
                        </a:rPr>
                        <a:t>1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>
                          <a:effectLst/>
                          <a:latin typeface="Arial Cyr"/>
                        </a:rPr>
                        <a:t>1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>
                          <a:effectLst/>
                          <a:latin typeface="Arial Cyr"/>
                        </a:rPr>
                        <a:t>0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>
                          <a:effectLst/>
                          <a:latin typeface="Arial Cyr"/>
                        </a:rPr>
                        <a:t>1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>
                          <a:effectLst/>
                          <a:latin typeface="Arial Cyr"/>
                        </a:rPr>
                        <a:t>1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>
                          <a:effectLst/>
                          <a:latin typeface="Arial Cyr"/>
                        </a:rPr>
                        <a:t>2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7830"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 dirty="0">
                          <a:effectLst/>
                        </a:rPr>
                        <a:t>8</a:t>
                      </a:r>
                      <a:endParaRPr lang="ru-RU" sz="1000" b="0" i="0" u="none" strike="noStrike" dirty="0">
                        <a:effectLst/>
                        <a:latin typeface="Arial Cyr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>
                          <a:effectLst/>
                          <a:latin typeface="Arial Cyr"/>
                        </a:rPr>
                        <a:t>2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>
                          <a:effectLst/>
                          <a:latin typeface="Arial Cyr"/>
                        </a:rPr>
                        <a:t>2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>
                          <a:effectLst/>
                          <a:latin typeface="Arial Cyr"/>
                        </a:rPr>
                        <a:t>2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>
                          <a:effectLst/>
                          <a:latin typeface="Arial Cyr"/>
                        </a:rPr>
                        <a:t>1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>
                          <a:effectLst/>
                          <a:latin typeface="Arial Cyr"/>
                        </a:rPr>
                        <a:t>1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>
                          <a:effectLst/>
                          <a:latin typeface="Arial Cyr"/>
                        </a:rPr>
                        <a:t>2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>
                          <a:effectLst/>
                          <a:latin typeface="Arial Cyr"/>
                        </a:rPr>
                        <a:t>1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>
                          <a:effectLst/>
                          <a:latin typeface="Arial Cyr"/>
                        </a:rPr>
                        <a:t>0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>
                          <a:effectLst/>
                          <a:latin typeface="Arial Cyr"/>
                        </a:rPr>
                        <a:t>2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>
                          <a:effectLst/>
                          <a:latin typeface="Arial Cyr"/>
                        </a:rPr>
                        <a:t>1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7830"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 dirty="0">
                          <a:effectLst/>
                        </a:rPr>
                        <a:t>9</a:t>
                      </a:r>
                      <a:endParaRPr lang="ru-RU" sz="1000" b="0" i="0" u="none" strike="noStrike" dirty="0">
                        <a:effectLst/>
                        <a:latin typeface="Arial Cyr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>
                          <a:effectLst/>
                          <a:latin typeface="Arial Cyr"/>
                        </a:rPr>
                        <a:t>3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>
                          <a:effectLst/>
                          <a:latin typeface="Arial Cyr"/>
                        </a:rPr>
                        <a:t>2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>
                          <a:effectLst/>
                          <a:latin typeface="Arial Cyr"/>
                        </a:rPr>
                        <a:t>1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>
                          <a:effectLst/>
                          <a:latin typeface="Arial Cyr"/>
                        </a:rPr>
                        <a:t>3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>
                          <a:effectLst/>
                          <a:latin typeface="Arial Cyr"/>
                        </a:rPr>
                        <a:t>2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>
                          <a:effectLst/>
                          <a:latin typeface="Arial Cyr"/>
                        </a:rPr>
                        <a:t>2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>
                          <a:effectLst/>
                          <a:latin typeface="Arial Cyr"/>
                        </a:rPr>
                        <a:t>1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>
                          <a:effectLst/>
                          <a:latin typeface="Arial Cyr"/>
                        </a:rPr>
                        <a:t>2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>
                          <a:effectLst/>
                          <a:latin typeface="Arial Cyr"/>
                        </a:rPr>
                        <a:t>0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>
                          <a:effectLst/>
                          <a:latin typeface="Arial Cyr"/>
                        </a:rPr>
                        <a:t>1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8879"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 dirty="0">
                          <a:effectLst/>
                        </a:rPr>
                        <a:t>10</a:t>
                      </a:r>
                      <a:endParaRPr lang="ru-RU" sz="1000" b="0" i="0" u="none" strike="noStrike" dirty="0">
                        <a:effectLst/>
                        <a:latin typeface="Arial Cyr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>
                          <a:effectLst/>
                          <a:latin typeface="Arial Cyr"/>
                        </a:rPr>
                        <a:t>2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>
                          <a:effectLst/>
                          <a:latin typeface="Arial Cyr"/>
                        </a:rPr>
                        <a:t>3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>
                          <a:effectLst/>
                          <a:latin typeface="Arial Cyr"/>
                        </a:rPr>
                        <a:t>2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>
                          <a:effectLst/>
                          <a:latin typeface="Arial Cyr"/>
                        </a:rPr>
                        <a:t>2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>
                          <a:effectLst/>
                          <a:latin typeface="Arial Cyr"/>
                        </a:rPr>
                        <a:t>2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>
                          <a:effectLst/>
                          <a:latin typeface="Arial Cyr"/>
                        </a:rPr>
                        <a:t>1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>
                          <a:effectLst/>
                          <a:latin typeface="Arial Cyr"/>
                        </a:rPr>
                        <a:t>2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>
                          <a:effectLst/>
                          <a:latin typeface="Arial Cyr"/>
                        </a:rPr>
                        <a:t>1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>
                          <a:effectLst/>
                          <a:latin typeface="Arial Cyr"/>
                        </a:rPr>
                        <a:t>1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 dirty="0">
                          <a:effectLst/>
                          <a:latin typeface="Arial Cyr"/>
                        </a:rPr>
                        <a:t>0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85224091"/>
              </p:ext>
            </p:extLst>
          </p:nvPr>
        </p:nvGraphicFramePr>
        <p:xfrm>
          <a:off x="6012160" y="2348883"/>
          <a:ext cx="1219200" cy="1877679"/>
        </p:xfrm>
        <a:graphic>
          <a:graphicData uri="http://schemas.openxmlformats.org/drawingml/2006/table">
            <a:tbl>
              <a:tblPr>
                <a:solidFill>
                  <a:schemeClr val="accent1"/>
                </a:solidFill>
                <a:tableStyleId>{5C22544A-7EE6-4342-B048-85BDC9FD1C3A}</a:tableStyleId>
              </a:tblPr>
              <a:tblGrid>
                <a:gridCol w="609600"/>
                <a:gridCol w="609600"/>
              </a:tblGrid>
              <a:tr h="186126"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 dirty="0">
                          <a:effectLst/>
                          <a:latin typeface="Arial Cyr"/>
                        </a:rPr>
                        <a:t>3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 dirty="0">
                          <a:effectLst/>
                          <a:latin typeface="Arial Cyr"/>
                        </a:rPr>
                        <a:t>16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</a:tr>
              <a:tr h="186126"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>
                          <a:effectLst/>
                          <a:latin typeface="Arial Cyr"/>
                        </a:rPr>
                        <a:t>3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 dirty="0">
                          <a:effectLst/>
                          <a:latin typeface="Arial Cyr"/>
                        </a:rPr>
                        <a:t>17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</a:tr>
              <a:tr h="186126"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>
                          <a:effectLst/>
                          <a:latin typeface="Arial Cyr"/>
                        </a:rPr>
                        <a:t>3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 dirty="0">
                          <a:effectLst/>
                          <a:latin typeface="Arial Cyr"/>
                        </a:rPr>
                        <a:t>16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</a:tr>
              <a:tr h="186126"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>
                          <a:effectLst/>
                          <a:latin typeface="Arial Cyr"/>
                        </a:rPr>
                        <a:t>3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 dirty="0">
                          <a:effectLst/>
                          <a:latin typeface="Arial Cyr"/>
                        </a:rPr>
                        <a:t>14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</a:tr>
              <a:tr h="191597"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 dirty="0">
                          <a:effectLst/>
                          <a:latin typeface="Arial Cyr"/>
                        </a:rPr>
                        <a:t>2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 dirty="0">
                          <a:effectLst/>
                          <a:latin typeface="Arial Cyr"/>
                        </a:rPr>
                        <a:t>14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</a:tr>
              <a:tr h="186126"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>
                          <a:effectLst/>
                          <a:latin typeface="Arial Cyr"/>
                        </a:rPr>
                        <a:t>3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 dirty="0">
                          <a:effectLst/>
                          <a:latin typeface="Arial Cyr"/>
                        </a:rPr>
                        <a:t>15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</a:tr>
              <a:tr h="186126"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>
                          <a:effectLst/>
                          <a:latin typeface="Arial Cyr"/>
                        </a:rPr>
                        <a:t>3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 dirty="0">
                          <a:effectLst/>
                          <a:latin typeface="Arial Cyr"/>
                        </a:rPr>
                        <a:t>15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</a:tr>
              <a:tr h="186126"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 dirty="0">
                          <a:effectLst/>
                          <a:latin typeface="Arial Cyr"/>
                        </a:rPr>
                        <a:t>2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 dirty="0">
                          <a:effectLst/>
                          <a:latin typeface="Arial Cyr"/>
                        </a:rPr>
                        <a:t>14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</a:tr>
              <a:tr h="186126"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>
                          <a:effectLst/>
                          <a:latin typeface="Arial Cyr"/>
                        </a:rPr>
                        <a:t>3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 dirty="0">
                          <a:effectLst/>
                          <a:latin typeface="Arial Cyr"/>
                        </a:rPr>
                        <a:t>37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</a:tr>
              <a:tr h="197074"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>
                          <a:effectLst/>
                          <a:latin typeface="Arial Cyr"/>
                        </a:rPr>
                        <a:t>3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 dirty="0">
                          <a:effectLst/>
                          <a:latin typeface="Arial Cyr"/>
                        </a:rPr>
                        <a:t>25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</a:tr>
            </a:tbl>
          </a:graphicData>
        </a:graphic>
      </p:graphicFrame>
      <p:sp>
        <p:nvSpPr>
          <p:cNvPr id="14" name="Rectangle 16"/>
          <p:cNvSpPr>
            <a:spLocks noChangeArrowheads="1"/>
          </p:cNvSpPr>
          <p:nvPr/>
        </p:nvSpPr>
        <p:spPr bwMode="auto">
          <a:xfrm rot="16200000">
            <a:off x="5590198" y="1302666"/>
            <a:ext cx="1439738" cy="5078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900" dirty="0" smtClean="0"/>
              <a:t>Решение задачи 1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900" dirty="0" smtClean="0"/>
              <a:t>Минимум максимумов по строкам</a:t>
            </a:r>
            <a:endParaRPr lang="ru-RU" altLang="ru-RU" sz="900" dirty="0"/>
          </a:p>
        </p:txBody>
      </p:sp>
      <p:sp>
        <p:nvSpPr>
          <p:cNvPr id="15" name="Rectangle 16"/>
          <p:cNvSpPr>
            <a:spLocks noChangeArrowheads="1"/>
          </p:cNvSpPr>
          <p:nvPr/>
        </p:nvSpPr>
        <p:spPr bwMode="auto">
          <a:xfrm rot="16200000">
            <a:off x="6271804" y="1374674"/>
            <a:ext cx="1295720" cy="5078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900" dirty="0" smtClean="0"/>
              <a:t>Решение задачи 2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900" dirty="0" smtClean="0"/>
              <a:t>Минимум сумм по строкам</a:t>
            </a:r>
            <a:endParaRPr lang="ru-RU" altLang="ru-RU" sz="900" dirty="0"/>
          </a:p>
        </p:txBody>
      </p:sp>
      <p:sp>
        <p:nvSpPr>
          <p:cNvPr id="6" name="Выноска 2 5"/>
          <p:cNvSpPr/>
          <p:nvPr/>
        </p:nvSpPr>
        <p:spPr>
          <a:xfrm>
            <a:off x="5040902" y="4841656"/>
            <a:ext cx="1008112" cy="644673"/>
          </a:xfrm>
          <a:prstGeom prst="borderCallout2">
            <a:avLst>
              <a:gd name="adj1" fmla="val 31946"/>
              <a:gd name="adj2" fmla="val 106394"/>
              <a:gd name="adj3" fmla="val -42690"/>
              <a:gd name="adj4" fmla="val 122590"/>
              <a:gd name="adj5" fmla="val -100429"/>
              <a:gd name="adj6" fmla="val 133145"/>
            </a:avLst>
          </a:prstGeom>
          <a:ln w="31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altLang="ru-RU" sz="1000" dirty="0"/>
              <a:t>Числа внешнего разделения</a:t>
            </a:r>
          </a:p>
        </p:txBody>
      </p:sp>
      <p:sp>
        <p:nvSpPr>
          <p:cNvPr id="18" name="Выноска 2 17"/>
          <p:cNvSpPr/>
          <p:nvPr/>
        </p:nvSpPr>
        <p:spPr>
          <a:xfrm>
            <a:off x="7173580" y="4797154"/>
            <a:ext cx="998820" cy="701799"/>
          </a:xfrm>
          <a:prstGeom prst="borderCallout2">
            <a:avLst>
              <a:gd name="adj1" fmla="val 52472"/>
              <a:gd name="adj2" fmla="val -7398"/>
              <a:gd name="adj3" fmla="val 3864"/>
              <a:gd name="adj4" fmla="val -15591"/>
              <a:gd name="adj5" fmla="val -83918"/>
              <a:gd name="adj6" fmla="val -30850"/>
            </a:avLst>
          </a:prstGeom>
          <a:ln w="3175"/>
          <a:effec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altLang="ru-RU" sz="1000" dirty="0" smtClean="0"/>
              <a:t>Внешние передаточные числа</a:t>
            </a:r>
            <a:endParaRPr lang="ru-RU" altLang="ru-RU" sz="1000" dirty="0"/>
          </a:p>
        </p:txBody>
      </p:sp>
      <p:graphicFrame>
        <p:nvGraphicFramePr>
          <p:cNvPr id="9" name="Таблица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77880746"/>
              </p:ext>
            </p:extLst>
          </p:nvPr>
        </p:nvGraphicFramePr>
        <p:xfrm>
          <a:off x="2627784" y="4365106"/>
          <a:ext cx="3096340" cy="32385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09634"/>
                <a:gridCol w="309634"/>
                <a:gridCol w="309634"/>
                <a:gridCol w="309634"/>
                <a:gridCol w="309634"/>
                <a:gridCol w="309634"/>
                <a:gridCol w="309634"/>
                <a:gridCol w="309634"/>
                <a:gridCol w="309634"/>
                <a:gridCol w="309634"/>
              </a:tblGrid>
              <a:tr h="161925"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 dirty="0">
                          <a:effectLst/>
                          <a:latin typeface="Arial Cyr"/>
                        </a:rPr>
                        <a:t>3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>
                          <a:effectLst/>
                          <a:latin typeface="Arial Cyr"/>
                        </a:rPr>
                        <a:t>3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>
                          <a:effectLst/>
                          <a:latin typeface="Arial Cyr"/>
                        </a:rPr>
                        <a:t>3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>
                          <a:effectLst/>
                          <a:latin typeface="Arial Cyr"/>
                        </a:rPr>
                        <a:t>3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 dirty="0">
                          <a:effectLst/>
                          <a:latin typeface="Arial Cyr"/>
                        </a:rPr>
                        <a:t>2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>
                          <a:effectLst/>
                          <a:latin typeface="Arial Cyr"/>
                        </a:rPr>
                        <a:t>3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>
                          <a:effectLst/>
                          <a:latin typeface="Arial Cyr"/>
                        </a:rPr>
                        <a:t>3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 dirty="0">
                          <a:effectLst/>
                          <a:latin typeface="Arial Cyr"/>
                        </a:rPr>
                        <a:t>2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>
                          <a:effectLst/>
                          <a:latin typeface="Arial Cyr"/>
                        </a:rPr>
                        <a:t>3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>
                          <a:effectLst/>
                          <a:latin typeface="Arial Cyr"/>
                        </a:rPr>
                        <a:t>3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</a:tr>
              <a:tr h="161925"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 dirty="0" smtClean="0">
                          <a:effectLst/>
                          <a:latin typeface="Arial Cyr"/>
                        </a:rPr>
                        <a:t>16</a:t>
                      </a:r>
                      <a:endParaRPr lang="ru-RU" sz="1000" b="0" i="0" u="none" strike="noStrike" dirty="0">
                        <a:effectLst/>
                        <a:latin typeface="Arial Cyr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 dirty="0" smtClean="0">
                          <a:effectLst/>
                          <a:latin typeface="Arial Cyr"/>
                        </a:rPr>
                        <a:t>1</a:t>
                      </a:r>
                      <a:r>
                        <a:rPr lang="ru-RU" sz="1000" b="0" i="0" u="none" strike="noStrike" dirty="0" smtClean="0">
                          <a:effectLst/>
                          <a:latin typeface="Arial Cyr"/>
                        </a:rPr>
                        <a:t>7</a:t>
                      </a:r>
                      <a:endParaRPr lang="ru-RU" sz="1000" b="0" i="0" u="none" strike="noStrike" dirty="0">
                        <a:effectLst/>
                        <a:latin typeface="Arial Cyr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 dirty="0" smtClean="0">
                          <a:effectLst/>
                          <a:latin typeface="Arial Cyr"/>
                        </a:rPr>
                        <a:t>16</a:t>
                      </a:r>
                      <a:endParaRPr lang="ru-RU" sz="1000" b="0" i="0" u="none" strike="noStrike" dirty="0">
                        <a:effectLst/>
                        <a:latin typeface="Arial Cyr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 dirty="0" smtClean="0">
                          <a:effectLst/>
                          <a:latin typeface="Arial Cyr"/>
                        </a:rPr>
                        <a:t>14</a:t>
                      </a:r>
                      <a:endParaRPr lang="ru-RU" sz="1000" b="0" i="0" u="none" strike="noStrike" dirty="0">
                        <a:effectLst/>
                        <a:latin typeface="Arial Cyr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 dirty="0" smtClean="0">
                          <a:effectLst/>
                          <a:latin typeface="Arial Cyr"/>
                        </a:rPr>
                        <a:t>14</a:t>
                      </a:r>
                      <a:endParaRPr lang="ru-RU" sz="1000" b="0" i="0" u="none" strike="noStrike" dirty="0">
                        <a:effectLst/>
                        <a:latin typeface="Arial Cyr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 dirty="0" smtClean="0">
                          <a:effectLst/>
                          <a:latin typeface="Arial Cyr"/>
                        </a:rPr>
                        <a:t>15</a:t>
                      </a:r>
                      <a:endParaRPr lang="ru-RU" sz="1000" b="0" i="0" u="none" strike="noStrike" dirty="0">
                        <a:effectLst/>
                        <a:latin typeface="Arial Cyr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 dirty="0" smtClean="0">
                          <a:effectLst/>
                          <a:latin typeface="Arial Cyr"/>
                        </a:rPr>
                        <a:t>1</a:t>
                      </a:r>
                      <a:r>
                        <a:rPr lang="en-US" sz="1000" b="0" i="0" u="none" strike="noStrike" dirty="0" smtClean="0">
                          <a:effectLst/>
                          <a:latin typeface="Arial Cyr"/>
                        </a:rPr>
                        <a:t>5</a:t>
                      </a:r>
                      <a:endParaRPr lang="ru-RU" sz="1000" b="0" i="0" u="none" strike="noStrike" dirty="0">
                        <a:effectLst/>
                        <a:latin typeface="Arial Cyr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 dirty="0" smtClean="0">
                          <a:effectLst/>
                          <a:latin typeface="Arial Cyr"/>
                        </a:rPr>
                        <a:t>1</a:t>
                      </a:r>
                      <a:r>
                        <a:rPr lang="en-US" sz="1000" b="0" i="0" u="none" strike="noStrike" dirty="0" smtClean="0">
                          <a:effectLst/>
                          <a:latin typeface="Arial Cyr"/>
                        </a:rPr>
                        <a:t>4</a:t>
                      </a:r>
                      <a:endParaRPr lang="ru-RU" sz="1000" b="0" i="0" u="none" strike="noStrike" dirty="0">
                        <a:effectLst/>
                        <a:latin typeface="Arial Cyr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 dirty="0" smtClean="0">
                          <a:effectLst/>
                          <a:latin typeface="Arial Cyr"/>
                        </a:rPr>
                        <a:t>3</a:t>
                      </a:r>
                      <a:r>
                        <a:rPr lang="en-US" sz="1000" b="0" i="0" u="none" strike="noStrike" dirty="0" smtClean="0">
                          <a:effectLst/>
                          <a:latin typeface="Arial Cyr"/>
                        </a:rPr>
                        <a:t>7</a:t>
                      </a:r>
                      <a:endParaRPr lang="ru-RU" sz="1000" b="0" i="0" u="none" strike="noStrike" dirty="0">
                        <a:effectLst/>
                        <a:latin typeface="Arial Cyr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 dirty="0" smtClean="0">
                          <a:effectLst/>
                          <a:latin typeface="Arial Cyr"/>
                        </a:rPr>
                        <a:t>2</a:t>
                      </a:r>
                      <a:r>
                        <a:rPr lang="en-US" sz="1000" b="0" i="0" u="none" strike="noStrike" dirty="0" smtClean="0">
                          <a:effectLst/>
                          <a:latin typeface="Arial Cyr"/>
                        </a:rPr>
                        <a:t>5</a:t>
                      </a:r>
                      <a:endParaRPr lang="ru-RU" sz="1000" b="0" i="0" u="none" strike="noStrike" dirty="0">
                        <a:effectLst/>
                        <a:latin typeface="Arial Cyr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</a:tr>
            </a:tbl>
          </a:graphicData>
        </a:graphic>
      </p:graphicFrame>
      <p:sp>
        <p:nvSpPr>
          <p:cNvPr id="22" name="Выноска 2 21"/>
          <p:cNvSpPr/>
          <p:nvPr/>
        </p:nvSpPr>
        <p:spPr>
          <a:xfrm>
            <a:off x="467544" y="3861050"/>
            <a:ext cx="1080120" cy="644673"/>
          </a:xfrm>
          <a:prstGeom prst="borderCallout2">
            <a:avLst>
              <a:gd name="adj1" fmla="val 31946"/>
              <a:gd name="adj2" fmla="val 106394"/>
              <a:gd name="adj3" fmla="val 52753"/>
              <a:gd name="adj4" fmla="val 140392"/>
              <a:gd name="adj5" fmla="val 90457"/>
              <a:gd name="adj6" fmla="val 200961"/>
            </a:avLst>
          </a:prstGeom>
          <a:ln w="31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altLang="ru-RU" sz="1000" dirty="0"/>
              <a:t>Числа </a:t>
            </a:r>
            <a:r>
              <a:rPr lang="ru-RU" altLang="ru-RU" sz="1000" dirty="0" smtClean="0"/>
              <a:t>внутреннего разделения</a:t>
            </a:r>
            <a:endParaRPr lang="ru-RU" altLang="ru-RU" sz="1000" dirty="0"/>
          </a:p>
        </p:txBody>
      </p:sp>
      <p:sp>
        <p:nvSpPr>
          <p:cNvPr id="23" name="Выноска 2 22"/>
          <p:cNvSpPr/>
          <p:nvPr/>
        </p:nvSpPr>
        <p:spPr>
          <a:xfrm>
            <a:off x="467544" y="4653138"/>
            <a:ext cx="1080120" cy="644673"/>
          </a:xfrm>
          <a:prstGeom prst="borderCallout2">
            <a:avLst>
              <a:gd name="adj1" fmla="val 31946"/>
              <a:gd name="adj2" fmla="val 106394"/>
              <a:gd name="adj3" fmla="val 18287"/>
              <a:gd name="adj4" fmla="val 140392"/>
              <a:gd name="adj5" fmla="val -6312"/>
              <a:gd name="adj6" fmla="val 202656"/>
            </a:avLst>
          </a:prstGeom>
          <a:ln w="31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altLang="ru-RU" sz="1000" dirty="0" smtClean="0"/>
              <a:t>Внутренние</a:t>
            </a:r>
          </a:p>
          <a:p>
            <a:r>
              <a:rPr lang="ru-RU" altLang="ru-RU" sz="1000" dirty="0" smtClean="0"/>
              <a:t>передаточные</a:t>
            </a:r>
          </a:p>
          <a:p>
            <a:r>
              <a:rPr lang="ru-RU" altLang="ru-RU" sz="1000" dirty="0" smtClean="0"/>
              <a:t>числа</a:t>
            </a:r>
            <a:endParaRPr lang="ru-RU" altLang="ru-RU" sz="1000" dirty="0"/>
          </a:p>
        </p:txBody>
      </p:sp>
    </p:spTree>
    <p:extLst>
      <p:ext uri="{BB962C8B-B14F-4D97-AF65-F5344CB8AC3E}">
        <p14:creationId xmlns:p14="http://schemas.microsoft.com/office/powerpoint/2010/main" val="30342408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Номер слайда 6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0081F7C6-75BB-4641-BB88-7B6C0EBA8BF3}" type="slidenum">
              <a:rPr lang="ru-RU" altLang="ru-RU" sz="1400" smtClean="0"/>
              <a:pPr eaLnBrk="1" hangingPunct="1">
                <a:spcBef>
                  <a:spcPct val="0"/>
                </a:spcBef>
                <a:buFontTx/>
                <a:buNone/>
              </a:pPr>
              <a:t>45</a:t>
            </a:fld>
            <a:endParaRPr lang="ru-RU" altLang="ru-RU" sz="1400" smtClean="0"/>
          </a:p>
        </p:txBody>
      </p:sp>
      <p:sp>
        <p:nvSpPr>
          <p:cNvPr id="52227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332656"/>
            <a:ext cx="8229600" cy="865188"/>
          </a:xfrm>
        </p:spPr>
        <p:txBody>
          <a:bodyPr/>
          <a:lstStyle/>
          <a:p>
            <a:pPr eaLnBrk="1" hangingPunct="1"/>
            <a:r>
              <a:rPr lang="ru-RU" altLang="ru-RU" sz="1800" dirty="0" smtClean="0">
                <a:solidFill>
                  <a:srgbClr val="0000FF"/>
                </a:solidFill>
              </a:rPr>
              <a:t>Вычисление длин кратчайших путей между вершинами</a:t>
            </a:r>
            <a:endParaRPr lang="ru-RU" altLang="ru-RU" sz="2400" dirty="0" smtClean="0">
              <a:solidFill>
                <a:srgbClr val="0000FF"/>
              </a:solidFill>
            </a:endParaRPr>
          </a:p>
        </p:txBody>
      </p:sp>
      <p:pic>
        <p:nvPicPr>
          <p:cNvPr id="52228" name="Picture 3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6326188"/>
            <a:ext cx="4038600" cy="531812"/>
          </a:xfrm>
          <a:noFill/>
        </p:spPr>
      </p:pic>
      <p:sp>
        <p:nvSpPr>
          <p:cNvPr id="52229" name="Line 10"/>
          <p:cNvSpPr>
            <a:spLocks noChangeShapeType="1"/>
          </p:cNvSpPr>
          <p:nvPr/>
        </p:nvSpPr>
        <p:spPr bwMode="auto">
          <a:xfrm>
            <a:off x="323850" y="476250"/>
            <a:ext cx="8497888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52232" name="Rectangle 16"/>
          <p:cNvSpPr>
            <a:spLocks noChangeArrowheads="1"/>
          </p:cNvSpPr>
          <p:nvPr/>
        </p:nvSpPr>
        <p:spPr bwMode="auto">
          <a:xfrm>
            <a:off x="416640" y="1268179"/>
            <a:ext cx="8496944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sz="1400" dirty="0" smtClean="0"/>
              <a:t>Граф задан матрицей длин ребер между вершинами.</a:t>
            </a:r>
          </a:p>
        </p:txBody>
      </p:sp>
      <p:sp>
        <p:nvSpPr>
          <p:cNvPr id="47" name="Rectangle 16"/>
          <p:cNvSpPr>
            <a:spLocks noChangeArrowheads="1"/>
          </p:cNvSpPr>
          <p:nvPr/>
        </p:nvSpPr>
        <p:spPr bwMode="auto">
          <a:xfrm>
            <a:off x="4451976" y="1700808"/>
            <a:ext cx="3930744" cy="18158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400" dirty="0" smtClean="0"/>
              <a:t>Для решения задачи необходимо найти кратчайшие пути между всеми вершинами графа.</a:t>
            </a:r>
            <a:endParaRPr lang="ru-RU" altLang="ru-RU" sz="1400" dirty="0"/>
          </a:p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400" dirty="0" smtClean="0"/>
          </a:p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400" dirty="0"/>
          </a:p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400" dirty="0" smtClean="0"/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400" dirty="0" smtClean="0"/>
              <a:t>Для этой цели может быть использован алгоритм </a:t>
            </a:r>
            <a:r>
              <a:rPr lang="ru-RU" altLang="ru-RU" sz="1400" dirty="0" err="1" smtClean="0"/>
              <a:t>Флойда-Уоршалла</a:t>
            </a:r>
            <a:endParaRPr lang="en-US" altLang="ru-RU" sz="1400" dirty="0" smtClean="0"/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35199627"/>
              </p:ext>
            </p:extLst>
          </p:nvPr>
        </p:nvGraphicFramePr>
        <p:xfrm>
          <a:off x="1043607" y="1700809"/>
          <a:ext cx="3063924" cy="1807437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62944"/>
                <a:gridCol w="270098"/>
                <a:gridCol w="270098"/>
                <a:gridCol w="270098"/>
                <a:gridCol w="270098"/>
                <a:gridCol w="270098"/>
                <a:gridCol w="270098"/>
                <a:gridCol w="270098"/>
                <a:gridCol w="270098"/>
                <a:gridCol w="270098"/>
                <a:gridCol w="270098"/>
              </a:tblGrid>
              <a:tr h="253578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</a:rPr>
                        <a:t> </a:t>
                      </a:r>
                      <a:endParaRPr lang="ru-RU" sz="1200" b="1" i="0" u="none" strike="noStrike" dirty="0">
                        <a:effectLst/>
                        <a:latin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effectLst/>
                        </a:rPr>
                        <a:t>1</a:t>
                      </a:r>
                      <a:endParaRPr lang="ru-RU" sz="1000" b="0" i="0" u="none" strike="noStrike" dirty="0">
                        <a:effectLst/>
                        <a:latin typeface="Arial Cyr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effectLst/>
                        </a:rPr>
                        <a:t>2</a:t>
                      </a:r>
                      <a:endParaRPr lang="ru-RU" sz="1000" b="0" i="0" u="none" strike="noStrike" dirty="0">
                        <a:effectLst/>
                        <a:latin typeface="Arial Cyr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effectLst/>
                        </a:rPr>
                        <a:t>3</a:t>
                      </a:r>
                      <a:endParaRPr lang="ru-RU" sz="1000" b="0" i="0" u="none" strike="noStrike" dirty="0">
                        <a:effectLst/>
                        <a:latin typeface="Arial Cyr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effectLst/>
                        </a:rPr>
                        <a:t>4</a:t>
                      </a:r>
                      <a:endParaRPr lang="ru-RU" sz="1000" b="0" i="0" u="none" strike="noStrike" dirty="0">
                        <a:effectLst/>
                        <a:latin typeface="Arial Cyr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effectLst/>
                        </a:rPr>
                        <a:t>5</a:t>
                      </a:r>
                      <a:endParaRPr lang="ru-RU" sz="1000" b="0" i="0" u="none" strike="noStrike" dirty="0">
                        <a:effectLst/>
                        <a:latin typeface="Arial Cyr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effectLst/>
                        </a:rPr>
                        <a:t>6</a:t>
                      </a:r>
                      <a:endParaRPr lang="ru-RU" sz="1000" b="0" i="0" u="none" strike="noStrike" dirty="0">
                        <a:effectLst/>
                        <a:latin typeface="Arial Cyr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effectLst/>
                        </a:rPr>
                        <a:t>7</a:t>
                      </a:r>
                      <a:endParaRPr lang="ru-RU" sz="1000" b="0" i="0" u="none" strike="noStrike" dirty="0">
                        <a:effectLst/>
                        <a:latin typeface="Arial Cyr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effectLst/>
                        </a:rPr>
                        <a:t>8</a:t>
                      </a:r>
                      <a:endParaRPr lang="ru-RU" sz="1000" b="0" i="0" u="none" strike="noStrike" dirty="0">
                        <a:effectLst/>
                        <a:latin typeface="Arial Cyr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effectLst/>
                        </a:rPr>
                        <a:t>9</a:t>
                      </a:r>
                      <a:endParaRPr lang="ru-RU" sz="1000" b="0" i="0" u="none" strike="noStrike" dirty="0">
                        <a:effectLst/>
                        <a:latin typeface="Arial Cyr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effectLst/>
                        </a:rPr>
                        <a:t>10</a:t>
                      </a:r>
                      <a:endParaRPr lang="ru-RU" sz="1000" b="0" i="0" u="none" strike="noStrike" dirty="0">
                        <a:effectLst/>
                        <a:latin typeface="Arial Cyr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</a:tr>
              <a:tr h="182259"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 dirty="0">
                          <a:effectLst/>
                        </a:rPr>
                        <a:t>1</a:t>
                      </a:r>
                      <a:endParaRPr lang="ru-RU" sz="1000" b="0" i="0" u="none" strike="noStrike" dirty="0">
                        <a:effectLst/>
                        <a:latin typeface="Arial Cyr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 smtClean="0">
                          <a:effectLst/>
                          <a:latin typeface="Times New Roman"/>
                        </a:rPr>
                        <a:t>0</a:t>
                      </a:r>
                      <a:endParaRPr lang="ru-RU" sz="100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>
                          <a:effectLst/>
                          <a:latin typeface="Times New Roman"/>
                        </a:rPr>
                        <a:t>1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 smtClean="0">
                          <a:effectLst/>
                          <a:latin typeface="Times New Roman"/>
                          <a:sym typeface="Symbol"/>
                        </a:rPr>
                        <a:t></a:t>
                      </a:r>
                      <a:r>
                        <a:rPr lang="ru-RU" sz="1000" b="0" i="0" u="none" strike="noStrike" dirty="0"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>
                          <a:effectLst/>
                          <a:latin typeface="Times New Roman"/>
                        </a:rPr>
                        <a:t>1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 smtClean="0">
                          <a:effectLst/>
                          <a:latin typeface="Times New Roman"/>
                          <a:sym typeface="Symbol"/>
                        </a:rPr>
                        <a:t></a:t>
                      </a:r>
                      <a:r>
                        <a:rPr lang="ru-RU" sz="1000" b="0" i="0" u="none" strike="noStrike" dirty="0"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>
                          <a:effectLst/>
                          <a:latin typeface="Times New Roman"/>
                        </a:rPr>
                        <a:t>1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 smtClean="0">
                          <a:effectLst/>
                          <a:latin typeface="Times New Roman"/>
                          <a:sym typeface="Symbol"/>
                        </a:rPr>
                        <a:t></a:t>
                      </a:r>
                      <a:r>
                        <a:rPr lang="ru-RU" sz="1000" b="0" i="0" u="none" strike="noStrike" dirty="0"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 smtClean="0">
                          <a:effectLst/>
                          <a:latin typeface="Times New Roman"/>
                          <a:sym typeface="Symbol"/>
                        </a:rPr>
                        <a:t></a:t>
                      </a:r>
                      <a:r>
                        <a:rPr lang="ru-RU" sz="1000" b="0" i="0" u="none" strike="noStrike" dirty="0"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 smtClean="0">
                          <a:effectLst/>
                          <a:latin typeface="Times New Roman"/>
                          <a:sym typeface="Symbol"/>
                        </a:rPr>
                        <a:t></a:t>
                      </a:r>
                      <a:r>
                        <a:rPr lang="ru-RU" sz="1000" b="0" i="0" u="none" strike="noStrike" dirty="0"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 smtClean="0">
                          <a:effectLst/>
                          <a:latin typeface="Times New Roman"/>
                          <a:sym typeface="Symbol"/>
                        </a:rPr>
                        <a:t></a:t>
                      </a:r>
                      <a:r>
                        <a:rPr lang="ru-RU" sz="1000" b="0" i="0" u="none" strike="noStrike" dirty="0"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4714"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 dirty="0">
                          <a:effectLst/>
                        </a:rPr>
                        <a:t>2</a:t>
                      </a:r>
                      <a:endParaRPr lang="ru-RU" sz="1000" b="0" i="0" u="none" strike="noStrike" dirty="0">
                        <a:effectLst/>
                        <a:latin typeface="Arial Cyr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>
                          <a:effectLst/>
                          <a:latin typeface="Times New Roman"/>
                        </a:rPr>
                        <a:t>1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 smtClean="0">
                          <a:effectLst/>
                          <a:latin typeface="Times New Roman"/>
                        </a:rPr>
                        <a:t>0</a:t>
                      </a:r>
                      <a:endParaRPr lang="ru-RU" sz="100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>
                          <a:effectLst/>
                          <a:latin typeface="Times New Roman"/>
                        </a:rPr>
                        <a:t>1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>
                          <a:effectLst/>
                          <a:latin typeface="Times New Roman"/>
                        </a:rPr>
                        <a:t>1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 smtClean="0">
                          <a:effectLst/>
                          <a:latin typeface="Times New Roman"/>
                          <a:sym typeface="Symbol"/>
                        </a:rPr>
                        <a:t></a:t>
                      </a:r>
                      <a:r>
                        <a:rPr lang="ru-RU" sz="1000" b="0" i="0" u="none" strike="noStrike" dirty="0"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 smtClean="0">
                          <a:effectLst/>
                          <a:latin typeface="Times New Roman"/>
                          <a:sym typeface="Symbol"/>
                        </a:rPr>
                        <a:t></a:t>
                      </a:r>
                      <a:r>
                        <a:rPr lang="ru-RU" sz="1000" b="0" i="0" u="none" strike="noStrike" dirty="0"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 smtClean="0">
                          <a:effectLst/>
                          <a:latin typeface="Times New Roman"/>
                          <a:sym typeface="Symbol"/>
                        </a:rPr>
                        <a:t></a:t>
                      </a:r>
                      <a:r>
                        <a:rPr lang="ru-RU" sz="1000" b="0" i="0" u="none" strike="noStrike" dirty="0"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 smtClean="0">
                          <a:effectLst/>
                          <a:latin typeface="Times New Roman"/>
                          <a:sym typeface="Symbol"/>
                        </a:rPr>
                        <a:t></a:t>
                      </a:r>
                      <a:r>
                        <a:rPr lang="ru-RU" sz="1000" b="0" i="0" u="none" strike="noStrike" dirty="0"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>
                          <a:effectLst/>
                          <a:latin typeface="Times New Roman"/>
                        </a:rPr>
                        <a:t> </a:t>
                      </a:r>
                      <a:r>
                        <a:rPr lang="ru-RU" sz="1000" b="0" i="0" u="none" strike="noStrike" dirty="0" smtClean="0">
                          <a:effectLst/>
                          <a:latin typeface="Times New Roman"/>
                          <a:sym typeface="Symbol"/>
                        </a:rPr>
                        <a:t></a:t>
                      </a:r>
                      <a:endParaRPr lang="ru-RU" sz="100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>
                          <a:effectLst/>
                          <a:latin typeface="Times New Roman"/>
                        </a:rPr>
                        <a:t> </a:t>
                      </a:r>
                      <a:r>
                        <a:rPr lang="ru-RU" sz="1000" b="0" i="0" u="none" strike="noStrike" dirty="0" smtClean="0">
                          <a:effectLst/>
                          <a:latin typeface="Times New Roman"/>
                          <a:sym typeface="Symbol"/>
                        </a:rPr>
                        <a:t></a:t>
                      </a:r>
                      <a:endParaRPr lang="ru-RU" sz="100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4714"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 dirty="0">
                          <a:effectLst/>
                        </a:rPr>
                        <a:t>3</a:t>
                      </a:r>
                      <a:endParaRPr lang="ru-RU" sz="1000" b="0" i="0" u="none" strike="noStrike" dirty="0">
                        <a:effectLst/>
                        <a:latin typeface="Arial Cyr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 smtClean="0">
                          <a:effectLst/>
                          <a:latin typeface="Times New Roman"/>
                          <a:sym typeface="Symbol"/>
                        </a:rPr>
                        <a:t></a:t>
                      </a:r>
                      <a:r>
                        <a:rPr lang="ru-RU" sz="1000" b="0" i="0" u="none" strike="noStrike" dirty="0"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>
                          <a:effectLst/>
                          <a:latin typeface="Times New Roman"/>
                        </a:rPr>
                        <a:t>1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 smtClean="0">
                          <a:effectLst/>
                          <a:latin typeface="Times New Roman"/>
                        </a:rPr>
                        <a:t>0</a:t>
                      </a:r>
                      <a:endParaRPr lang="ru-RU" sz="100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 smtClean="0">
                          <a:effectLst/>
                          <a:latin typeface="Times New Roman"/>
                          <a:sym typeface="Symbol"/>
                        </a:rPr>
                        <a:t></a:t>
                      </a:r>
                      <a:r>
                        <a:rPr lang="ru-RU" sz="1000" b="0" i="0" u="none" strike="noStrike" dirty="0"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>
                          <a:effectLst/>
                          <a:latin typeface="Times New Roman"/>
                        </a:rPr>
                        <a:t>1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 smtClean="0">
                          <a:effectLst/>
                          <a:latin typeface="Times New Roman"/>
                          <a:sym typeface="Symbol"/>
                        </a:rPr>
                        <a:t></a:t>
                      </a:r>
                      <a:r>
                        <a:rPr lang="ru-RU" sz="1000" b="0" i="0" u="none" strike="noStrike" dirty="0"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 smtClean="0">
                          <a:effectLst/>
                          <a:latin typeface="Times New Roman"/>
                          <a:sym typeface="Symbol"/>
                        </a:rPr>
                        <a:t></a:t>
                      </a:r>
                      <a:r>
                        <a:rPr lang="ru-RU" sz="1000" b="0" i="0" u="none" strike="noStrike" dirty="0"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 smtClean="0">
                          <a:effectLst/>
                          <a:latin typeface="Times New Roman"/>
                          <a:sym typeface="Symbol"/>
                        </a:rPr>
                        <a:t></a:t>
                      </a:r>
                      <a:r>
                        <a:rPr lang="ru-RU" sz="1000" b="0" i="0" u="none" strike="noStrike" dirty="0"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>
                          <a:effectLst/>
                          <a:latin typeface="Times New Roman"/>
                        </a:rPr>
                        <a:t>1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 smtClean="0">
                          <a:effectLst/>
                          <a:latin typeface="Times New Roman"/>
                          <a:sym typeface="Symbol"/>
                        </a:rPr>
                        <a:t></a:t>
                      </a:r>
                      <a:r>
                        <a:rPr lang="ru-RU" sz="1000" b="0" i="0" u="none" strike="noStrike" dirty="0"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4714"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 dirty="0">
                          <a:effectLst/>
                        </a:rPr>
                        <a:t>4</a:t>
                      </a:r>
                      <a:endParaRPr lang="ru-RU" sz="1000" b="0" i="0" u="none" strike="noStrike" dirty="0">
                        <a:effectLst/>
                        <a:latin typeface="Arial Cyr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>
                          <a:effectLst/>
                          <a:latin typeface="Times New Roman"/>
                        </a:rPr>
                        <a:t>1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>
                          <a:effectLst/>
                          <a:latin typeface="Times New Roman"/>
                        </a:rPr>
                        <a:t>1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>
                          <a:effectLst/>
                          <a:latin typeface="Times New Roman"/>
                        </a:rPr>
                        <a:t> </a:t>
                      </a:r>
                      <a:r>
                        <a:rPr lang="ru-RU" sz="1000" b="0" i="0" u="none" strike="noStrike" dirty="0" smtClean="0">
                          <a:effectLst/>
                          <a:latin typeface="Times New Roman"/>
                          <a:sym typeface="Symbol"/>
                        </a:rPr>
                        <a:t></a:t>
                      </a:r>
                      <a:endParaRPr lang="ru-RU" sz="100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 smtClean="0">
                          <a:effectLst/>
                          <a:latin typeface="Times New Roman"/>
                        </a:rPr>
                        <a:t>0</a:t>
                      </a:r>
                      <a:endParaRPr lang="ru-RU" sz="100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>
                          <a:effectLst/>
                          <a:latin typeface="Times New Roman"/>
                        </a:rPr>
                        <a:t>1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>
                          <a:effectLst/>
                          <a:latin typeface="Times New Roman"/>
                        </a:rPr>
                        <a:t>1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 smtClean="0">
                          <a:effectLst/>
                          <a:latin typeface="Times New Roman"/>
                          <a:sym typeface="Symbol"/>
                        </a:rPr>
                        <a:t></a:t>
                      </a:r>
                      <a:r>
                        <a:rPr lang="ru-RU" sz="1000" b="0" i="0" u="none" strike="noStrike" dirty="0"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>
                          <a:effectLst/>
                          <a:latin typeface="Times New Roman"/>
                        </a:rPr>
                        <a:t>1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 smtClean="0">
                          <a:effectLst/>
                          <a:latin typeface="Times New Roman"/>
                          <a:sym typeface="Symbol"/>
                        </a:rPr>
                        <a:t></a:t>
                      </a:r>
                      <a:r>
                        <a:rPr lang="ru-RU" sz="1000" b="0" i="0" u="none" strike="noStrike" dirty="0"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 smtClean="0">
                          <a:effectLst/>
                          <a:latin typeface="Times New Roman"/>
                          <a:sym typeface="Symbol"/>
                        </a:rPr>
                        <a:t></a:t>
                      </a:r>
                      <a:r>
                        <a:rPr lang="ru-RU" sz="1000" b="0" i="0" u="none" strike="noStrike" dirty="0"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4714"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>
                          <a:effectLst/>
                        </a:rPr>
                        <a:t>5</a:t>
                      </a:r>
                      <a:endParaRPr lang="ru-RU" sz="1000" b="0" i="0" u="none" strike="noStrike">
                        <a:effectLst/>
                        <a:latin typeface="Arial Cyr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>
                          <a:effectLst/>
                          <a:latin typeface="Times New Roman"/>
                        </a:rPr>
                        <a:t> </a:t>
                      </a:r>
                      <a:r>
                        <a:rPr lang="ru-RU" sz="1000" b="0" i="0" u="none" strike="noStrike" dirty="0" smtClean="0">
                          <a:effectLst/>
                          <a:latin typeface="Times New Roman"/>
                          <a:sym typeface="Symbol"/>
                        </a:rPr>
                        <a:t></a:t>
                      </a:r>
                      <a:endParaRPr lang="ru-RU" sz="100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 smtClean="0">
                          <a:effectLst/>
                          <a:latin typeface="Times New Roman"/>
                          <a:sym typeface="Symbol"/>
                        </a:rPr>
                        <a:t></a:t>
                      </a:r>
                      <a:r>
                        <a:rPr lang="ru-RU" sz="1000" b="0" i="0" u="none" strike="noStrike" dirty="0"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>
                          <a:effectLst/>
                          <a:latin typeface="Times New Roman"/>
                        </a:rPr>
                        <a:t>1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>
                          <a:effectLst/>
                          <a:latin typeface="Times New Roman"/>
                        </a:rPr>
                        <a:t>1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 smtClean="0">
                          <a:effectLst/>
                          <a:latin typeface="Times New Roman"/>
                        </a:rPr>
                        <a:t>0</a:t>
                      </a:r>
                      <a:endParaRPr lang="ru-RU" sz="100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 smtClean="0">
                          <a:effectLst/>
                          <a:latin typeface="Times New Roman"/>
                          <a:sym typeface="Symbol"/>
                        </a:rPr>
                        <a:t></a:t>
                      </a:r>
                      <a:r>
                        <a:rPr lang="ru-RU" sz="1000" b="0" i="0" u="none" strike="noStrike" dirty="0"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>
                          <a:effectLst/>
                          <a:latin typeface="Times New Roman"/>
                        </a:rPr>
                        <a:t>1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>
                          <a:effectLst/>
                          <a:latin typeface="Times New Roman"/>
                        </a:rPr>
                        <a:t>1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>
                          <a:effectLst/>
                          <a:latin typeface="Times New Roman"/>
                        </a:rPr>
                        <a:t> </a:t>
                      </a:r>
                      <a:r>
                        <a:rPr lang="ru-RU" sz="1000" b="0" i="0" u="none" strike="noStrike" dirty="0" smtClean="0">
                          <a:effectLst/>
                          <a:latin typeface="Times New Roman"/>
                          <a:sym typeface="Symbol"/>
                        </a:rPr>
                        <a:t></a:t>
                      </a:r>
                      <a:endParaRPr lang="ru-RU" sz="100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 smtClean="0">
                          <a:effectLst/>
                          <a:latin typeface="Times New Roman"/>
                          <a:sym typeface="Symbol"/>
                        </a:rPr>
                        <a:t></a:t>
                      </a:r>
                      <a:r>
                        <a:rPr lang="ru-RU" sz="1000" b="0" i="0" u="none" strike="noStrike" dirty="0"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4714"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 dirty="0">
                          <a:effectLst/>
                        </a:rPr>
                        <a:t>6</a:t>
                      </a:r>
                      <a:endParaRPr lang="ru-RU" sz="1000" b="0" i="0" u="none" strike="noStrike" dirty="0">
                        <a:effectLst/>
                        <a:latin typeface="Arial Cyr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>
                          <a:effectLst/>
                          <a:latin typeface="Times New Roman"/>
                        </a:rPr>
                        <a:t>1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>
                          <a:effectLst/>
                          <a:latin typeface="Times New Roman"/>
                        </a:rPr>
                        <a:t> </a:t>
                      </a:r>
                      <a:r>
                        <a:rPr lang="ru-RU" sz="1000" b="0" i="0" u="none" strike="noStrike" dirty="0" smtClean="0">
                          <a:effectLst/>
                          <a:latin typeface="Times New Roman"/>
                          <a:sym typeface="Symbol"/>
                        </a:rPr>
                        <a:t></a:t>
                      </a:r>
                      <a:endParaRPr lang="ru-RU" sz="100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 smtClean="0">
                          <a:effectLst/>
                          <a:latin typeface="Times New Roman"/>
                          <a:sym typeface="Symbol"/>
                        </a:rPr>
                        <a:t></a:t>
                      </a:r>
                      <a:r>
                        <a:rPr lang="ru-RU" sz="1000" b="0" i="0" u="none" strike="noStrike" dirty="0"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>
                          <a:effectLst/>
                          <a:latin typeface="Times New Roman"/>
                        </a:rPr>
                        <a:t>1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 smtClean="0">
                          <a:effectLst/>
                          <a:latin typeface="Times New Roman"/>
                          <a:sym typeface="Symbol"/>
                        </a:rPr>
                        <a:t></a:t>
                      </a:r>
                      <a:r>
                        <a:rPr lang="ru-RU" sz="1000" b="0" i="0" u="none" strike="noStrike" dirty="0"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 smtClean="0">
                          <a:effectLst/>
                          <a:latin typeface="Times New Roman"/>
                        </a:rPr>
                        <a:t>0</a:t>
                      </a:r>
                      <a:endParaRPr lang="ru-RU" sz="100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>
                          <a:effectLst/>
                          <a:latin typeface="Times New Roman"/>
                        </a:rPr>
                        <a:t>1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 smtClean="0">
                          <a:effectLst/>
                          <a:latin typeface="Times New Roman"/>
                          <a:sym typeface="Symbol"/>
                        </a:rPr>
                        <a:t></a:t>
                      </a:r>
                      <a:r>
                        <a:rPr lang="ru-RU" sz="1000" b="0" i="0" u="none" strike="noStrike" dirty="0"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 smtClean="0">
                          <a:effectLst/>
                          <a:latin typeface="Times New Roman"/>
                          <a:sym typeface="Symbol"/>
                        </a:rPr>
                        <a:t></a:t>
                      </a:r>
                      <a:r>
                        <a:rPr lang="ru-RU" sz="1000" b="0" i="0" u="none" strike="noStrike" dirty="0"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>
                          <a:effectLst/>
                          <a:latin typeface="Times New Roman"/>
                        </a:rPr>
                        <a:t>1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4714"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 dirty="0">
                          <a:effectLst/>
                        </a:rPr>
                        <a:t>7</a:t>
                      </a:r>
                      <a:endParaRPr lang="ru-RU" sz="1000" b="0" i="0" u="none" strike="noStrike" dirty="0">
                        <a:effectLst/>
                        <a:latin typeface="Arial Cyr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 smtClean="0">
                          <a:effectLst/>
                          <a:latin typeface="Times New Roman"/>
                          <a:sym typeface="Symbol"/>
                        </a:rPr>
                        <a:t></a:t>
                      </a:r>
                      <a:r>
                        <a:rPr lang="ru-RU" sz="1000" b="0" i="0" u="none" strike="noStrike" dirty="0"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 smtClean="0">
                          <a:effectLst/>
                          <a:latin typeface="Times New Roman"/>
                          <a:sym typeface="Symbol"/>
                        </a:rPr>
                        <a:t></a:t>
                      </a:r>
                      <a:r>
                        <a:rPr lang="ru-RU" sz="1000" b="0" i="0" u="none" strike="noStrike" dirty="0"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>
                          <a:effectLst/>
                          <a:latin typeface="Times New Roman"/>
                        </a:rPr>
                        <a:t> </a:t>
                      </a:r>
                      <a:r>
                        <a:rPr lang="ru-RU" sz="1000" b="0" i="0" u="none" strike="noStrike" dirty="0" smtClean="0">
                          <a:effectLst/>
                          <a:latin typeface="Times New Roman"/>
                          <a:sym typeface="Symbol"/>
                        </a:rPr>
                        <a:t></a:t>
                      </a:r>
                      <a:endParaRPr lang="ru-RU" sz="100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 smtClean="0">
                          <a:effectLst/>
                          <a:latin typeface="Times New Roman"/>
                          <a:sym typeface="Symbol"/>
                        </a:rPr>
                        <a:t></a:t>
                      </a:r>
                      <a:r>
                        <a:rPr lang="ru-RU" sz="1000" b="0" i="0" u="none" strike="noStrike" dirty="0"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>
                          <a:effectLst/>
                          <a:latin typeface="Times New Roman"/>
                        </a:rPr>
                        <a:t>1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>
                          <a:effectLst/>
                          <a:latin typeface="Times New Roman"/>
                        </a:rPr>
                        <a:t>1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 smtClean="0">
                          <a:effectLst/>
                          <a:latin typeface="Times New Roman"/>
                        </a:rPr>
                        <a:t>0</a:t>
                      </a:r>
                      <a:endParaRPr lang="ru-RU" sz="100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>
                          <a:effectLst/>
                          <a:latin typeface="Times New Roman"/>
                        </a:rPr>
                        <a:t>1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>
                          <a:effectLst/>
                          <a:latin typeface="Times New Roman"/>
                        </a:rPr>
                        <a:t>1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 smtClean="0">
                          <a:effectLst/>
                          <a:latin typeface="Times New Roman"/>
                          <a:sym typeface="Symbol"/>
                        </a:rPr>
                        <a:t></a:t>
                      </a:r>
                      <a:r>
                        <a:rPr lang="ru-RU" sz="1000" b="0" i="0" u="none" strike="noStrike" dirty="0"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4714"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 dirty="0">
                          <a:effectLst/>
                        </a:rPr>
                        <a:t>8</a:t>
                      </a:r>
                      <a:endParaRPr lang="ru-RU" sz="1000" b="0" i="0" u="none" strike="noStrike" dirty="0">
                        <a:effectLst/>
                        <a:latin typeface="Arial Cyr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 smtClean="0">
                          <a:effectLst/>
                          <a:latin typeface="Times New Roman"/>
                          <a:sym typeface="Symbol"/>
                        </a:rPr>
                        <a:t></a:t>
                      </a:r>
                      <a:r>
                        <a:rPr lang="ru-RU" sz="1000" b="0" i="0" u="none" strike="noStrike" dirty="0"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 smtClean="0">
                          <a:effectLst/>
                          <a:latin typeface="Times New Roman"/>
                          <a:sym typeface="Symbol"/>
                        </a:rPr>
                        <a:t></a:t>
                      </a:r>
                      <a:r>
                        <a:rPr lang="ru-RU" sz="1000" b="0" i="0" u="none" strike="noStrike" dirty="0"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 smtClean="0">
                          <a:effectLst/>
                          <a:latin typeface="Times New Roman"/>
                          <a:sym typeface="Symbol"/>
                        </a:rPr>
                        <a:t></a:t>
                      </a:r>
                      <a:r>
                        <a:rPr lang="ru-RU" sz="1000" b="0" i="0" u="none" strike="noStrike" dirty="0"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>
                          <a:effectLst/>
                          <a:latin typeface="Times New Roman"/>
                        </a:rPr>
                        <a:t>1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>
                          <a:effectLst/>
                          <a:latin typeface="Times New Roman"/>
                        </a:rPr>
                        <a:t>1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>
                          <a:effectLst/>
                          <a:latin typeface="Times New Roman"/>
                        </a:rPr>
                        <a:t> </a:t>
                      </a:r>
                      <a:r>
                        <a:rPr lang="ru-RU" sz="1000" b="0" i="0" u="none" strike="noStrike" dirty="0" smtClean="0">
                          <a:effectLst/>
                          <a:latin typeface="Times New Roman"/>
                          <a:sym typeface="Symbol"/>
                        </a:rPr>
                        <a:t></a:t>
                      </a:r>
                      <a:endParaRPr lang="ru-RU" sz="100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>
                          <a:effectLst/>
                          <a:latin typeface="Times New Roman"/>
                        </a:rPr>
                        <a:t>1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 smtClean="0">
                          <a:effectLst/>
                          <a:latin typeface="Times New Roman"/>
                        </a:rPr>
                        <a:t>0</a:t>
                      </a:r>
                      <a:endParaRPr lang="ru-RU" sz="100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 smtClean="0">
                          <a:effectLst/>
                          <a:latin typeface="Times New Roman"/>
                          <a:sym typeface="Symbol"/>
                        </a:rPr>
                        <a:t></a:t>
                      </a:r>
                      <a:r>
                        <a:rPr lang="ru-RU" sz="1000" b="0" i="0" u="none" strike="noStrike" dirty="0"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>
                          <a:effectLst/>
                          <a:latin typeface="Times New Roman"/>
                        </a:rPr>
                        <a:t>1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4714"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 dirty="0">
                          <a:effectLst/>
                        </a:rPr>
                        <a:t>9</a:t>
                      </a:r>
                      <a:endParaRPr lang="ru-RU" sz="1000" b="0" i="0" u="none" strike="noStrike" dirty="0">
                        <a:effectLst/>
                        <a:latin typeface="Arial Cyr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>
                          <a:effectLst/>
                          <a:latin typeface="Times New Roman"/>
                        </a:rPr>
                        <a:t> </a:t>
                      </a:r>
                      <a:r>
                        <a:rPr lang="ru-RU" sz="1000" b="0" i="0" u="none" strike="noStrike" dirty="0" smtClean="0">
                          <a:effectLst/>
                          <a:latin typeface="Times New Roman"/>
                          <a:sym typeface="Symbol"/>
                        </a:rPr>
                        <a:t></a:t>
                      </a:r>
                      <a:endParaRPr lang="ru-RU" sz="100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 smtClean="0">
                          <a:effectLst/>
                          <a:latin typeface="Times New Roman"/>
                          <a:sym typeface="Symbol"/>
                        </a:rPr>
                        <a:t></a:t>
                      </a:r>
                      <a:r>
                        <a:rPr lang="ru-RU" sz="1000" b="0" i="0" u="none" strike="noStrike" dirty="0"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>
                          <a:effectLst/>
                          <a:latin typeface="Times New Roman"/>
                        </a:rPr>
                        <a:t>1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>
                          <a:effectLst/>
                          <a:latin typeface="Times New Roman"/>
                        </a:rPr>
                        <a:t> </a:t>
                      </a:r>
                      <a:r>
                        <a:rPr lang="ru-RU" sz="1000" b="0" i="0" u="none" strike="noStrike" dirty="0" smtClean="0">
                          <a:effectLst/>
                          <a:latin typeface="Times New Roman"/>
                          <a:sym typeface="Symbol"/>
                        </a:rPr>
                        <a:t></a:t>
                      </a:r>
                      <a:endParaRPr lang="ru-RU" sz="100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 smtClean="0">
                          <a:effectLst/>
                          <a:latin typeface="Times New Roman"/>
                          <a:sym typeface="Symbol"/>
                        </a:rPr>
                        <a:t></a:t>
                      </a:r>
                      <a:r>
                        <a:rPr lang="ru-RU" sz="1000" b="0" i="0" u="none" strike="noStrike" dirty="0"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 smtClean="0">
                          <a:effectLst/>
                          <a:latin typeface="Times New Roman"/>
                          <a:sym typeface="Symbol"/>
                        </a:rPr>
                        <a:t></a:t>
                      </a:r>
                      <a:r>
                        <a:rPr lang="ru-RU" sz="1000" b="0" i="0" u="none" strike="noStrike" dirty="0"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>
                          <a:effectLst/>
                          <a:latin typeface="Times New Roman"/>
                        </a:rPr>
                        <a:t>1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 smtClean="0">
                          <a:effectLst/>
                          <a:latin typeface="Times New Roman"/>
                          <a:sym typeface="Symbol"/>
                        </a:rPr>
                        <a:t></a:t>
                      </a:r>
                      <a:r>
                        <a:rPr lang="ru-RU" sz="1000" b="0" i="0" u="none" strike="noStrike" dirty="0"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 smtClean="0">
                          <a:effectLst/>
                          <a:latin typeface="Times New Roman"/>
                        </a:rPr>
                        <a:t>0</a:t>
                      </a:r>
                      <a:endParaRPr lang="ru-RU" sz="100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>
                          <a:effectLst/>
                          <a:latin typeface="Times New Roman"/>
                        </a:rPr>
                        <a:t>1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2638"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 dirty="0">
                          <a:effectLst/>
                        </a:rPr>
                        <a:t>10</a:t>
                      </a:r>
                      <a:endParaRPr lang="ru-RU" sz="1000" b="0" i="0" u="none" strike="noStrike" dirty="0">
                        <a:effectLst/>
                        <a:latin typeface="Arial Cyr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 smtClean="0">
                          <a:effectLst/>
                          <a:latin typeface="Times New Roman"/>
                          <a:sym typeface="Symbol"/>
                        </a:rPr>
                        <a:t></a:t>
                      </a:r>
                      <a:r>
                        <a:rPr lang="ru-RU" sz="1000" b="0" i="0" u="none" strike="noStrike" dirty="0"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 smtClean="0">
                          <a:effectLst/>
                          <a:latin typeface="Times New Roman"/>
                          <a:sym typeface="Symbol"/>
                        </a:rPr>
                        <a:t></a:t>
                      </a:r>
                      <a:r>
                        <a:rPr lang="ru-RU" sz="1000" b="0" i="0" u="none" strike="noStrike" dirty="0"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 smtClean="0">
                          <a:effectLst/>
                          <a:latin typeface="Times New Roman"/>
                          <a:sym typeface="Symbol"/>
                        </a:rPr>
                        <a:t></a:t>
                      </a:r>
                      <a:r>
                        <a:rPr lang="ru-RU" sz="1000" b="0" i="0" u="none" strike="noStrike" dirty="0"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 smtClean="0">
                          <a:effectLst/>
                          <a:latin typeface="Times New Roman"/>
                          <a:sym typeface="Symbol"/>
                        </a:rPr>
                        <a:t></a:t>
                      </a:r>
                      <a:r>
                        <a:rPr lang="ru-RU" sz="1000" b="0" i="0" u="none" strike="noStrike" dirty="0"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 smtClean="0">
                          <a:effectLst/>
                          <a:latin typeface="Times New Roman"/>
                          <a:sym typeface="Symbol"/>
                        </a:rPr>
                        <a:t></a:t>
                      </a:r>
                      <a:r>
                        <a:rPr lang="ru-RU" sz="1000" b="0" i="0" u="none" strike="noStrike" dirty="0"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>
                          <a:effectLst/>
                          <a:latin typeface="Times New Roman"/>
                        </a:rPr>
                        <a:t>1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 smtClean="0">
                          <a:effectLst/>
                          <a:latin typeface="Times New Roman"/>
                          <a:sym typeface="Symbol"/>
                        </a:rPr>
                        <a:t></a:t>
                      </a:r>
                      <a:r>
                        <a:rPr lang="ru-RU" sz="1000" b="0" i="0" u="none" strike="noStrike" dirty="0"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>
                          <a:effectLst/>
                          <a:latin typeface="Times New Roman"/>
                        </a:rPr>
                        <a:t>1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>
                          <a:effectLst/>
                          <a:latin typeface="Times New Roman"/>
                        </a:rPr>
                        <a:t>1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 smtClean="0">
                          <a:effectLst/>
                          <a:latin typeface="Times New Roman"/>
                        </a:rPr>
                        <a:t>0</a:t>
                      </a:r>
                      <a:endParaRPr lang="ru-RU" sz="100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89053997"/>
              </p:ext>
            </p:extLst>
          </p:nvPr>
        </p:nvGraphicFramePr>
        <p:xfrm>
          <a:off x="1043608" y="4077072"/>
          <a:ext cx="3117796" cy="2016219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69326"/>
                <a:gridCol w="274847"/>
                <a:gridCol w="274847"/>
                <a:gridCol w="274847"/>
                <a:gridCol w="274847"/>
                <a:gridCol w="274847"/>
                <a:gridCol w="274847"/>
                <a:gridCol w="274847"/>
                <a:gridCol w="274847"/>
                <a:gridCol w="274847"/>
                <a:gridCol w="274847"/>
              </a:tblGrid>
              <a:tr h="192021">
                <a:tc>
                  <a:txBody>
                    <a:bodyPr/>
                    <a:lstStyle/>
                    <a:p>
                      <a:pPr algn="l" fontAlgn="b"/>
                      <a:endParaRPr lang="ru-RU" sz="1000" b="0" i="0" u="none" strike="noStrike" dirty="0">
                        <a:effectLst/>
                        <a:latin typeface="Arial Cyr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 dirty="0">
                          <a:effectLst/>
                        </a:rPr>
                        <a:t>1</a:t>
                      </a:r>
                      <a:endParaRPr lang="ru-RU" sz="1000" b="0" i="0" u="none" strike="noStrike" dirty="0">
                        <a:effectLst/>
                        <a:latin typeface="Arial Cyr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 dirty="0">
                          <a:effectLst/>
                        </a:rPr>
                        <a:t>2</a:t>
                      </a:r>
                      <a:endParaRPr lang="ru-RU" sz="1000" b="0" i="0" u="none" strike="noStrike" dirty="0">
                        <a:effectLst/>
                        <a:latin typeface="Arial Cyr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 dirty="0">
                          <a:effectLst/>
                        </a:rPr>
                        <a:t>3</a:t>
                      </a:r>
                      <a:endParaRPr lang="ru-RU" sz="1000" b="0" i="0" u="none" strike="noStrike" dirty="0">
                        <a:effectLst/>
                        <a:latin typeface="Arial Cyr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 dirty="0">
                          <a:effectLst/>
                        </a:rPr>
                        <a:t>4</a:t>
                      </a:r>
                      <a:endParaRPr lang="ru-RU" sz="1000" b="0" i="0" u="none" strike="noStrike" dirty="0">
                        <a:effectLst/>
                        <a:latin typeface="Arial Cyr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 dirty="0">
                          <a:effectLst/>
                        </a:rPr>
                        <a:t>5</a:t>
                      </a:r>
                      <a:endParaRPr lang="ru-RU" sz="1000" b="0" i="0" u="none" strike="noStrike" dirty="0">
                        <a:effectLst/>
                        <a:latin typeface="Arial Cyr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 dirty="0">
                          <a:effectLst/>
                        </a:rPr>
                        <a:t>6</a:t>
                      </a:r>
                      <a:endParaRPr lang="ru-RU" sz="1000" b="0" i="0" u="none" strike="noStrike" dirty="0">
                        <a:effectLst/>
                        <a:latin typeface="Arial Cyr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 dirty="0">
                          <a:effectLst/>
                        </a:rPr>
                        <a:t>7</a:t>
                      </a:r>
                      <a:endParaRPr lang="ru-RU" sz="1000" b="0" i="0" u="none" strike="noStrike" dirty="0">
                        <a:effectLst/>
                        <a:latin typeface="Arial Cyr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 dirty="0">
                          <a:effectLst/>
                        </a:rPr>
                        <a:t>8</a:t>
                      </a:r>
                      <a:endParaRPr lang="ru-RU" sz="1000" b="0" i="0" u="none" strike="noStrike" dirty="0">
                        <a:effectLst/>
                        <a:latin typeface="Arial Cyr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 dirty="0">
                          <a:effectLst/>
                        </a:rPr>
                        <a:t>9</a:t>
                      </a:r>
                      <a:endParaRPr lang="ru-RU" sz="1000" b="0" i="0" u="none" strike="noStrike" dirty="0">
                        <a:effectLst/>
                        <a:latin typeface="Arial Cyr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 dirty="0">
                          <a:effectLst/>
                        </a:rPr>
                        <a:t>10</a:t>
                      </a:r>
                      <a:endParaRPr lang="ru-RU" sz="1000" b="0" i="0" u="none" strike="noStrike" dirty="0">
                        <a:effectLst/>
                        <a:latin typeface="Arial Cyr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</a:tr>
              <a:tr h="181353"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 dirty="0">
                          <a:effectLst/>
                        </a:rPr>
                        <a:t>1</a:t>
                      </a:r>
                      <a:endParaRPr lang="ru-RU" sz="1000" b="0" i="0" u="none" strike="noStrike" dirty="0">
                        <a:effectLst/>
                        <a:latin typeface="Arial Cyr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>
                          <a:effectLst/>
                          <a:latin typeface="Arial Cyr"/>
                        </a:rPr>
                        <a:t>1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>
                          <a:effectLst/>
                          <a:latin typeface="Arial Cyr"/>
                        </a:rPr>
                        <a:t>2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>
                          <a:effectLst/>
                          <a:latin typeface="Arial Cyr"/>
                        </a:rPr>
                        <a:t>2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>
                          <a:effectLst/>
                          <a:latin typeface="Arial Cyr"/>
                        </a:rPr>
                        <a:t>4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>
                          <a:effectLst/>
                          <a:latin typeface="Arial Cyr"/>
                        </a:rPr>
                        <a:t>4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>
                          <a:effectLst/>
                          <a:latin typeface="Arial Cyr"/>
                        </a:rPr>
                        <a:t>6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>
                          <a:effectLst/>
                          <a:latin typeface="Arial Cyr"/>
                        </a:rPr>
                        <a:t>6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>
                          <a:effectLst/>
                          <a:latin typeface="Arial Cyr"/>
                        </a:rPr>
                        <a:t>4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>
                          <a:effectLst/>
                          <a:latin typeface="Arial Cyr"/>
                        </a:rPr>
                        <a:t>2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>
                          <a:effectLst/>
                          <a:latin typeface="Arial Cyr"/>
                        </a:rPr>
                        <a:t>6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1353"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 dirty="0">
                          <a:effectLst/>
                        </a:rPr>
                        <a:t>2</a:t>
                      </a:r>
                      <a:endParaRPr lang="ru-RU" sz="1000" b="0" i="0" u="none" strike="noStrike" dirty="0">
                        <a:effectLst/>
                        <a:latin typeface="Arial Cyr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>
                          <a:effectLst/>
                          <a:latin typeface="Arial Cyr"/>
                        </a:rPr>
                        <a:t>1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>
                          <a:effectLst/>
                          <a:latin typeface="Arial Cyr"/>
                        </a:rPr>
                        <a:t>2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>
                          <a:effectLst/>
                          <a:latin typeface="Arial Cyr"/>
                        </a:rPr>
                        <a:t>3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>
                          <a:effectLst/>
                          <a:latin typeface="Arial Cyr"/>
                        </a:rPr>
                        <a:t>4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>
                          <a:effectLst/>
                          <a:latin typeface="Arial Cyr"/>
                        </a:rPr>
                        <a:t>3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>
                          <a:effectLst/>
                          <a:latin typeface="Arial Cyr"/>
                        </a:rPr>
                        <a:t>1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>
                          <a:effectLst/>
                          <a:latin typeface="Arial Cyr"/>
                        </a:rPr>
                        <a:t>3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>
                          <a:effectLst/>
                          <a:latin typeface="Arial Cyr"/>
                        </a:rPr>
                        <a:t>4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>
                          <a:effectLst/>
                          <a:latin typeface="Arial Cyr"/>
                        </a:rPr>
                        <a:t>3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>
                          <a:effectLst/>
                          <a:latin typeface="Arial Cyr"/>
                        </a:rPr>
                        <a:t>1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1353"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 dirty="0">
                          <a:effectLst/>
                        </a:rPr>
                        <a:t>3</a:t>
                      </a:r>
                      <a:endParaRPr lang="ru-RU" sz="1000" b="0" i="0" u="none" strike="noStrike" dirty="0">
                        <a:effectLst/>
                        <a:latin typeface="Arial Cyr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>
                          <a:effectLst/>
                          <a:latin typeface="Arial Cyr"/>
                        </a:rPr>
                        <a:t>2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>
                          <a:effectLst/>
                          <a:latin typeface="Arial Cyr"/>
                        </a:rPr>
                        <a:t>2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>
                          <a:effectLst/>
                          <a:latin typeface="Arial Cyr"/>
                        </a:rPr>
                        <a:t>3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>
                          <a:effectLst/>
                          <a:latin typeface="Arial Cyr"/>
                        </a:rPr>
                        <a:t>2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>
                          <a:effectLst/>
                          <a:latin typeface="Arial Cyr"/>
                        </a:rPr>
                        <a:t>5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>
                          <a:effectLst/>
                          <a:latin typeface="Arial Cyr"/>
                        </a:rPr>
                        <a:t>2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>
                          <a:effectLst/>
                          <a:latin typeface="Arial Cyr"/>
                        </a:rPr>
                        <a:t>5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>
                          <a:effectLst/>
                          <a:latin typeface="Arial Cyr"/>
                        </a:rPr>
                        <a:t>5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>
                          <a:effectLst/>
                          <a:latin typeface="Arial Cyr"/>
                        </a:rPr>
                        <a:t>9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>
                          <a:effectLst/>
                          <a:latin typeface="Arial Cyr"/>
                        </a:rPr>
                        <a:t>9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1353"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 dirty="0">
                          <a:effectLst/>
                        </a:rPr>
                        <a:t>4</a:t>
                      </a:r>
                      <a:endParaRPr lang="ru-RU" sz="1000" b="0" i="0" u="none" strike="noStrike" dirty="0">
                        <a:effectLst/>
                        <a:latin typeface="Arial Cyr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>
                          <a:effectLst/>
                          <a:latin typeface="Arial Cyr"/>
                        </a:rPr>
                        <a:t>1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>
                          <a:effectLst/>
                          <a:latin typeface="Arial Cyr"/>
                        </a:rPr>
                        <a:t>2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>
                          <a:effectLst/>
                          <a:latin typeface="Arial Cyr"/>
                        </a:rPr>
                        <a:t>2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>
                          <a:effectLst/>
                          <a:latin typeface="Arial Cyr"/>
                        </a:rPr>
                        <a:t>4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>
                          <a:effectLst/>
                          <a:latin typeface="Arial Cyr"/>
                        </a:rPr>
                        <a:t>5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>
                          <a:effectLst/>
                          <a:latin typeface="Arial Cyr"/>
                        </a:rPr>
                        <a:t>6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>
                          <a:effectLst/>
                          <a:latin typeface="Arial Cyr"/>
                        </a:rPr>
                        <a:t>5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>
                          <a:effectLst/>
                          <a:latin typeface="Arial Cyr"/>
                        </a:rPr>
                        <a:t>8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>
                          <a:effectLst/>
                          <a:latin typeface="Arial Cyr"/>
                        </a:rPr>
                        <a:t>2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>
                          <a:effectLst/>
                          <a:latin typeface="Arial Cyr"/>
                        </a:rPr>
                        <a:t>6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1353"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 dirty="0">
                          <a:effectLst/>
                        </a:rPr>
                        <a:t>5</a:t>
                      </a:r>
                      <a:endParaRPr lang="ru-RU" sz="1000" b="0" i="0" u="none" strike="noStrike" dirty="0">
                        <a:effectLst/>
                        <a:latin typeface="Arial Cyr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>
                          <a:effectLst/>
                          <a:latin typeface="Arial Cyr"/>
                        </a:rPr>
                        <a:t>4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>
                          <a:effectLst/>
                          <a:latin typeface="Arial Cyr"/>
                        </a:rPr>
                        <a:t>3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>
                          <a:effectLst/>
                          <a:latin typeface="Arial Cyr"/>
                        </a:rPr>
                        <a:t>3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>
                          <a:effectLst/>
                          <a:latin typeface="Arial Cyr"/>
                        </a:rPr>
                        <a:t>4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>
                          <a:effectLst/>
                          <a:latin typeface="Arial Cyr"/>
                        </a:rPr>
                        <a:t>5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>
                          <a:effectLst/>
                          <a:latin typeface="Arial Cyr"/>
                        </a:rPr>
                        <a:t>4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>
                          <a:effectLst/>
                          <a:latin typeface="Arial Cyr"/>
                        </a:rPr>
                        <a:t>7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>
                          <a:effectLst/>
                          <a:latin typeface="Arial Cyr"/>
                        </a:rPr>
                        <a:t>8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>
                          <a:effectLst/>
                          <a:latin typeface="Arial Cyr"/>
                        </a:rPr>
                        <a:t>3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>
                          <a:effectLst/>
                          <a:latin typeface="Arial Cyr"/>
                        </a:rPr>
                        <a:t>8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1353"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 dirty="0">
                          <a:effectLst/>
                        </a:rPr>
                        <a:t>6</a:t>
                      </a:r>
                      <a:endParaRPr lang="ru-RU" sz="1000" b="0" i="0" u="none" strike="noStrike" dirty="0">
                        <a:effectLst/>
                        <a:latin typeface="Arial Cyr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>
                          <a:effectLst/>
                          <a:latin typeface="Arial Cyr"/>
                        </a:rPr>
                        <a:t>1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>
                          <a:effectLst/>
                          <a:latin typeface="Arial Cyr"/>
                        </a:rPr>
                        <a:t>1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>
                          <a:effectLst/>
                          <a:latin typeface="Arial Cyr"/>
                        </a:rPr>
                        <a:t>1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>
                          <a:effectLst/>
                          <a:latin typeface="Arial Cyr"/>
                        </a:rPr>
                        <a:t>4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>
                          <a:effectLst/>
                          <a:latin typeface="Arial Cyr"/>
                        </a:rPr>
                        <a:t>4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>
                          <a:effectLst/>
                          <a:latin typeface="Arial Cyr"/>
                        </a:rPr>
                        <a:t>6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>
                          <a:effectLst/>
                          <a:latin typeface="Arial Cyr"/>
                        </a:rPr>
                        <a:t>7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>
                          <a:effectLst/>
                          <a:latin typeface="Arial Cyr"/>
                        </a:rPr>
                        <a:t>4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>
                          <a:effectLst/>
                          <a:latin typeface="Arial Cyr"/>
                        </a:rPr>
                        <a:t>7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>
                          <a:effectLst/>
                          <a:latin typeface="Arial Cyr"/>
                        </a:rPr>
                        <a:t>10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1353"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 dirty="0">
                          <a:effectLst/>
                        </a:rPr>
                        <a:t>7</a:t>
                      </a:r>
                      <a:endParaRPr lang="ru-RU" sz="1000" b="0" i="0" u="none" strike="noStrike" dirty="0">
                        <a:effectLst/>
                        <a:latin typeface="Arial Cyr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>
                          <a:effectLst/>
                          <a:latin typeface="Arial Cyr"/>
                        </a:rPr>
                        <a:t>6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>
                          <a:effectLst/>
                          <a:latin typeface="Arial Cyr"/>
                        </a:rPr>
                        <a:t>5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>
                          <a:effectLst/>
                          <a:latin typeface="Arial Cyr"/>
                        </a:rPr>
                        <a:t>5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>
                          <a:effectLst/>
                          <a:latin typeface="Arial Cyr"/>
                        </a:rPr>
                        <a:t>5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>
                          <a:effectLst/>
                          <a:latin typeface="Arial Cyr"/>
                        </a:rPr>
                        <a:t>5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>
                          <a:effectLst/>
                          <a:latin typeface="Arial Cyr"/>
                        </a:rPr>
                        <a:t>6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>
                          <a:effectLst/>
                          <a:latin typeface="Arial Cyr"/>
                        </a:rPr>
                        <a:t>7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>
                          <a:effectLst/>
                          <a:latin typeface="Arial Cyr"/>
                        </a:rPr>
                        <a:t>8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>
                          <a:effectLst/>
                          <a:latin typeface="Arial Cyr"/>
                        </a:rPr>
                        <a:t>9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>
                          <a:effectLst/>
                          <a:latin typeface="Arial Cyr"/>
                        </a:rPr>
                        <a:t>6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1353"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 dirty="0">
                          <a:effectLst/>
                        </a:rPr>
                        <a:t>8</a:t>
                      </a:r>
                      <a:endParaRPr lang="ru-RU" sz="1000" b="0" i="0" u="none" strike="noStrike" dirty="0">
                        <a:effectLst/>
                        <a:latin typeface="Arial Cyr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>
                          <a:effectLst/>
                          <a:latin typeface="Arial Cyr"/>
                        </a:rPr>
                        <a:t>4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>
                          <a:effectLst/>
                          <a:latin typeface="Arial Cyr"/>
                        </a:rPr>
                        <a:t>4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>
                          <a:effectLst/>
                          <a:latin typeface="Arial Cyr"/>
                        </a:rPr>
                        <a:t>5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>
                          <a:effectLst/>
                          <a:latin typeface="Arial Cyr"/>
                        </a:rPr>
                        <a:t>4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>
                          <a:effectLst/>
                          <a:latin typeface="Arial Cyr"/>
                        </a:rPr>
                        <a:t>5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>
                          <a:effectLst/>
                          <a:latin typeface="Arial Cyr"/>
                        </a:rPr>
                        <a:t>4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>
                          <a:effectLst/>
                          <a:latin typeface="Arial Cyr"/>
                        </a:rPr>
                        <a:t>7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>
                          <a:effectLst/>
                          <a:latin typeface="Arial Cyr"/>
                        </a:rPr>
                        <a:t>8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>
                          <a:effectLst/>
                          <a:latin typeface="Arial Cyr"/>
                        </a:rPr>
                        <a:t>7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>
                          <a:effectLst/>
                          <a:latin typeface="Arial Cyr"/>
                        </a:rPr>
                        <a:t>10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1353"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 dirty="0">
                          <a:effectLst/>
                        </a:rPr>
                        <a:t>9</a:t>
                      </a:r>
                      <a:endParaRPr lang="ru-RU" sz="1000" b="0" i="0" u="none" strike="noStrike" dirty="0">
                        <a:effectLst/>
                        <a:latin typeface="Arial Cyr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>
                          <a:effectLst/>
                          <a:latin typeface="Arial Cyr"/>
                        </a:rPr>
                        <a:t>3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>
                          <a:effectLst/>
                          <a:latin typeface="Arial Cyr"/>
                        </a:rPr>
                        <a:t>3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>
                          <a:effectLst/>
                          <a:latin typeface="Arial Cyr"/>
                        </a:rPr>
                        <a:t>3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>
                          <a:effectLst/>
                          <a:latin typeface="Arial Cyr"/>
                        </a:rPr>
                        <a:t>3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>
                          <a:effectLst/>
                          <a:latin typeface="Arial Cyr"/>
                        </a:rPr>
                        <a:t>3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>
                          <a:effectLst/>
                          <a:latin typeface="Arial Cyr"/>
                        </a:rPr>
                        <a:t>7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>
                          <a:effectLst/>
                          <a:latin typeface="Arial Cyr"/>
                        </a:rPr>
                        <a:t>7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>
                          <a:effectLst/>
                          <a:latin typeface="Arial Cyr"/>
                        </a:rPr>
                        <a:t>7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>
                          <a:effectLst/>
                          <a:latin typeface="Arial Cyr"/>
                        </a:rPr>
                        <a:t>9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>
                          <a:effectLst/>
                          <a:latin typeface="Arial Cyr"/>
                        </a:rPr>
                        <a:t>10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2021"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 dirty="0">
                          <a:effectLst/>
                        </a:rPr>
                        <a:t>10</a:t>
                      </a:r>
                      <a:endParaRPr lang="ru-RU" sz="1000" b="0" i="0" u="none" strike="noStrike" dirty="0">
                        <a:effectLst/>
                        <a:latin typeface="Arial Cyr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>
                          <a:effectLst/>
                          <a:latin typeface="Arial Cyr"/>
                        </a:rPr>
                        <a:t>6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>
                          <a:effectLst/>
                          <a:latin typeface="Arial Cyr"/>
                        </a:rPr>
                        <a:t>6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>
                          <a:effectLst/>
                          <a:latin typeface="Arial Cyr"/>
                        </a:rPr>
                        <a:t>9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>
                          <a:effectLst/>
                          <a:latin typeface="Arial Cyr"/>
                        </a:rPr>
                        <a:t>6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>
                          <a:effectLst/>
                          <a:latin typeface="Arial Cyr"/>
                        </a:rPr>
                        <a:t>8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>
                          <a:effectLst/>
                          <a:latin typeface="Arial Cyr"/>
                        </a:rPr>
                        <a:t>6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>
                          <a:effectLst/>
                          <a:latin typeface="Arial Cyr"/>
                        </a:rPr>
                        <a:t>6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>
                          <a:effectLst/>
                          <a:latin typeface="Arial Cyr"/>
                        </a:rPr>
                        <a:t>8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>
                          <a:effectLst/>
                          <a:latin typeface="Arial Cyr"/>
                        </a:rPr>
                        <a:t>9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 dirty="0">
                          <a:effectLst/>
                          <a:latin typeface="Arial Cyr"/>
                        </a:rPr>
                        <a:t>10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48" name="Rectangle 16"/>
          <p:cNvSpPr>
            <a:spLocks noChangeArrowheads="1"/>
          </p:cNvSpPr>
          <p:nvPr/>
        </p:nvSpPr>
        <p:spPr bwMode="auto">
          <a:xfrm>
            <a:off x="4355976" y="4615680"/>
            <a:ext cx="3930744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400" dirty="0" smtClean="0"/>
              <a:t>1. Результат – матрица кратчайших путей.</a:t>
            </a:r>
            <a:endParaRPr lang="ru-RU" altLang="ru-RU" sz="1400" dirty="0"/>
          </a:p>
        </p:txBody>
      </p:sp>
      <p:sp>
        <p:nvSpPr>
          <p:cNvPr id="4" name="TextBox 3"/>
          <p:cNvSpPr txBox="1"/>
          <p:nvPr/>
        </p:nvSpPr>
        <p:spPr>
          <a:xfrm>
            <a:off x="611560" y="2492896"/>
            <a:ext cx="4860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С=</a:t>
            </a:r>
            <a:endParaRPr lang="ru-RU" dirty="0"/>
          </a:p>
        </p:txBody>
      </p:sp>
      <p:sp>
        <p:nvSpPr>
          <p:cNvPr id="12" name="TextBox 11"/>
          <p:cNvSpPr txBox="1"/>
          <p:nvPr/>
        </p:nvSpPr>
        <p:spPr>
          <a:xfrm>
            <a:off x="467544" y="4869160"/>
            <a:ext cx="4860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D</a:t>
            </a:r>
            <a:r>
              <a:rPr lang="ru-RU" dirty="0" smtClean="0"/>
              <a:t>=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431594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Номер слайда 6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0081F7C6-75BB-4641-BB88-7B6C0EBA8BF3}" type="slidenum">
              <a:rPr lang="ru-RU" altLang="ru-RU" sz="1400" smtClean="0"/>
              <a:pPr eaLnBrk="1" hangingPunct="1">
                <a:spcBef>
                  <a:spcPct val="0"/>
                </a:spcBef>
                <a:buFontTx/>
                <a:buNone/>
              </a:pPr>
              <a:t>46</a:t>
            </a:fld>
            <a:endParaRPr lang="ru-RU" altLang="ru-RU" sz="1400" smtClean="0"/>
          </a:p>
        </p:txBody>
      </p:sp>
      <p:sp>
        <p:nvSpPr>
          <p:cNvPr id="52227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332656"/>
            <a:ext cx="8229600" cy="865188"/>
          </a:xfrm>
        </p:spPr>
        <p:txBody>
          <a:bodyPr/>
          <a:lstStyle/>
          <a:p>
            <a:pPr eaLnBrk="1" hangingPunct="1"/>
            <a:r>
              <a:rPr lang="ru-RU" altLang="ru-RU" sz="2400" dirty="0" smtClean="0">
                <a:solidFill>
                  <a:srgbClr val="0000FF"/>
                </a:solidFill>
              </a:rPr>
              <a:t>Задача коммивояжера</a:t>
            </a:r>
            <a:r>
              <a:rPr lang="en-US" altLang="ru-RU" sz="2400" dirty="0">
                <a:solidFill>
                  <a:srgbClr val="0000FF"/>
                </a:solidFill>
              </a:rPr>
              <a:t> </a:t>
            </a:r>
            <a:r>
              <a:rPr lang="en-US" altLang="ru-RU" sz="2400" dirty="0" smtClean="0">
                <a:solidFill>
                  <a:srgbClr val="0000FF"/>
                </a:solidFill>
              </a:rPr>
              <a:t/>
            </a:r>
            <a:br>
              <a:rPr lang="en-US" altLang="ru-RU" sz="2400" dirty="0" smtClean="0">
                <a:solidFill>
                  <a:srgbClr val="0000FF"/>
                </a:solidFill>
              </a:rPr>
            </a:br>
            <a:r>
              <a:rPr lang="en-US" altLang="ru-RU" sz="1600" dirty="0" smtClean="0">
                <a:solidFill>
                  <a:srgbClr val="0000FF"/>
                </a:solidFill>
              </a:rPr>
              <a:t>(</a:t>
            </a:r>
            <a:r>
              <a:rPr lang="en-US" altLang="ru-RU" sz="1600" dirty="0">
                <a:solidFill>
                  <a:srgbClr val="0000FF"/>
                </a:solidFill>
              </a:rPr>
              <a:t>TSP - Travelling salesman </a:t>
            </a:r>
            <a:r>
              <a:rPr lang="en-US" altLang="ru-RU" sz="1600" dirty="0" smtClean="0">
                <a:solidFill>
                  <a:srgbClr val="0000FF"/>
                </a:solidFill>
              </a:rPr>
              <a:t>problem)</a:t>
            </a:r>
            <a:endParaRPr lang="ru-RU" altLang="ru-RU" sz="1600" dirty="0" smtClean="0">
              <a:solidFill>
                <a:srgbClr val="0000FF"/>
              </a:solidFill>
            </a:endParaRPr>
          </a:p>
        </p:txBody>
      </p:sp>
      <p:pic>
        <p:nvPicPr>
          <p:cNvPr id="52228" name="Picture 3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6326188"/>
            <a:ext cx="4038600" cy="531812"/>
          </a:xfrm>
          <a:noFill/>
        </p:spPr>
      </p:pic>
      <p:sp>
        <p:nvSpPr>
          <p:cNvPr id="52229" name="Line 10"/>
          <p:cNvSpPr>
            <a:spLocks noChangeShapeType="1"/>
          </p:cNvSpPr>
          <p:nvPr/>
        </p:nvSpPr>
        <p:spPr bwMode="auto">
          <a:xfrm>
            <a:off x="323850" y="476250"/>
            <a:ext cx="8497888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52232" name="Rectangle 16"/>
          <p:cNvSpPr>
            <a:spLocks noChangeArrowheads="1"/>
          </p:cNvSpPr>
          <p:nvPr/>
        </p:nvSpPr>
        <p:spPr bwMode="auto">
          <a:xfrm>
            <a:off x="713495" y="949501"/>
            <a:ext cx="2576636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sz="1400" dirty="0" smtClean="0"/>
              <a:t>Гамильтонов цикл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sz="1400" dirty="0" smtClean="0"/>
              <a:t>Гамильтонова цепь (путь)</a:t>
            </a:r>
          </a:p>
        </p:txBody>
      </p:sp>
      <p:sp>
        <p:nvSpPr>
          <p:cNvPr id="19" name="Rectangle 16"/>
          <p:cNvSpPr>
            <a:spLocks noChangeArrowheads="1"/>
          </p:cNvSpPr>
          <p:nvPr/>
        </p:nvSpPr>
        <p:spPr bwMode="auto">
          <a:xfrm>
            <a:off x="579276" y="1541088"/>
            <a:ext cx="8028361" cy="7386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sz="1400" b="1" dirty="0"/>
              <a:t>Условие Оре</a:t>
            </a:r>
            <a:r>
              <a:rPr lang="ru-RU" sz="1400" dirty="0"/>
              <a:t>: </a:t>
            </a:r>
            <a:r>
              <a:rPr lang="ru-RU" sz="1400" dirty="0" smtClean="0"/>
              <a:t>если </a:t>
            </a:r>
            <a:r>
              <a:rPr lang="en-US" sz="1400" i="1" dirty="0" smtClean="0"/>
              <a:t>n</a:t>
            </a:r>
            <a:r>
              <a:rPr lang="ru-RU" sz="1400" dirty="0" smtClean="0"/>
              <a:t> </a:t>
            </a:r>
            <a:r>
              <a:rPr lang="ru-RU" sz="1400" dirty="0"/>
              <a:t> </a:t>
            </a:r>
            <a:r>
              <a:rPr lang="ru-RU" sz="1400" dirty="0" smtClean="0"/>
              <a:t>количество </a:t>
            </a:r>
            <a:r>
              <a:rPr lang="ru-RU" sz="1400" dirty="0"/>
              <a:t>вершин в </a:t>
            </a:r>
            <a:r>
              <a:rPr lang="ru-RU" sz="1400" dirty="0" smtClean="0"/>
              <a:t>графе </a:t>
            </a:r>
            <a:r>
              <a:rPr lang="ru-RU" sz="1400" dirty="0"/>
              <a:t>и </a:t>
            </a:r>
            <a:r>
              <a:rPr lang="en-US" sz="1400" i="1" dirty="0" smtClean="0"/>
              <a:t>n</a:t>
            </a:r>
            <a:r>
              <a:rPr lang="en-US" sz="1400" dirty="0" smtClean="0"/>
              <a:t>&gt;2 </a:t>
            </a:r>
            <a:r>
              <a:rPr lang="ru-RU" sz="1400" dirty="0" smtClean="0"/>
              <a:t>и если </a:t>
            </a:r>
            <a:r>
              <a:rPr lang="ru-RU" sz="1400" dirty="0"/>
              <a:t>для любой пары несмежных </a:t>
            </a:r>
            <a:r>
              <a:rPr lang="ru-RU" sz="1400" dirty="0" smtClean="0"/>
              <a:t>вершин </a:t>
            </a:r>
            <a:r>
              <a:rPr lang="en-US" sz="1400" i="1" dirty="0" err="1" smtClean="0"/>
              <a:t>i</a:t>
            </a:r>
            <a:r>
              <a:rPr lang="en-US" sz="1400" dirty="0" smtClean="0"/>
              <a:t> b </a:t>
            </a:r>
            <a:r>
              <a:rPr lang="en-US" sz="1400" i="1" dirty="0" smtClean="0"/>
              <a:t>j</a:t>
            </a:r>
            <a:r>
              <a:rPr lang="ru-RU" sz="1400" dirty="0" smtClean="0"/>
              <a:t> выполняется </a:t>
            </a:r>
            <a:r>
              <a:rPr lang="ru-RU" sz="1400" dirty="0"/>
              <a:t>неравенство </a:t>
            </a:r>
            <a:r>
              <a:rPr lang="en-US" sz="1400" i="1" dirty="0" err="1" smtClean="0"/>
              <a:t>d</a:t>
            </a:r>
            <a:r>
              <a:rPr lang="en-US" sz="1400" i="1" baseline="-25000" dirty="0" err="1" smtClean="0"/>
              <a:t>i</a:t>
            </a:r>
            <a:r>
              <a:rPr lang="en-US" sz="1400" dirty="0" err="1" smtClean="0"/>
              <a:t>+</a:t>
            </a:r>
            <a:r>
              <a:rPr lang="en-US" sz="1400" i="1" dirty="0" err="1" smtClean="0"/>
              <a:t>d</a:t>
            </a:r>
            <a:r>
              <a:rPr lang="en-US" sz="1400" i="1" baseline="-25000" dirty="0" err="1" smtClean="0"/>
              <a:t>j</a:t>
            </a:r>
            <a:r>
              <a:rPr lang="en-US" sz="1400" dirty="0" smtClean="0"/>
              <a:t> &gt;=p</a:t>
            </a:r>
            <a:r>
              <a:rPr lang="ru-RU" sz="1400" dirty="0" smtClean="0"/>
              <a:t>, </a:t>
            </a:r>
            <a:r>
              <a:rPr lang="ru-RU" sz="1400" dirty="0"/>
              <a:t>то </a:t>
            </a:r>
            <a:r>
              <a:rPr lang="ru-RU" sz="1400" dirty="0" smtClean="0"/>
              <a:t>граф</a:t>
            </a:r>
            <a:r>
              <a:rPr lang="ru-RU" sz="1400" dirty="0"/>
              <a:t> </a:t>
            </a:r>
            <a:r>
              <a:rPr lang="ru-RU" sz="1400" dirty="0" smtClean="0"/>
              <a:t>является гамильтоновым графом (сумма </a:t>
            </a:r>
            <a:r>
              <a:rPr lang="ru-RU" sz="1400" dirty="0"/>
              <a:t>степеней любых двух несмежных вершин не меньше </a:t>
            </a:r>
            <a:r>
              <a:rPr lang="ru-RU" sz="1400" dirty="0" smtClean="0"/>
              <a:t>числа </a:t>
            </a:r>
            <a:r>
              <a:rPr lang="ru-RU" sz="1400" dirty="0"/>
              <a:t>вершин в </a:t>
            </a:r>
            <a:r>
              <a:rPr lang="ru-RU" sz="1400" dirty="0" smtClean="0"/>
              <a:t>графе).</a:t>
            </a:r>
          </a:p>
        </p:txBody>
      </p:sp>
      <p:pic>
        <p:nvPicPr>
          <p:cNvPr id="15462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276" y="2973937"/>
            <a:ext cx="2378494" cy="1865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4629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90131" y="2973937"/>
            <a:ext cx="2361661" cy="18485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4630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01451" y="2931077"/>
            <a:ext cx="2492542" cy="19510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5" name="Rectangle 16"/>
          <p:cNvSpPr>
            <a:spLocks noChangeArrowheads="1"/>
          </p:cNvSpPr>
          <p:nvPr/>
        </p:nvSpPr>
        <p:spPr bwMode="auto">
          <a:xfrm>
            <a:off x="579276" y="5297865"/>
            <a:ext cx="8028361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sz="1400" b="1" dirty="0" smtClean="0"/>
              <a:t>Задача коммивояжера</a:t>
            </a:r>
            <a:r>
              <a:rPr lang="ru-RU" sz="1400" dirty="0" smtClean="0"/>
              <a:t>: нахождение Гамильтонова цикла (цепи) наименьшей длины.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sz="1400" dirty="0" smtClean="0"/>
              <a:t>NP – </a:t>
            </a:r>
            <a:r>
              <a:rPr lang="ru-RU" sz="1400" dirty="0" smtClean="0"/>
              <a:t>полная задача</a:t>
            </a:r>
          </a:p>
        </p:txBody>
      </p:sp>
    </p:spTree>
    <p:extLst>
      <p:ext uri="{BB962C8B-B14F-4D97-AF65-F5344CB8AC3E}">
        <p14:creationId xmlns:p14="http://schemas.microsoft.com/office/powerpoint/2010/main" val="9662859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Номер слайда 6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0081F7C6-75BB-4641-BB88-7B6C0EBA8BF3}" type="slidenum">
              <a:rPr lang="ru-RU" altLang="ru-RU" sz="1400" smtClean="0"/>
              <a:pPr eaLnBrk="1" hangingPunct="1">
                <a:spcBef>
                  <a:spcPct val="0"/>
                </a:spcBef>
                <a:buFontTx/>
                <a:buNone/>
              </a:pPr>
              <a:t>47</a:t>
            </a:fld>
            <a:endParaRPr lang="ru-RU" altLang="ru-RU" sz="1400" smtClean="0"/>
          </a:p>
        </p:txBody>
      </p:sp>
      <p:sp>
        <p:nvSpPr>
          <p:cNvPr id="52227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332656"/>
            <a:ext cx="8229600" cy="865188"/>
          </a:xfrm>
        </p:spPr>
        <p:txBody>
          <a:bodyPr/>
          <a:lstStyle/>
          <a:p>
            <a:pPr eaLnBrk="1" hangingPunct="1"/>
            <a:r>
              <a:rPr lang="ru-RU" altLang="ru-RU" sz="2400" dirty="0" smtClean="0">
                <a:solidFill>
                  <a:srgbClr val="0000FF"/>
                </a:solidFill>
              </a:rPr>
              <a:t>Приближенные решения</a:t>
            </a:r>
          </a:p>
        </p:txBody>
      </p:sp>
      <p:pic>
        <p:nvPicPr>
          <p:cNvPr id="52228" name="Picture 3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6326188"/>
            <a:ext cx="4038600" cy="531812"/>
          </a:xfrm>
          <a:noFill/>
        </p:spPr>
      </p:pic>
      <p:sp>
        <p:nvSpPr>
          <p:cNvPr id="52229" name="Line 10"/>
          <p:cNvSpPr>
            <a:spLocks noChangeShapeType="1"/>
          </p:cNvSpPr>
          <p:nvPr/>
        </p:nvSpPr>
        <p:spPr bwMode="auto">
          <a:xfrm>
            <a:off x="323850" y="476250"/>
            <a:ext cx="8497888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52232" name="Rectangle 16"/>
          <p:cNvSpPr>
            <a:spLocks noChangeArrowheads="1"/>
          </p:cNvSpPr>
          <p:nvPr/>
        </p:nvSpPr>
        <p:spPr bwMode="auto">
          <a:xfrm>
            <a:off x="713494" y="1161348"/>
            <a:ext cx="3456853" cy="954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sz="1400" dirty="0" smtClean="0"/>
              <a:t>-Метод ближайшего соседа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sz="1400" dirty="0" smtClean="0"/>
              <a:t>-Метод штрафования вершин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sz="1400" dirty="0" smtClean="0"/>
              <a:t>-Метод ветвей и границ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sz="1400" dirty="0" smtClean="0"/>
              <a:t>……..</a:t>
            </a:r>
          </a:p>
        </p:txBody>
      </p:sp>
      <p:sp>
        <p:nvSpPr>
          <p:cNvPr id="25" name="Rectangle 16"/>
          <p:cNvSpPr>
            <a:spLocks noChangeArrowheads="1"/>
          </p:cNvSpPr>
          <p:nvPr/>
        </p:nvSpPr>
        <p:spPr bwMode="auto">
          <a:xfrm>
            <a:off x="740946" y="4046805"/>
            <a:ext cx="8028361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sz="1400" b="1" dirty="0" smtClean="0"/>
              <a:t>Метод ближайшего соседа, штрафования вершин, случайное штрафование вершин</a:t>
            </a:r>
            <a:endParaRPr lang="ru-RU" sz="1400" dirty="0" smtClean="0"/>
          </a:p>
        </p:txBody>
      </p:sp>
      <p:pic>
        <p:nvPicPr>
          <p:cNvPr id="1556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0811" y="2212323"/>
            <a:ext cx="3540274" cy="17171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565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01084" y="2212323"/>
            <a:ext cx="1751887" cy="17360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5652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2971" y="2212324"/>
            <a:ext cx="1751889" cy="17359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5653" name="Рисунок 90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41920" y="4518414"/>
            <a:ext cx="3941788" cy="195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130123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Номер слайда 6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0081F7C6-75BB-4641-BB88-7B6C0EBA8BF3}" type="slidenum">
              <a:rPr lang="ru-RU" altLang="ru-RU" sz="1400" smtClean="0"/>
              <a:pPr eaLnBrk="1" hangingPunct="1">
                <a:spcBef>
                  <a:spcPct val="0"/>
                </a:spcBef>
                <a:buFontTx/>
                <a:buNone/>
              </a:pPr>
              <a:t>48</a:t>
            </a:fld>
            <a:endParaRPr lang="ru-RU" altLang="ru-RU" sz="1400" smtClean="0"/>
          </a:p>
        </p:txBody>
      </p:sp>
      <p:sp>
        <p:nvSpPr>
          <p:cNvPr id="52227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332656"/>
            <a:ext cx="8229600" cy="865188"/>
          </a:xfrm>
        </p:spPr>
        <p:txBody>
          <a:bodyPr/>
          <a:lstStyle/>
          <a:p>
            <a:pPr eaLnBrk="1" hangingPunct="1"/>
            <a:r>
              <a:rPr lang="ru-RU" altLang="ru-RU" sz="2400" dirty="0" smtClean="0">
                <a:solidFill>
                  <a:srgbClr val="0000FF"/>
                </a:solidFill>
              </a:rPr>
              <a:t>Муравьиный алгоритм </a:t>
            </a:r>
            <a:br>
              <a:rPr lang="ru-RU" altLang="ru-RU" sz="2400" dirty="0" smtClean="0">
                <a:solidFill>
                  <a:srgbClr val="0000FF"/>
                </a:solidFill>
              </a:rPr>
            </a:br>
            <a:r>
              <a:rPr lang="ru-RU" altLang="ru-RU" sz="1600" dirty="0" smtClean="0">
                <a:solidFill>
                  <a:srgbClr val="0000FF"/>
                </a:solidFill>
              </a:rPr>
              <a:t>(</a:t>
            </a:r>
            <a:r>
              <a:rPr lang="en-US" altLang="ru-RU" sz="1600" dirty="0" smtClean="0">
                <a:solidFill>
                  <a:srgbClr val="0000FF"/>
                </a:solidFill>
              </a:rPr>
              <a:t>Ant Colony Optimization ACO</a:t>
            </a:r>
            <a:r>
              <a:rPr lang="ru-RU" altLang="ru-RU" sz="1600" dirty="0" smtClean="0">
                <a:solidFill>
                  <a:srgbClr val="0000FF"/>
                </a:solidFill>
              </a:rPr>
              <a:t>)</a:t>
            </a:r>
          </a:p>
        </p:txBody>
      </p:sp>
      <p:pic>
        <p:nvPicPr>
          <p:cNvPr id="52228" name="Picture 3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6326188"/>
            <a:ext cx="4038600" cy="531812"/>
          </a:xfrm>
          <a:noFill/>
        </p:spPr>
      </p:pic>
      <p:sp>
        <p:nvSpPr>
          <p:cNvPr id="52229" name="Line 10"/>
          <p:cNvSpPr>
            <a:spLocks noChangeShapeType="1"/>
          </p:cNvSpPr>
          <p:nvPr/>
        </p:nvSpPr>
        <p:spPr bwMode="auto">
          <a:xfrm>
            <a:off x="323850" y="476250"/>
            <a:ext cx="8497888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52232" name="Rectangle 16"/>
          <p:cNvSpPr>
            <a:spLocks noChangeArrowheads="1"/>
          </p:cNvSpPr>
          <p:nvPr/>
        </p:nvSpPr>
        <p:spPr bwMode="auto">
          <a:xfrm>
            <a:off x="713494" y="1033717"/>
            <a:ext cx="7951942" cy="23391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sz="1400" dirty="0" smtClean="0"/>
              <a:t>Имитация поведения муравьиной колонии.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ru-RU" sz="1400" dirty="0" smtClean="0"/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sz="1200" dirty="0" smtClean="0"/>
              <a:t>В одной или нескольких вершинах графа находятся муравьи, которые могут двигаться по ребрам графа между вершинами. При движении они оставляют </a:t>
            </a:r>
            <a:r>
              <a:rPr lang="ru-RU" sz="1200" dirty="0" err="1" smtClean="0"/>
              <a:t>феромоновый</a:t>
            </a:r>
            <a:r>
              <a:rPr lang="ru-RU" sz="1200" dirty="0" smtClean="0"/>
              <a:t> след, который привлекает других муравьев. Вероятность выбора того или иного ребра зависит от расстояния между вершинами и количества оставленного на нем </a:t>
            </a:r>
            <a:r>
              <a:rPr lang="ru-RU" sz="1200" dirty="0" err="1" smtClean="0"/>
              <a:t>феромона</a:t>
            </a:r>
            <a:r>
              <a:rPr lang="ru-RU" sz="1200" dirty="0" smtClean="0"/>
              <a:t>, предшественниками. </a:t>
            </a:r>
            <a:r>
              <a:rPr lang="ru-RU" sz="1200" dirty="0" err="1" smtClean="0"/>
              <a:t>Феромон</a:t>
            </a:r>
            <a:r>
              <a:rPr lang="ru-RU" sz="1200" dirty="0" smtClean="0"/>
              <a:t> может выветриваться со временем.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ru-RU" sz="1400" dirty="0"/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sz="1400" dirty="0" smtClean="0"/>
              <a:t>При выборе пути учитываются два фактора</a:t>
            </a:r>
            <a:r>
              <a:rPr lang="en-US" sz="1400" dirty="0" smtClean="0"/>
              <a:t>: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sz="1400" dirty="0" smtClean="0"/>
              <a:t>-</a:t>
            </a:r>
            <a:r>
              <a:rPr lang="ru-RU" sz="1400" dirty="0" smtClean="0"/>
              <a:t>расстояние между узлами</a:t>
            </a:r>
            <a:r>
              <a:rPr lang="en-US" sz="1400" dirty="0" smtClean="0"/>
              <a:t>;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sz="1400" dirty="0" smtClean="0"/>
              <a:t>-</a:t>
            </a:r>
            <a:r>
              <a:rPr lang="ru-RU" sz="1400" dirty="0" smtClean="0"/>
              <a:t>количество </a:t>
            </a:r>
            <a:r>
              <a:rPr lang="ru-RU" sz="1400" dirty="0" err="1" smtClean="0"/>
              <a:t>феромона</a:t>
            </a:r>
            <a:r>
              <a:rPr lang="ru-RU" sz="1400" dirty="0" smtClean="0"/>
              <a:t>.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ru-RU" sz="1400" dirty="0" smtClean="0"/>
          </a:p>
        </p:txBody>
      </p:sp>
      <p:graphicFrame>
        <p:nvGraphicFramePr>
          <p:cNvPr id="2" name="Объект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96128741"/>
              </p:ext>
            </p:extLst>
          </p:nvPr>
        </p:nvGraphicFramePr>
        <p:xfrm>
          <a:off x="713494" y="3334539"/>
          <a:ext cx="1305275" cy="89843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890" name="Формула" r:id="rId4" imgW="977760" imgH="672840" progId="Equation.3">
                  <p:embed/>
                </p:oleObj>
              </mc:Choice>
              <mc:Fallback>
                <p:oleObj name="Формула" r:id="rId4" imgW="977760" imgH="67284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713494" y="3334539"/>
                        <a:ext cx="1305275" cy="89843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Rectangle 16"/>
          <p:cNvSpPr>
            <a:spLocks noChangeArrowheads="1"/>
          </p:cNvSpPr>
          <p:nvPr/>
        </p:nvSpPr>
        <p:spPr bwMode="auto">
          <a:xfrm>
            <a:off x="2334683" y="3513648"/>
            <a:ext cx="6148779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sz="1400" i="1" dirty="0" smtClean="0"/>
              <a:t>D</a:t>
            </a:r>
            <a:r>
              <a:rPr lang="en-US" sz="1400" dirty="0" smtClean="0"/>
              <a:t> – </a:t>
            </a:r>
            <a:r>
              <a:rPr lang="ru-RU" sz="1400" dirty="0" smtClean="0"/>
              <a:t>множество номеров достижимых вершин (из вершины </a:t>
            </a:r>
            <a:r>
              <a:rPr lang="en-US" sz="1400" i="1" dirty="0" err="1" smtClean="0"/>
              <a:t>i</a:t>
            </a:r>
            <a:r>
              <a:rPr lang="en-US" sz="1400" dirty="0" smtClean="0"/>
              <a:t>)</a:t>
            </a:r>
            <a:r>
              <a:rPr lang="ru-RU" sz="1400" dirty="0" smtClean="0"/>
              <a:t>.</a:t>
            </a:r>
          </a:p>
        </p:txBody>
      </p:sp>
      <p:graphicFrame>
        <p:nvGraphicFramePr>
          <p:cNvPr id="3" name="Объект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87122872"/>
              </p:ext>
            </p:extLst>
          </p:nvPr>
        </p:nvGraphicFramePr>
        <p:xfrm>
          <a:off x="776461" y="4345150"/>
          <a:ext cx="730250" cy="593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891" name="Формула" r:id="rId6" imgW="545760" imgH="444240" progId="Equation.3">
                  <p:embed/>
                </p:oleObj>
              </mc:Choice>
              <mc:Fallback>
                <p:oleObj name="Формула" r:id="rId6" imgW="545760" imgH="4442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76461" y="4345150"/>
                        <a:ext cx="730250" cy="5937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Rectangle 16"/>
          <p:cNvSpPr>
            <a:spLocks noChangeArrowheads="1"/>
          </p:cNvSpPr>
          <p:nvPr/>
        </p:nvSpPr>
        <p:spPr bwMode="auto">
          <a:xfrm>
            <a:off x="1702293" y="4488125"/>
            <a:ext cx="6781169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sz="1400" dirty="0" smtClean="0"/>
              <a:t>–</a:t>
            </a:r>
            <a:r>
              <a:rPr lang="ru-RU" sz="1400" dirty="0" smtClean="0"/>
              <a:t> характеризует удаленность вершины.</a:t>
            </a:r>
            <a:r>
              <a:rPr lang="en-US" sz="1400" dirty="0" smtClean="0"/>
              <a:t> </a:t>
            </a:r>
            <a:r>
              <a:rPr lang="en-US" sz="1400" i="1" dirty="0" err="1" smtClean="0"/>
              <a:t>L</a:t>
            </a:r>
            <a:r>
              <a:rPr lang="en-US" sz="1400" i="1" baseline="-25000" dirty="0" err="1" smtClean="0"/>
              <a:t>ij</a:t>
            </a:r>
            <a:r>
              <a:rPr lang="en-US" sz="1400" dirty="0" smtClean="0"/>
              <a:t> – </a:t>
            </a:r>
            <a:r>
              <a:rPr lang="ru-RU" sz="1400" dirty="0" smtClean="0"/>
              <a:t>расстояние между вершинами</a:t>
            </a:r>
          </a:p>
        </p:txBody>
      </p:sp>
      <p:graphicFrame>
        <p:nvGraphicFramePr>
          <p:cNvPr id="16" name="Объект 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87002318"/>
              </p:ext>
            </p:extLst>
          </p:nvPr>
        </p:nvGraphicFramePr>
        <p:xfrm>
          <a:off x="751729" y="5221058"/>
          <a:ext cx="254000" cy="3381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892" name="Формула" r:id="rId8" imgW="190440" imgH="253800" progId="Equation.3">
                  <p:embed/>
                </p:oleObj>
              </mc:Choice>
              <mc:Fallback>
                <p:oleObj name="Формула" r:id="rId8" imgW="190440" imgH="2538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751729" y="5221058"/>
                        <a:ext cx="254000" cy="33813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" name="Rectangle 16"/>
          <p:cNvSpPr>
            <a:spLocks noChangeArrowheads="1"/>
          </p:cNvSpPr>
          <p:nvPr/>
        </p:nvSpPr>
        <p:spPr bwMode="auto">
          <a:xfrm>
            <a:off x="1702293" y="5223588"/>
            <a:ext cx="6781169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sz="1400" dirty="0" smtClean="0"/>
              <a:t>–</a:t>
            </a:r>
            <a:r>
              <a:rPr lang="ru-RU" sz="1400" dirty="0" smtClean="0"/>
              <a:t> характеризует привлекательность ребра между вершинами.</a:t>
            </a:r>
          </a:p>
        </p:txBody>
      </p:sp>
    </p:spTree>
    <p:extLst>
      <p:ext uri="{BB962C8B-B14F-4D97-AF65-F5344CB8AC3E}">
        <p14:creationId xmlns:p14="http://schemas.microsoft.com/office/powerpoint/2010/main" val="31658901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Номер слайда 6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0081F7C6-75BB-4641-BB88-7B6C0EBA8BF3}" type="slidenum">
              <a:rPr lang="ru-RU" altLang="ru-RU" sz="1400" smtClean="0"/>
              <a:pPr eaLnBrk="1" hangingPunct="1">
                <a:spcBef>
                  <a:spcPct val="0"/>
                </a:spcBef>
                <a:buFontTx/>
                <a:buNone/>
              </a:pPr>
              <a:t>49</a:t>
            </a:fld>
            <a:endParaRPr lang="ru-RU" altLang="ru-RU" sz="1400" smtClean="0"/>
          </a:p>
        </p:txBody>
      </p:sp>
      <p:sp>
        <p:nvSpPr>
          <p:cNvPr id="52227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332656"/>
            <a:ext cx="8229600" cy="865188"/>
          </a:xfrm>
        </p:spPr>
        <p:txBody>
          <a:bodyPr/>
          <a:lstStyle/>
          <a:p>
            <a:pPr eaLnBrk="1" hangingPunct="1"/>
            <a:r>
              <a:rPr lang="ru-RU" altLang="ru-RU" sz="1800" dirty="0">
                <a:solidFill>
                  <a:srgbClr val="0000FF"/>
                </a:solidFill>
              </a:rPr>
              <a:t>м</a:t>
            </a:r>
            <a:r>
              <a:rPr lang="ru-RU" altLang="ru-RU" sz="1800" dirty="0" smtClean="0">
                <a:solidFill>
                  <a:srgbClr val="0000FF"/>
                </a:solidFill>
              </a:rPr>
              <a:t>уравьиный алгоритм</a:t>
            </a:r>
          </a:p>
        </p:txBody>
      </p:sp>
      <p:pic>
        <p:nvPicPr>
          <p:cNvPr id="52228" name="Picture 3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6326188"/>
            <a:ext cx="4038600" cy="531812"/>
          </a:xfrm>
          <a:noFill/>
        </p:spPr>
      </p:pic>
      <p:sp>
        <p:nvSpPr>
          <p:cNvPr id="52229" name="Line 10"/>
          <p:cNvSpPr>
            <a:spLocks noChangeShapeType="1"/>
          </p:cNvSpPr>
          <p:nvPr/>
        </p:nvSpPr>
        <p:spPr bwMode="auto">
          <a:xfrm>
            <a:off x="323850" y="476250"/>
            <a:ext cx="8497888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pic>
        <p:nvPicPr>
          <p:cNvPr id="1576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0158" y="1076429"/>
            <a:ext cx="2770351" cy="21795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7699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8135" y="1076429"/>
            <a:ext cx="2881446" cy="22669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41056295"/>
              </p:ext>
            </p:extLst>
          </p:nvPr>
        </p:nvGraphicFramePr>
        <p:xfrm>
          <a:off x="1053981" y="3343349"/>
          <a:ext cx="6705600" cy="323850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609600"/>
                <a:gridCol w="609600"/>
                <a:gridCol w="609600"/>
                <a:gridCol w="609600"/>
                <a:gridCol w="609600"/>
                <a:gridCol w="609600"/>
                <a:gridCol w="609600"/>
                <a:gridCol w="609600"/>
                <a:gridCol w="609600"/>
                <a:gridCol w="609600"/>
                <a:gridCol w="609600"/>
              </a:tblGrid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 dirty="0">
                          <a:effectLst/>
                        </a:rPr>
                        <a:t>n</a:t>
                      </a:r>
                      <a:endParaRPr 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>
                          <a:effectLst/>
                        </a:rPr>
                        <a:t>Edge</a:t>
                      </a:r>
                      <a:endParaRPr lang="en-US" sz="10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>
                          <a:effectLst/>
                        </a:rPr>
                        <a:t>L</a:t>
                      </a:r>
                      <a:endParaRPr lang="en-US" sz="10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>
                          <a:effectLst/>
                        </a:rPr>
                        <a:t>tau</a:t>
                      </a:r>
                      <a:endParaRPr lang="en-US" sz="10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>
                          <a:effectLst/>
                        </a:rPr>
                        <a:t>eta_k</a:t>
                      </a:r>
                      <a:endParaRPr lang="en-US" sz="10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>
                          <a:effectLst/>
                        </a:rPr>
                        <a:t>tau_k</a:t>
                      </a:r>
                      <a:endParaRPr lang="en-US" sz="10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>
                          <a:effectLst/>
                        </a:rPr>
                        <a:t> </a:t>
                      </a:r>
                      <a:endParaRPr lang="ru-RU" sz="10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>
                          <a:effectLst/>
                        </a:rPr>
                        <a:t>sum</a:t>
                      </a:r>
                      <a:endParaRPr lang="en-US" sz="10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>
                          <a:effectLst/>
                        </a:rPr>
                        <a:t> </a:t>
                      </a:r>
                      <a:endParaRPr lang="ru-RU" sz="10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>
                          <a:effectLst/>
                        </a:rPr>
                        <a:t> </a:t>
                      </a:r>
                      <a:endParaRPr lang="ru-RU" sz="10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>
                          <a:effectLst/>
                        </a:rPr>
                        <a:t>random</a:t>
                      </a:r>
                      <a:endParaRPr lang="en-US" sz="10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 dirty="0">
                          <a:effectLst/>
                        </a:rPr>
                        <a:t>1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u="none" strike="noStrike" dirty="0">
                          <a:effectLst/>
                        </a:rPr>
                        <a:t> 1-2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u="none" strike="noStrike">
                          <a:effectLst/>
                        </a:rPr>
                        <a:t>41,3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u="none" strike="noStrike">
                          <a:effectLst/>
                        </a:rPr>
                        <a:t>5,6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u="none" strike="noStrike">
                          <a:effectLst/>
                        </a:rPr>
                        <a:t>0,024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u="none" strike="noStrike">
                          <a:effectLst/>
                        </a:rPr>
                        <a:t>5,6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u="none" strike="noStrike">
                          <a:effectLst/>
                        </a:rPr>
                        <a:t>0,135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u="none" strike="noStrike">
                          <a:effectLst/>
                        </a:rPr>
                        <a:t>0,204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u="none" strike="noStrike">
                          <a:effectLst/>
                        </a:rPr>
                        <a:t>0,66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u="none" strike="noStrike">
                          <a:effectLst/>
                        </a:rPr>
                        <a:t> 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u="none" strike="noStrike">
                          <a:effectLst/>
                        </a:rPr>
                        <a:t>0,397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>
                          <a:effectLst/>
                        </a:rPr>
                        <a:t>2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u="none" strike="noStrike">
                          <a:effectLst/>
                        </a:rPr>
                        <a:t> 1-8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u="none" strike="noStrike" dirty="0">
                          <a:effectLst/>
                        </a:rPr>
                        <a:t>39,6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u="none" strike="noStrike">
                          <a:effectLst/>
                        </a:rPr>
                        <a:t>2,7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u="none" strike="noStrike">
                          <a:effectLst/>
                        </a:rPr>
                        <a:t>0,025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u="none" strike="noStrike">
                          <a:effectLst/>
                        </a:rPr>
                        <a:t>2,7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u="none" strike="noStrike">
                          <a:effectLst/>
                        </a:rPr>
                        <a:t>0,068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u="none" strike="noStrike">
                          <a:effectLst/>
                        </a:rPr>
                        <a:t>0,204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u="none" strike="noStrike">
                          <a:effectLst/>
                        </a:rPr>
                        <a:t>0,34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u="none" strike="noStrike">
                          <a:effectLst/>
                        </a:rPr>
                        <a:t> 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u="none" strike="noStrike">
                          <a:effectLst/>
                        </a:rPr>
                        <a:t> 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>
                          <a:effectLst/>
                        </a:rPr>
                        <a:t>3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u="none" strike="noStrike">
                          <a:effectLst/>
                        </a:rPr>
                        <a:t> 2-3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u="none" strike="noStrike">
                          <a:effectLst/>
                        </a:rPr>
                        <a:t>14,5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u="none" strike="noStrike">
                          <a:effectLst/>
                        </a:rPr>
                        <a:t>2,9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u="none" strike="noStrike">
                          <a:effectLst/>
                        </a:rPr>
                        <a:t>0,069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u="none" strike="noStrike">
                          <a:effectLst/>
                        </a:rPr>
                        <a:t>2,9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u="none" strike="noStrike">
                          <a:effectLst/>
                        </a:rPr>
                        <a:t>0,203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u="none" strike="noStrike">
                          <a:effectLst/>
                        </a:rPr>
                        <a:t>0,642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u="none" strike="noStrike">
                          <a:effectLst/>
                        </a:rPr>
                        <a:t>0,32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u="none" strike="noStrike">
                          <a:effectLst/>
                        </a:rPr>
                        <a:t> 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u="none" strike="noStrike">
                          <a:effectLst/>
                        </a:rPr>
                        <a:t>0,205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>
                          <a:effectLst/>
                        </a:rPr>
                        <a:t>4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u="none" strike="noStrike">
                          <a:effectLst/>
                        </a:rPr>
                        <a:t> 2-9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u="none" strike="noStrike">
                          <a:effectLst/>
                        </a:rPr>
                        <a:t>22,0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u="none" strike="noStrike">
                          <a:effectLst/>
                        </a:rPr>
                        <a:t>9,7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u="none" strike="noStrike" dirty="0">
                          <a:effectLst/>
                        </a:rPr>
                        <a:t>0,045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u="none" strike="noStrike">
                          <a:effectLst/>
                        </a:rPr>
                        <a:t>9,7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u="none" strike="noStrike">
                          <a:effectLst/>
                        </a:rPr>
                        <a:t>0,439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u="none" strike="noStrike">
                          <a:effectLst/>
                        </a:rPr>
                        <a:t>0,642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u="none" strike="noStrike">
                          <a:effectLst/>
                        </a:rPr>
                        <a:t>0,68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u="none" strike="noStrike">
                          <a:effectLst/>
                        </a:rPr>
                        <a:t> 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u="none" strike="noStrike">
                          <a:effectLst/>
                        </a:rPr>
                        <a:t> 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>
                          <a:effectLst/>
                        </a:rPr>
                        <a:t>5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u="none" strike="noStrike">
                          <a:effectLst/>
                        </a:rPr>
                        <a:t> 3-4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u="none" strike="noStrike">
                          <a:effectLst/>
                        </a:rPr>
                        <a:t>25,1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u="none" strike="noStrike">
                          <a:effectLst/>
                        </a:rPr>
                        <a:t>7,1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u="none" strike="noStrike" dirty="0">
                          <a:effectLst/>
                        </a:rPr>
                        <a:t>0,040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u="none" strike="noStrike">
                          <a:effectLst/>
                        </a:rPr>
                        <a:t>7,1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u="none" strike="noStrike">
                          <a:effectLst/>
                        </a:rPr>
                        <a:t>0,282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u="none" strike="noStrike">
                          <a:effectLst/>
                        </a:rPr>
                        <a:t>0,489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u="none" strike="noStrike">
                          <a:effectLst/>
                        </a:rPr>
                        <a:t>0,58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u="none" strike="noStrike">
                          <a:effectLst/>
                        </a:rPr>
                        <a:t> 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u="none" strike="noStrike">
                          <a:effectLst/>
                        </a:rPr>
                        <a:t>0,038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>
                          <a:effectLst/>
                        </a:rPr>
                        <a:t>6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u="none" strike="noStrike">
                          <a:effectLst/>
                        </a:rPr>
                        <a:t> 3-9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u="none" strike="noStrike">
                          <a:effectLst/>
                        </a:rPr>
                        <a:t>44,4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u="none" strike="noStrike">
                          <a:effectLst/>
                        </a:rPr>
                        <a:t>9,2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u="none" strike="noStrike">
                          <a:effectLst/>
                        </a:rPr>
                        <a:t>0,023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u="none" strike="noStrike">
                          <a:effectLst/>
                        </a:rPr>
                        <a:t>9,2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u="none" strike="noStrike">
                          <a:effectLst/>
                        </a:rPr>
                        <a:t>0,207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u="none" strike="noStrike">
                          <a:effectLst/>
                        </a:rPr>
                        <a:t>0,489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u="none" strike="noStrike">
                          <a:effectLst/>
                        </a:rPr>
                        <a:t>0,42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u="none" strike="noStrike">
                          <a:effectLst/>
                        </a:rPr>
                        <a:t> 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u="none" strike="noStrike">
                          <a:effectLst/>
                        </a:rPr>
                        <a:t> 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>
                          <a:effectLst/>
                        </a:rPr>
                        <a:t>7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u="none" strike="noStrike">
                          <a:effectLst/>
                        </a:rPr>
                        <a:t> 4-9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u="none" strike="noStrike">
                          <a:effectLst/>
                        </a:rPr>
                        <a:t>12,6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u="none" strike="noStrike">
                          <a:effectLst/>
                        </a:rPr>
                        <a:t>9,3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u="none" strike="noStrike">
                          <a:effectLst/>
                        </a:rPr>
                        <a:t>0,079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u="none" strike="noStrike" dirty="0">
                          <a:effectLst/>
                        </a:rPr>
                        <a:t>9,3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u="none" strike="noStrike">
                          <a:effectLst/>
                        </a:rPr>
                        <a:t>0,733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u="none" strike="noStrike">
                          <a:effectLst/>
                        </a:rPr>
                        <a:t>0,990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u="none" strike="noStrike">
                          <a:effectLst/>
                        </a:rPr>
                        <a:t>0,74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u="none" strike="noStrike">
                          <a:effectLst/>
                        </a:rPr>
                        <a:t> 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u="none" strike="noStrike">
                          <a:effectLst/>
                        </a:rPr>
                        <a:t>0,987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>
                          <a:effectLst/>
                        </a:rPr>
                        <a:t>8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u="none" strike="noStrike">
                          <a:effectLst/>
                        </a:rPr>
                        <a:t> 4-5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u="none" strike="noStrike">
                          <a:effectLst/>
                        </a:rPr>
                        <a:t>31,5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u="none" strike="noStrike">
                          <a:effectLst/>
                        </a:rPr>
                        <a:t>8,1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u="none" strike="noStrike">
                          <a:effectLst/>
                        </a:rPr>
                        <a:t>0,032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u="none" strike="noStrike" dirty="0">
                          <a:effectLst/>
                        </a:rPr>
                        <a:t>8,1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u="none" strike="noStrike">
                          <a:effectLst/>
                        </a:rPr>
                        <a:t>0,257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u="none" strike="noStrike">
                          <a:effectLst/>
                        </a:rPr>
                        <a:t>0,990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u="none" strike="noStrike">
                          <a:effectLst/>
                        </a:rPr>
                        <a:t>0,26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u="none" strike="noStrike">
                          <a:effectLst/>
                        </a:rPr>
                        <a:t> 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u="none" strike="noStrike">
                          <a:effectLst/>
                        </a:rPr>
                        <a:t> 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>
                          <a:effectLst/>
                        </a:rPr>
                        <a:t>9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u="none" strike="noStrike">
                          <a:effectLst/>
                        </a:rPr>
                        <a:t> 5-9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u="none" strike="noStrike">
                          <a:effectLst/>
                        </a:rPr>
                        <a:t>41,6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u="none" strike="noStrike">
                          <a:effectLst/>
                        </a:rPr>
                        <a:t>9,4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u="none" strike="noStrike">
                          <a:effectLst/>
                        </a:rPr>
                        <a:t>0,024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u="none" strike="noStrike">
                          <a:effectLst/>
                        </a:rPr>
                        <a:t>9,4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u="none" strike="noStrike">
                          <a:effectLst/>
                        </a:rPr>
                        <a:t>0,227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u="none" strike="noStrike">
                          <a:effectLst/>
                        </a:rPr>
                        <a:t>0,931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u="none" strike="noStrike">
                          <a:effectLst/>
                        </a:rPr>
                        <a:t>0,24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u="none" strike="noStrike">
                          <a:effectLst/>
                        </a:rPr>
                        <a:t> 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u="none" strike="noStrike">
                          <a:effectLst/>
                        </a:rPr>
                        <a:t>0,218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>
                          <a:effectLst/>
                        </a:rPr>
                        <a:t>10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u="none" strike="noStrike">
                          <a:effectLst/>
                        </a:rPr>
                        <a:t> 5-6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u="none" strike="noStrike">
                          <a:effectLst/>
                        </a:rPr>
                        <a:t>6,1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u="none" strike="noStrike">
                          <a:effectLst/>
                        </a:rPr>
                        <a:t>4,3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u="none" strike="noStrike">
                          <a:effectLst/>
                        </a:rPr>
                        <a:t>0,164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u="none" strike="noStrike">
                          <a:effectLst/>
                        </a:rPr>
                        <a:t>4,3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u="none" strike="noStrike" dirty="0">
                          <a:effectLst/>
                        </a:rPr>
                        <a:t>0,704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u="none" strike="noStrike" dirty="0">
                          <a:effectLst/>
                        </a:rPr>
                        <a:t>0,931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u="none" strike="noStrike">
                          <a:effectLst/>
                        </a:rPr>
                        <a:t>0,76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u="none" strike="noStrike">
                          <a:effectLst/>
                        </a:rPr>
                        <a:t> 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u="none" strike="noStrike">
                          <a:effectLst/>
                        </a:rPr>
                        <a:t> 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>
                          <a:effectLst/>
                        </a:rPr>
                        <a:t>11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u="none" strike="noStrike">
                          <a:effectLst/>
                        </a:rPr>
                        <a:t> 6-7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u="none" strike="noStrike">
                          <a:effectLst/>
                        </a:rPr>
                        <a:t>16,1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u="none" strike="noStrike">
                          <a:effectLst/>
                        </a:rPr>
                        <a:t>5,4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u="none" strike="noStrike">
                          <a:effectLst/>
                        </a:rPr>
                        <a:t>0,062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u="none" strike="noStrike">
                          <a:effectLst/>
                        </a:rPr>
                        <a:t>5,4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u="none" strike="noStrike">
                          <a:effectLst/>
                        </a:rPr>
                        <a:t>0,333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u="none" strike="noStrike" dirty="0">
                          <a:effectLst/>
                        </a:rPr>
                        <a:t>0,406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u="none" strike="noStrike">
                          <a:effectLst/>
                        </a:rPr>
                        <a:t>0,82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u="none" strike="noStrike">
                          <a:effectLst/>
                        </a:rPr>
                        <a:t> 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u="none" strike="noStrike">
                          <a:effectLst/>
                        </a:rPr>
                        <a:t>0,218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>
                          <a:effectLst/>
                        </a:rPr>
                        <a:t>12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u="none" strike="noStrike">
                          <a:effectLst/>
                        </a:rPr>
                        <a:t> 6-8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u="none" strike="noStrike">
                          <a:effectLst/>
                        </a:rPr>
                        <a:t>49,0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u="none" strike="noStrike">
                          <a:effectLst/>
                        </a:rPr>
                        <a:t>3,6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u="none" strike="noStrike">
                          <a:effectLst/>
                        </a:rPr>
                        <a:t>0,020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u="none" strike="noStrike">
                          <a:effectLst/>
                        </a:rPr>
                        <a:t>3,6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u="none" strike="noStrike">
                          <a:effectLst/>
                        </a:rPr>
                        <a:t>0,073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u="none" strike="noStrike" dirty="0">
                          <a:effectLst/>
                        </a:rPr>
                        <a:t>0,406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u="none" strike="noStrike">
                          <a:effectLst/>
                        </a:rPr>
                        <a:t>0,18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u="none" strike="noStrike">
                          <a:effectLst/>
                        </a:rPr>
                        <a:t> 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u="none" strike="noStrike">
                          <a:effectLst/>
                        </a:rPr>
                        <a:t> 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>
                          <a:effectLst/>
                        </a:rPr>
                        <a:t>13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u="none" strike="noStrike">
                          <a:effectLst/>
                        </a:rPr>
                        <a:t> 7-9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u="none" strike="noStrike">
                          <a:effectLst/>
                        </a:rPr>
                        <a:t>13,8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u="none" strike="noStrike">
                          <a:effectLst/>
                        </a:rPr>
                        <a:t>8,0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u="none" strike="noStrike">
                          <a:effectLst/>
                        </a:rPr>
                        <a:t>0,073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u="none" strike="noStrike">
                          <a:effectLst/>
                        </a:rPr>
                        <a:t>8,0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u="none" strike="noStrike">
                          <a:effectLst/>
                        </a:rPr>
                        <a:t>0,580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u="none" strike="noStrike" dirty="0">
                          <a:effectLst/>
                        </a:rPr>
                        <a:t>0,917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u="none" strike="noStrike" dirty="0">
                          <a:effectLst/>
                        </a:rPr>
                        <a:t>0,63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u="none" strike="noStrike">
                          <a:effectLst/>
                        </a:rPr>
                        <a:t> 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u="none" strike="noStrike">
                          <a:effectLst/>
                        </a:rPr>
                        <a:t>0,261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>
                          <a:effectLst/>
                        </a:rPr>
                        <a:t>14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u="none" strike="noStrike">
                          <a:effectLst/>
                        </a:rPr>
                        <a:t> 7-8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u="none" strike="noStrike">
                          <a:effectLst/>
                        </a:rPr>
                        <a:t>5,0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u="none" strike="noStrike">
                          <a:effectLst/>
                        </a:rPr>
                        <a:t>1,7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u="none" strike="noStrike">
                          <a:effectLst/>
                        </a:rPr>
                        <a:t>0,198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u="none" strike="noStrike">
                          <a:effectLst/>
                        </a:rPr>
                        <a:t>1,7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u="none" strike="noStrike">
                          <a:effectLst/>
                        </a:rPr>
                        <a:t>0,337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u="none" strike="noStrike">
                          <a:effectLst/>
                        </a:rPr>
                        <a:t>0,917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u="none" strike="noStrike" dirty="0">
                          <a:effectLst/>
                        </a:rPr>
                        <a:t>0,37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u="none" strike="noStrike">
                          <a:effectLst/>
                        </a:rPr>
                        <a:t> 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u="none" strike="noStrike">
                          <a:effectLst/>
                        </a:rPr>
                        <a:t> 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>
                          <a:effectLst/>
                        </a:rPr>
                        <a:t>15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u="none" strike="noStrike">
                          <a:effectLst/>
                        </a:rPr>
                        <a:t> 7-6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u="none" strike="noStrike">
                          <a:effectLst/>
                        </a:rPr>
                        <a:t>6,1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u="none" strike="noStrike">
                          <a:effectLst/>
                        </a:rPr>
                        <a:t>5,4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u="none" strike="noStrike">
                          <a:effectLst/>
                        </a:rPr>
                        <a:t>0,164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u="none" strike="noStrike">
                          <a:effectLst/>
                        </a:rPr>
                        <a:t>5,4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u="none" strike="noStrike">
                          <a:effectLst/>
                        </a:rPr>
                        <a:t>0,877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u="none" strike="noStrike">
                          <a:effectLst/>
                        </a:rPr>
                        <a:t>1,214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u="none" strike="noStrike">
                          <a:effectLst/>
                        </a:rPr>
                        <a:t>0,72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u="none" strike="noStrike">
                          <a:effectLst/>
                        </a:rPr>
                        <a:t> 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u="none" strike="noStrike">
                          <a:effectLst/>
                        </a:rPr>
                        <a:t>0,919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>
                          <a:effectLst/>
                        </a:rPr>
                        <a:t>16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u="none" strike="noStrike">
                          <a:effectLst/>
                        </a:rPr>
                        <a:t> 7-9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u="none" strike="noStrike">
                          <a:effectLst/>
                        </a:rPr>
                        <a:t>13,8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u="none" strike="noStrike">
                          <a:effectLst/>
                        </a:rPr>
                        <a:t>1,7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u="none" strike="noStrike">
                          <a:effectLst/>
                        </a:rPr>
                        <a:t>0,073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u="none" strike="noStrike">
                          <a:effectLst/>
                        </a:rPr>
                        <a:t>1,7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u="none" strike="noStrike">
                          <a:effectLst/>
                        </a:rPr>
                        <a:t>0,123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u="none" strike="noStrike">
                          <a:effectLst/>
                        </a:rPr>
                        <a:t>1,000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u="none" strike="noStrike">
                          <a:effectLst/>
                        </a:rPr>
                        <a:t>0,12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u="none" strike="noStrike">
                          <a:effectLst/>
                        </a:rPr>
                        <a:t> 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u="none" strike="noStrike" dirty="0">
                          <a:effectLst/>
                        </a:rPr>
                        <a:t> 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805859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Номер слайда 6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0081F7C6-75BB-4641-BB88-7B6C0EBA8BF3}" type="slidenum">
              <a:rPr lang="ru-RU" altLang="ru-RU" sz="1400" smtClean="0"/>
              <a:pPr eaLnBrk="1" hangingPunct="1">
                <a:spcBef>
                  <a:spcPct val="0"/>
                </a:spcBef>
                <a:buFontTx/>
                <a:buNone/>
              </a:pPr>
              <a:t>5</a:t>
            </a:fld>
            <a:endParaRPr lang="ru-RU" altLang="ru-RU" sz="1400" smtClean="0"/>
          </a:p>
        </p:txBody>
      </p:sp>
      <p:sp>
        <p:nvSpPr>
          <p:cNvPr id="52227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332656"/>
            <a:ext cx="8229600" cy="865188"/>
          </a:xfrm>
        </p:spPr>
        <p:txBody>
          <a:bodyPr/>
          <a:lstStyle/>
          <a:p>
            <a:pPr eaLnBrk="1" hangingPunct="1"/>
            <a:r>
              <a:rPr lang="ru-RU" altLang="ru-RU" sz="1800" dirty="0" smtClean="0">
                <a:solidFill>
                  <a:srgbClr val="0000FF"/>
                </a:solidFill>
              </a:rPr>
              <a:t>2 Метод Хука-</a:t>
            </a:r>
            <a:r>
              <a:rPr lang="ru-RU" altLang="ru-RU" sz="1800" dirty="0" err="1" smtClean="0">
                <a:solidFill>
                  <a:srgbClr val="0000FF"/>
                </a:solidFill>
              </a:rPr>
              <a:t>Дживса</a:t>
            </a:r>
            <a:r>
              <a:rPr lang="ru-RU" altLang="ru-RU" sz="1800" dirty="0" smtClean="0">
                <a:solidFill>
                  <a:srgbClr val="0000FF"/>
                </a:solidFill>
              </a:rPr>
              <a:t> (поиск по образцу)</a:t>
            </a:r>
            <a:endParaRPr lang="ru-RU" altLang="ru-RU" sz="2400" dirty="0" smtClean="0">
              <a:solidFill>
                <a:srgbClr val="0000FF"/>
              </a:solidFill>
            </a:endParaRPr>
          </a:p>
        </p:txBody>
      </p:sp>
      <p:pic>
        <p:nvPicPr>
          <p:cNvPr id="52228" name="Picture 3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6326188"/>
            <a:ext cx="4038600" cy="531812"/>
          </a:xfrm>
          <a:noFill/>
        </p:spPr>
      </p:pic>
      <p:sp>
        <p:nvSpPr>
          <p:cNvPr id="52229" name="Line 10"/>
          <p:cNvSpPr>
            <a:spLocks noChangeShapeType="1"/>
          </p:cNvSpPr>
          <p:nvPr/>
        </p:nvSpPr>
        <p:spPr bwMode="auto">
          <a:xfrm>
            <a:off x="323850" y="476250"/>
            <a:ext cx="8497888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52231" name="Rectangle 16"/>
          <p:cNvSpPr>
            <a:spLocks noChangeArrowheads="1"/>
          </p:cNvSpPr>
          <p:nvPr/>
        </p:nvSpPr>
        <p:spPr bwMode="auto">
          <a:xfrm>
            <a:off x="493712" y="1079823"/>
            <a:ext cx="6310535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400" dirty="0">
                <a:cs typeface="Times New Roman" pitchFamily="18" charset="0"/>
              </a:rPr>
              <a:t> Пусть </a:t>
            </a:r>
            <a:r>
              <a:rPr lang="ru-RU" altLang="ru-RU" sz="1400" dirty="0" smtClean="0">
                <a:cs typeface="Times New Roman" pitchFamily="18" charset="0"/>
              </a:rPr>
              <a:t>задана выпуклая </a:t>
            </a:r>
            <a:r>
              <a:rPr lang="ru-RU" altLang="ru-RU" sz="1400" dirty="0">
                <a:cs typeface="Times New Roman" pitchFamily="18" charset="0"/>
              </a:rPr>
              <a:t>функция нескольких       </a:t>
            </a:r>
            <a:r>
              <a:rPr lang="ru-RU" altLang="ru-RU" sz="1400" dirty="0" smtClean="0">
                <a:cs typeface="Times New Roman" pitchFamily="18" charset="0"/>
              </a:rPr>
              <a:t>переменных</a:t>
            </a:r>
            <a:endParaRPr lang="ru-RU" altLang="ru-RU" sz="1400" dirty="0">
              <a:cs typeface="Times New Roman" pitchFamily="18" charset="0"/>
            </a:endParaRPr>
          </a:p>
        </p:txBody>
      </p:sp>
      <p:sp>
        <p:nvSpPr>
          <p:cNvPr id="52232" name="Rectangle 16"/>
          <p:cNvSpPr>
            <a:spLocks noChangeArrowheads="1"/>
          </p:cNvSpPr>
          <p:nvPr/>
        </p:nvSpPr>
        <p:spPr bwMode="auto">
          <a:xfrm>
            <a:off x="338772" y="1465321"/>
            <a:ext cx="5345112" cy="44781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400" b="1" dirty="0" smtClean="0"/>
              <a:t>Данный метод включает в себя две процедуры</a:t>
            </a:r>
            <a:r>
              <a:rPr lang="en-US" altLang="ru-RU" sz="1400" b="1" dirty="0" smtClean="0"/>
              <a:t>:</a:t>
            </a:r>
            <a:endParaRPr lang="ru-RU" altLang="ru-RU" sz="1400" b="1" dirty="0" smtClean="0"/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400" b="1" dirty="0" smtClean="0"/>
              <a:t>-исследовательский поиск</a:t>
            </a:r>
            <a:r>
              <a:rPr lang="en-US" altLang="ru-RU" sz="1400" b="1" dirty="0" smtClean="0"/>
              <a:t>;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ru-RU" sz="1400" b="1" dirty="0" smtClean="0"/>
              <a:t>-</a:t>
            </a:r>
            <a:r>
              <a:rPr lang="ru-RU" altLang="ru-RU" sz="1400" b="1" dirty="0" smtClean="0"/>
              <a:t>поиск по образцу.</a:t>
            </a:r>
            <a:endParaRPr lang="en-US" altLang="ru-RU" sz="1400" b="1" dirty="0"/>
          </a:p>
          <a:p>
            <a:pPr eaLnBrk="1" hangingPunct="1">
              <a:spcBef>
                <a:spcPct val="0"/>
              </a:spcBef>
              <a:buNone/>
            </a:pPr>
            <a:r>
              <a:rPr lang="ru-RU" altLang="ru-RU" sz="1400" b="1" dirty="0" smtClean="0"/>
              <a:t>При инициализации </a:t>
            </a:r>
            <a:r>
              <a:rPr lang="ru-RU" altLang="ru-RU" sz="1400" dirty="0" smtClean="0"/>
              <a:t>Выбирается начальная </a:t>
            </a:r>
            <a:r>
              <a:rPr lang="ru-RU" altLang="ru-RU" sz="1400" dirty="0"/>
              <a:t>точку </a:t>
            </a:r>
            <a:r>
              <a:rPr lang="en-US" altLang="ru-RU" sz="1400" i="1" dirty="0" smtClean="0"/>
              <a:t>B</a:t>
            </a:r>
            <a:r>
              <a:rPr lang="ru-RU" altLang="ru-RU" sz="1400" i="1" dirty="0" smtClean="0"/>
              <a:t> </a:t>
            </a:r>
            <a:r>
              <a:rPr lang="ru-RU" altLang="ru-RU" sz="1400" dirty="0" smtClean="0"/>
              <a:t>и</a:t>
            </a:r>
            <a:r>
              <a:rPr lang="ru-RU" altLang="ru-RU" sz="1400" i="1" dirty="0" smtClean="0"/>
              <a:t> </a:t>
            </a:r>
            <a:r>
              <a:rPr lang="ru-RU" altLang="ru-RU" sz="1400" dirty="0" smtClean="0"/>
              <a:t>величина </a:t>
            </a:r>
            <a:r>
              <a:rPr lang="ru-RU" altLang="ru-RU" sz="1400" dirty="0"/>
              <a:t>шага</a:t>
            </a:r>
            <a:r>
              <a:rPr lang="ru-RU" altLang="ru-RU" sz="1400" i="1" dirty="0"/>
              <a:t> </a:t>
            </a:r>
            <a:r>
              <a:rPr lang="en-US" altLang="ru-RU" sz="1400" i="1" dirty="0"/>
              <a:t>h</a:t>
            </a:r>
            <a:endParaRPr lang="ru-RU" altLang="ru-RU" sz="1400" dirty="0"/>
          </a:p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400" b="1" dirty="0" smtClean="0"/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100" b="1" dirty="0" smtClean="0"/>
              <a:t>Исследовательский поиск</a:t>
            </a:r>
            <a:r>
              <a:rPr lang="en-US" altLang="ru-RU" sz="1100" b="1" dirty="0" smtClean="0"/>
              <a:t>:</a:t>
            </a:r>
            <a:endParaRPr lang="ru-RU" altLang="ru-RU" sz="1100" b="1" dirty="0" smtClean="0"/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100" dirty="0" smtClean="0"/>
              <a:t>По числу переменных, поочередно, производятся пробные шаги </a:t>
            </a:r>
            <a:r>
              <a:rPr lang="ru-RU" altLang="ru-RU" sz="1100" dirty="0"/>
              <a:t>из (.) </a:t>
            </a:r>
            <a:r>
              <a:rPr lang="ru-RU" altLang="ru-RU" sz="1100" dirty="0" smtClean="0"/>
              <a:t>на величину </a:t>
            </a:r>
            <a:r>
              <a:rPr lang="en-US" altLang="ru-RU" sz="1100" i="1" dirty="0" smtClean="0"/>
              <a:t>h</a:t>
            </a:r>
            <a:r>
              <a:rPr lang="ru-RU" altLang="ru-RU" sz="1100" i="1" dirty="0" smtClean="0"/>
              <a:t>, </a:t>
            </a:r>
            <a:r>
              <a:rPr lang="ru-RU" altLang="ru-RU" sz="1100" dirty="0" smtClean="0"/>
              <a:t>если шаг не приводит к уменьшению </a:t>
            </a:r>
            <a:r>
              <a:rPr lang="en-US" altLang="ru-RU" sz="1100" dirty="0" smtClean="0"/>
              <a:t>f(x)</a:t>
            </a:r>
            <a:r>
              <a:rPr lang="ru-RU" altLang="ru-RU" sz="1100" dirty="0" smtClean="0"/>
              <a:t>, то производится шаг (-</a:t>
            </a:r>
            <a:r>
              <a:rPr lang="en-US" altLang="ru-RU" sz="1100" i="1" dirty="0"/>
              <a:t> </a:t>
            </a:r>
            <a:r>
              <a:rPr lang="en-US" altLang="ru-RU" sz="1100" i="1" dirty="0" smtClean="0"/>
              <a:t>h</a:t>
            </a:r>
            <a:r>
              <a:rPr lang="ru-RU" altLang="ru-RU" sz="1100" i="1" dirty="0" smtClean="0"/>
              <a:t>), </a:t>
            </a:r>
            <a:r>
              <a:rPr lang="ru-RU" altLang="ru-RU" sz="1100" dirty="0" smtClean="0"/>
              <a:t>и т.д. по всем переменным.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100" dirty="0" smtClean="0"/>
              <a:t>В результате получаем базисную точку </a:t>
            </a:r>
            <a:r>
              <a:rPr lang="en-US" altLang="ru-RU" sz="1100" i="1" dirty="0" smtClean="0"/>
              <a:t>B</a:t>
            </a:r>
            <a:r>
              <a:rPr lang="en-US" altLang="ru-RU" sz="900" i="1" dirty="0" smtClean="0"/>
              <a:t>i</a:t>
            </a:r>
            <a:r>
              <a:rPr lang="en-US" altLang="ru-RU" sz="1100" i="1" dirty="0" smtClean="0"/>
              <a:t>.</a:t>
            </a:r>
            <a:endParaRPr lang="ru-RU" altLang="ru-RU" sz="1100" dirty="0" smtClean="0"/>
          </a:p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100" b="1" dirty="0" smtClean="0"/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100" b="1" dirty="0" smtClean="0"/>
              <a:t>Поиск по образцу</a:t>
            </a:r>
            <a:r>
              <a:rPr lang="en-US" altLang="ru-RU" sz="1100" b="1" dirty="0" smtClean="0"/>
              <a:t>: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100" dirty="0" smtClean="0"/>
              <a:t>После нахождения базисной точки </a:t>
            </a:r>
            <a:r>
              <a:rPr lang="en-US" altLang="ru-RU" sz="1100" i="1" dirty="0"/>
              <a:t>Bi </a:t>
            </a:r>
            <a:r>
              <a:rPr lang="ru-RU" altLang="ru-RU" sz="1100" dirty="0" smtClean="0"/>
              <a:t> производится поиск по образцу, который заключается в том, что в направлении от </a:t>
            </a:r>
            <a:r>
              <a:rPr lang="en-US" altLang="ru-RU" sz="1100" i="1" dirty="0" smtClean="0"/>
              <a:t>Bi</a:t>
            </a:r>
            <a:r>
              <a:rPr lang="ru-RU" altLang="ru-RU" sz="1100" i="1" dirty="0" smtClean="0"/>
              <a:t>-1 </a:t>
            </a:r>
            <a:r>
              <a:rPr lang="ru-RU" altLang="ru-RU" sz="1100" dirty="0" smtClean="0"/>
              <a:t>к</a:t>
            </a:r>
            <a:r>
              <a:rPr lang="ru-RU" altLang="ru-RU" sz="1100" i="1" dirty="0" smtClean="0"/>
              <a:t> </a:t>
            </a:r>
            <a:r>
              <a:rPr lang="en-US" altLang="ru-RU" sz="1100" i="1" dirty="0" smtClean="0"/>
              <a:t>Bi</a:t>
            </a:r>
            <a:r>
              <a:rPr lang="ru-RU" altLang="ru-RU" sz="1100" i="1" dirty="0" smtClean="0"/>
              <a:t>  </a:t>
            </a:r>
            <a:r>
              <a:rPr lang="ru-RU" altLang="ru-RU" sz="1100" dirty="0" smtClean="0"/>
              <a:t>делается шаг из точки </a:t>
            </a:r>
            <a:r>
              <a:rPr lang="en-US" altLang="ru-RU" sz="1100" i="1" dirty="0"/>
              <a:t>Bi</a:t>
            </a:r>
            <a:r>
              <a:rPr lang="ru-RU" altLang="ru-RU" sz="1100" i="1" dirty="0" smtClean="0"/>
              <a:t> </a:t>
            </a:r>
            <a:r>
              <a:rPr lang="ru-RU" altLang="ru-RU" sz="1100" dirty="0" smtClean="0"/>
              <a:t>величиной, например, равной расстоянию между</a:t>
            </a:r>
            <a:r>
              <a:rPr lang="ru-RU" altLang="ru-RU" sz="1100" i="1" dirty="0" smtClean="0"/>
              <a:t> </a:t>
            </a:r>
            <a:r>
              <a:rPr lang="en-US" altLang="ru-RU" sz="1100" i="1" dirty="0"/>
              <a:t>Bi</a:t>
            </a:r>
            <a:r>
              <a:rPr lang="ru-RU" altLang="ru-RU" sz="1100" i="1" dirty="0"/>
              <a:t>-1 </a:t>
            </a:r>
            <a:r>
              <a:rPr lang="ru-RU" altLang="ru-RU" sz="1100" dirty="0" smtClean="0"/>
              <a:t>и</a:t>
            </a:r>
            <a:r>
              <a:rPr lang="ru-RU" altLang="ru-RU" sz="1100" i="1" dirty="0" smtClean="0"/>
              <a:t> </a:t>
            </a:r>
            <a:r>
              <a:rPr lang="en-US" altLang="ru-RU" sz="1100" i="1" dirty="0"/>
              <a:t>Bi</a:t>
            </a:r>
            <a:r>
              <a:rPr lang="ru-RU" altLang="ru-RU" sz="1100" i="1" dirty="0" smtClean="0"/>
              <a:t> .</a:t>
            </a:r>
            <a:endParaRPr lang="en-US" altLang="ru-RU" sz="1100" dirty="0" smtClean="0"/>
          </a:p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100" b="1" dirty="0" smtClean="0"/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100" b="1" dirty="0" smtClean="0"/>
              <a:t>Сходимость. </a:t>
            </a:r>
            <a:r>
              <a:rPr lang="ru-RU" altLang="ru-RU" sz="1100" dirty="0" smtClean="0"/>
              <a:t>Если исследовательский поиск не приводит к получению новой базисной точки, то уменьшается величина шага </a:t>
            </a:r>
            <a:r>
              <a:rPr lang="en-US" altLang="ru-RU" sz="1100" i="1" dirty="0" smtClean="0"/>
              <a:t>h</a:t>
            </a:r>
            <a:r>
              <a:rPr lang="ru-RU" altLang="ru-RU" sz="1100" i="1" dirty="0" smtClean="0"/>
              <a:t> </a:t>
            </a:r>
            <a:r>
              <a:rPr lang="ru-RU" altLang="ru-RU" sz="1100" dirty="0" smtClean="0"/>
              <a:t>и процедура исследовательского поиска повторяется снова. Если величина шага становится меньше заданной величины </a:t>
            </a:r>
            <a:r>
              <a:rPr lang="en-US" altLang="ru-RU" sz="1100" i="1" dirty="0" smtClean="0"/>
              <a:t>h</a:t>
            </a:r>
            <a:r>
              <a:rPr lang="ru-RU" altLang="ru-RU" sz="700" i="1" dirty="0" smtClean="0"/>
              <a:t>0, </a:t>
            </a:r>
            <a:r>
              <a:rPr lang="ru-RU" altLang="ru-RU" sz="1100" dirty="0" smtClean="0"/>
              <a:t>то алгоритм завершает работу и возвращает значение последней найденной базисной точки</a:t>
            </a:r>
            <a:r>
              <a:rPr lang="ru-RU" altLang="ru-RU" sz="1200" dirty="0" smtClean="0"/>
              <a:t>.</a:t>
            </a:r>
            <a:endParaRPr lang="ru-RU" altLang="ru-RU" sz="1100" b="1" dirty="0"/>
          </a:p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100" b="1" dirty="0" smtClean="0"/>
          </a:p>
          <a:p>
            <a:pPr marL="342900" indent="-342900" algn="just" eaLnBrk="1" hangingPunct="1">
              <a:spcBef>
                <a:spcPct val="0"/>
              </a:spcBef>
              <a:buFontTx/>
              <a:buAutoNum type="arabicPeriod"/>
            </a:pPr>
            <a:endParaRPr lang="ru-RU" altLang="ru-RU" sz="1200" dirty="0"/>
          </a:p>
        </p:txBody>
      </p:sp>
      <p:graphicFrame>
        <p:nvGraphicFramePr>
          <p:cNvPr id="52233" name="Object 1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0999830"/>
              </p:ext>
            </p:extLst>
          </p:nvPr>
        </p:nvGraphicFramePr>
        <p:xfrm>
          <a:off x="5950470" y="1052736"/>
          <a:ext cx="2293938" cy="3603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530" name="Формула" r:id="rId4" imgW="1358640" imgH="228600" progId="Equation.3">
                  <p:embed/>
                </p:oleObj>
              </mc:Choice>
              <mc:Fallback>
                <p:oleObj name="Формула" r:id="rId4" imgW="135864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950470" y="1052736"/>
                        <a:ext cx="2293938" cy="3603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2234" name="Object 1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54848245"/>
              </p:ext>
            </p:extLst>
          </p:nvPr>
        </p:nvGraphicFramePr>
        <p:xfrm>
          <a:off x="4397450" y="1123379"/>
          <a:ext cx="214312" cy="2206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531" name="Формула" r:id="rId6" imgW="126720" imgH="139680" progId="Equation.3">
                  <p:embed/>
                </p:oleObj>
              </mc:Choice>
              <mc:Fallback>
                <p:oleObj name="Формула" r:id="rId6" imgW="126720" imgH="1396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97450" y="1123379"/>
                        <a:ext cx="214312" cy="2206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Овал 1"/>
          <p:cNvSpPr/>
          <p:nvPr/>
        </p:nvSpPr>
        <p:spPr>
          <a:xfrm>
            <a:off x="8153053" y="2160327"/>
            <a:ext cx="72008" cy="72008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4" name="Прямая соединительная линия 3"/>
          <p:cNvCxnSpPr/>
          <p:nvPr/>
        </p:nvCxnSpPr>
        <p:spPr>
          <a:xfrm>
            <a:off x="8225061" y="2196331"/>
            <a:ext cx="39604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Овал 16"/>
          <p:cNvSpPr/>
          <p:nvPr/>
        </p:nvSpPr>
        <p:spPr>
          <a:xfrm>
            <a:off x="8638592" y="2160327"/>
            <a:ext cx="72008" cy="7200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8" name="Прямая соединительная линия 17"/>
          <p:cNvCxnSpPr/>
          <p:nvPr/>
        </p:nvCxnSpPr>
        <p:spPr>
          <a:xfrm>
            <a:off x="7757009" y="2196331"/>
            <a:ext cx="39604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Овал 18"/>
          <p:cNvSpPr/>
          <p:nvPr/>
        </p:nvSpPr>
        <p:spPr>
          <a:xfrm>
            <a:off x="7668344" y="2160327"/>
            <a:ext cx="72008" cy="7200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20" name="Прямая соединительная линия 19"/>
          <p:cNvCxnSpPr>
            <a:endCxn id="19" idx="0"/>
          </p:cNvCxnSpPr>
          <p:nvPr/>
        </p:nvCxnSpPr>
        <p:spPr>
          <a:xfrm>
            <a:off x="7704348" y="1800287"/>
            <a:ext cx="0" cy="36004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Овал 21"/>
          <p:cNvSpPr/>
          <p:nvPr/>
        </p:nvSpPr>
        <p:spPr>
          <a:xfrm>
            <a:off x="7668344" y="1721210"/>
            <a:ext cx="72008" cy="7200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Овал 24"/>
          <p:cNvSpPr/>
          <p:nvPr/>
        </p:nvSpPr>
        <p:spPr>
          <a:xfrm>
            <a:off x="7668344" y="2636912"/>
            <a:ext cx="72008" cy="72008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26" name="Прямая соединительная линия 25"/>
          <p:cNvCxnSpPr>
            <a:endCxn id="25" idx="0"/>
          </p:cNvCxnSpPr>
          <p:nvPr/>
        </p:nvCxnSpPr>
        <p:spPr>
          <a:xfrm>
            <a:off x="7704348" y="2232335"/>
            <a:ext cx="0" cy="40457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Прямая соединительная линия 27"/>
          <p:cNvCxnSpPr>
            <a:stCxn id="25" idx="7"/>
            <a:endCxn id="2" idx="3"/>
          </p:cNvCxnSpPr>
          <p:nvPr/>
        </p:nvCxnSpPr>
        <p:spPr>
          <a:xfrm flipV="1">
            <a:off x="7729807" y="2221790"/>
            <a:ext cx="433791" cy="425667"/>
          </a:xfrm>
          <a:prstGeom prst="line">
            <a:avLst/>
          </a:prstGeom>
          <a:ln>
            <a:solidFill>
              <a:srgbClr val="FF0000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Прямая соединительная линия 31"/>
          <p:cNvCxnSpPr/>
          <p:nvPr/>
        </p:nvCxnSpPr>
        <p:spPr>
          <a:xfrm flipV="1">
            <a:off x="7234553" y="2701950"/>
            <a:ext cx="433791" cy="425667"/>
          </a:xfrm>
          <a:prstGeom prst="line">
            <a:avLst/>
          </a:prstGeom>
          <a:ln>
            <a:solidFill>
              <a:srgbClr val="FF0000"/>
            </a:solidFill>
            <a:prstDash val="dash"/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Прямоугольник 12"/>
          <p:cNvSpPr/>
          <p:nvPr/>
        </p:nvSpPr>
        <p:spPr>
          <a:xfrm>
            <a:off x="8153054" y="1753264"/>
            <a:ext cx="285892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ru-RU" sz="1600" i="1" dirty="0"/>
              <a:t>B</a:t>
            </a:r>
            <a:endParaRPr lang="ru-RU" sz="1600" dirty="0"/>
          </a:p>
        </p:txBody>
      </p:sp>
      <p:sp>
        <p:nvSpPr>
          <p:cNvPr id="36" name="Прямоугольник 35"/>
          <p:cNvSpPr/>
          <p:nvPr/>
        </p:nvSpPr>
        <p:spPr>
          <a:xfrm>
            <a:off x="7209996" y="2271279"/>
            <a:ext cx="418295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ru-RU" sz="1600" i="1" dirty="0" smtClean="0"/>
              <a:t>B</a:t>
            </a:r>
            <a:r>
              <a:rPr lang="ru-RU" altLang="ru-RU" sz="1050" i="1" dirty="0" smtClean="0"/>
              <a:t>1</a:t>
            </a:r>
            <a:endParaRPr lang="ru-RU" sz="1600" dirty="0"/>
          </a:p>
        </p:txBody>
      </p:sp>
      <p:cxnSp>
        <p:nvCxnSpPr>
          <p:cNvPr id="38" name="Прямая соединительная линия 37"/>
          <p:cNvCxnSpPr/>
          <p:nvPr/>
        </p:nvCxnSpPr>
        <p:spPr>
          <a:xfrm>
            <a:off x="7234553" y="3163621"/>
            <a:ext cx="39604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Прямая соединительная линия 38"/>
          <p:cNvCxnSpPr/>
          <p:nvPr/>
        </p:nvCxnSpPr>
        <p:spPr>
          <a:xfrm>
            <a:off x="6766501" y="3163621"/>
            <a:ext cx="39604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Овал 40"/>
          <p:cNvSpPr/>
          <p:nvPr/>
        </p:nvSpPr>
        <p:spPr>
          <a:xfrm>
            <a:off x="7596336" y="3127617"/>
            <a:ext cx="72008" cy="72008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3" name="Овал 42"/>
          <p:cNvSpPr/>
          <p:nvPr/>
        </p:nvSpPr>
        <p:spPr>
          <a:xfrm>
            <a:off x="6694493" y="3127617"/>
            <a:ext cx="72008" cy="7200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5" name="Овал 44"/>
          <p:cNvSpPr/>
          <p:nvPr/>
        </p:nvSpPr>
        <p:spPr>
          <a:xfrm>
            <a:off x="7173992" y="3127617"/>
            <a:ext cx="72008" cy="7200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48" name="Прямая соединительная линия 47"/>
          <p:cNvCxnSpPr>
            <a:stCxn id="41" idx="0"/>
            <a:endCxn id="25" idx="4"/>
          </p:cNvCxnSpPr>
          <p:nvPr/>
        </p:nvCxnSpPr>
        <p:spPr>
          <a:xfrm flipV="1">
            <a:off x="7632340" y="2708920"/>
            <a:ext cx="72008" cy="418697"/>
          </a:xfrm>
          <a:prstGeom prst="line">
            <a:avLst/>
          </a:prstGeom>
          <a:ln>
            <a:solidFill>
              <a:srgbClr val="FF0000"/>
            </a:solidFill>
            <a:prstDash val="solid"/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Прямоугольник 50"/>
          <p:cNvSpPr/>
          <p:nvPr/>
        </p:nvSpPr>
        <p:spPr>
          <a:xfrm>
            <a:off x="7773614" y="2745961"/>
            <a:ext cx="418295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ru-RU" sz="1600" i="1" dirty="0" smtClean="0"/>
              <a:t>B</a:t>
            </a:r>
            <a:r>
              <a:rPr lang="ru-RU" altLang="ru-RU" sz="1050" i="1" dirty="0" smtClean="0"/>
              <a:t>2</a:t>
            </a:r>
            <a:endParaRPr lang="ru-RU" sz="1600" dirty="0"/>
          </a:p>
        </p:txBody>
      </p:sp>
      <p:cxnSp>
        <p:nvCxnSpPr>
          <p:cNvPr id="52" name="Прямая соединительная линия 51"/>
          <p:cNvCxnSpPr/>
          <p:nvPr/>
        </p:nvCxnSpPr>
        <p:spPr>
          <a:xfrm flipV="1">
            <a:off x="7587362" y="3199625"/>
            <a:ext cx="53988" cy="418697"/>
          </a:xfrm>
          <a:prstGeom prst="line">
            <a:avLst/>
          </a:prstGeom>
          <a:ln>
            <a:solidFill>
              <a:srgbClr val="FF0000"/>
            </a:solidFill>
            <a:prstDash val="dash"/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" name="Овал 52"/>
          <p:cNvSpPr/>
          <p:nvPr/>
        </p:nvSpPr>
        <p:spPr>
          <a:xfrm>
            <a:off x="7551358" y="3622087"/>
            <a:ext cx="72008" cy="7200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54" name="Прямая соединительная линия 53"/>
          <p:cNvCxnSpPr/>
          <p:nvPr/>
        </p:nvCxnSpPr>
        <p:spPr>
          <a:xfrm>
            <a:off x="7155314" y="3658091"/>
            <a:ext cx="39604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Прямая соединительная линия 54"/>
          <p:cNvCxnSpPr/>
          <p:nvPr/>
        </p:nvCxnSpPr>
        <p:spPr>
          <a:xfrm>
            <a:off x="7630597" y="3658091"/>
            <a:ext cx="39604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" name="Овал 55"/>
          <p:cNvSpPr/>
          <p:nvPr/>
        </p:nvSpPr>
        <p:spPr>
          <a:xfrm>
            <a:off x="8035737" y="3617547"/>
            <a:ext cx="72008" cy="7200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7" name="Овал 56"/>
          <p:cNvSpPr/>
          <p:nvPr/>
        </p:nvSpPr>
        <p:spPr>
          <a:xfrm>
            <a:off x="7092280" y="3626528"/>
            <a:ext cx="72008" cy="7200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58" name="Прямая соединительная линия 57"/>
          <p:cNvCxnSpPr>
            <a:stCxn id="59" idx="4"/>
          </p:cNvCxnSpPr>
          <p:nvPr/>
        </p:nvCxnSpPr>
        <p:spPr>
          <a:xfrm>
            <a:off x="7128284" y="3356992"/>
            <a:ext cx="0" cy="26953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9" name="Овал 58"/>
          <p:cNvSpPr/>
          <p:nvPr/>
        </p:nvSpPr>
        <p:spPr>
          <a:xfrm>
            <a:off x="7092280" y="3284984"/>
            <a:ext cx="72008" cy="7200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60" name="Прямая соединительная линия 59"/>
          <p:cNvCxnSpPr>
            <a:endCxn id="63" idx="0"/>
          </p:cNvCxnSpPr>
          <p:nvPr/>
        </p:nvCxnSpPr>
        <p:spPr>
          <a:xfrm>
            <a:off x="7125518" y="3704395"/>
            <a:ext cx="2766" cy="30066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3" name="Овал 62"/>
          <p:cNvSpPr/>
          <p:nvPr/>
        </p:nvSpPr>
        <p:spPr>
          <a:xfrm>
            <a:off x="7092280" y="4005064"/>
            <a:ext cx="72008" cy="72008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64" name="Прямая соединительная линия 63"/>
          <p:cNvCxnSpPr>
            <a:stCxn id="63" idx="7"/>
            <a:endCxn id="41" idx="4"/>
          </p:cNvCxnSpPr>
          <p:nvPr/>
        </p:nvCxnSpPr>
        <p:spPr>
          <a:xfrm flipV="1">
            <a:off x="7153743" y="3199625"/>
            <a:ext cx="478597" cy="815984"/>
          </a:xfrm>
          <a:prstGeom prst="line">
            <a:avLst/>
          </a:prstGeom>
          <a:ln>
            <a:solidFill>
              <a:srgbClr val="FF0000"/>
            </a:solidFill>
            <a:prstDash val="solid"/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6" name="Прямоугольник 65"/>
          <p:cNvSpPr/>
          <p:nvPr/>
        </p:nvSpPr>
        <p:spPr>
          <a:xfrm>
            <a:off x="7282690" y="3960310"/>
            <a:ext cx="418295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ru-RU" sz="1600" i="1" dirty="0" smtClean="0"/>
              <a:t>B</a:t>
            </a:r>
            <a:r>
              <a:rPr lang="ru-RU" altLang="ru-RU" sz="1050" i="1" dirty="0" smtClean="0"/>
              <a:t>3</a:t>
            </a:r>
            <a:endParaRPr lang="ru-RU" sz="1600" dirty="0"/>
          </a:p>
        </p:txBody>
      </p:sp>
      <p:cxnSp>
        <p:nvCxnSpPr>
          <p:cNvPr id="67" name="Прямая соединительная линия 66"/>
          <p:cNvCxnSpPr>
            <a:endCxn id="63" idx="3"/>
          </p:cNvCxnSpPr>
          <p:nvPr/>
        </p:nvCxnSpPr>
        <p:spPr>
          <a:xfrm flipV="1">
            <a:off x="6514252" y="4066527"/>
            <a:ext cx="588573" cy="898797"/>
          </a:xfrm>
          <a:prstGeom prst="line">
            <a:avLst/>
          </a:prstGeom>
          <a:ln>
            <a:solidFill>
              <a:srgbClr val="FF0000"/>
            </a:solidFill>
            <a:prstDash val="sysDot"/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1" name="Овал 80"/>
          <p:cNvSpPr/>
          <p:nvPr/>
        </p:nvSpPr>
        <p:spPr>
          <a:xfrm>
            <a:off x="6444208" y="4965005"/>
            <a:ext cx="72008" cy="72008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2" name="Прямоугольник 81"/>
          <p:cNvSpPr/>
          <p:nvPr/>
        </p:nvSpPr>
        <p:spPr>
          <a:xfrm>
            <a:off x="6660232" y="4869160"/>
            <a:ext cx="418295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ru-RU" sz="1600" i="1" dirty="0" smtClean="0"/>
              <a:t>B</a:t>
            </a:r>
            <a:r>
              <a:rPr lang="en-US" altLang="ru-RU" sz="1050" i="1" dirty="0" smtClean="0"/>
              <a:t>i</a:t>
            </a:r>
            <a:endParaRPr lang="ru-RU" sz="1600" dirty="0"/>
          </a:p>
        </p:txBody>
      </p:sp>
      <p:graphicFrame>
        <p:nvGraphicFramePr>
          <p:cNvPr id="83" name="Object 1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62049171"/>
              </p:ext>
            </p:extLst>
          </p:nvPr>
        </p:nvGraphicFramePr>
        <p:xfrm>
          <a:off x="6508750" y="1760538"/>
          <a:ext cx="600075" cy="2809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532" name="Формула" r:id="rId8" imgW="355320" imgH="177480" progId="Equation.3">
                  <p:embed/>
                </p:oleObj>
              </mc:Choice>
              <mc:Fallback>
                <p:oleObj name="Формула" r:id="rId8" imgW="355320" imgH="1774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508750" y="1760538"/>
                        <a:ext cx="600075" cy="2809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52245" name="Прямая со стрелкой 52244"/>
          <p:cNvCxnSpPr/>
          <p:nvPr/>
        </p:nvCxnSpPr>
        <p:spPr>
          <a:xfrm flipV="1">
            <a:off x="6012160" y="4725144"/>
            <a:ext cx="0" cy="79208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247" name="Прямая со стрелкой 52246"/>
          <p:cNvCxnSpPr/>
          <p:nvPr/>
        </p:nvCxnSpPr>
        <p:spPr>
          <a:xfrm>
            <a:off x="6012160" y="5517232"/>
            <a:ext cx="796378" cy="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8" name="Прямоугольник 87"/>
          <p:cNvSpPr/>
          <p:nvPr/>
        </p:nvSpPr>
        <p:spPr>
          <a:xfrm>
            <a:off x="5881897" y="4458598"/>
            <a:ext cx="418295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ru-RU" sz="1600" i="1" dirty="0" smtClean="0"/>
              <a:t>x</a:t>
            </a:r>
            <a:r>
              <a:rPr lang="en-US" altLang="ru-RU" sz="1050" i="1" dirty="0" smtClean="0"/>
              <a:t>2</a:t>
            </a:r>
            <a:endParaRPr lang="ru-RU" sz="1600" dirty="0"/>
          </a:p>
        </p:txBody>
      </p:sp>
      <p:sp>
        <p:nvSpPr>
          <p:cNvPr id="89" name="Прямоугольник 88"/>
          <p:cNvSpPr/>
          <p:nvPr/>
        </p:nvSpPr>
        <p:spPr>
          <a:xfrm>
            <a:off x="6732240" y="5322694"/>
            <a:ext cx="418295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ru-RU" sz="1600" i="1" dirty="0" smtClean="0"/>
              <a:t>x</a:t>
            </a:r>
            <a:r>
              <a:rPr lang="en-US" altLang="ru-RU" sz="1050" i="1" dirty="0" smtClean="0"/>
              <a:t>1</a:t>
            </a:r>
            <a:endParaRPr lang="ru-RU" sz="1600" dirty="0"/>
          </a:p>
        </p:txBody>
      </p:sp>
    </p:spTree>
    <p:extLst>
      <p:ext uri="{BB962C8B-B14F-4D97-AF65-F5344CB8AC3E}">
        <p14:creationId xmlns:p14="http://schemas.microsoft.com/office/powerpoint/2010/main" val="13025126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Номер слайда 6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0081F7C6-75BB-4641-BB88-7B6C0EBA8BF3}" type="slidenum">
              <a:rPr lang="ru-RU" altLang="ru-RU" sz="1400" smtClean="0"/>
              <a:pPr eaLnBrk="1" hangingPunct="1">
                <a:spcBef>
                  <a:spcPct val="0"/>
                </a:spcBef>
                <a:buFontTx/>
                <a:buNone/>
              </a:pPr>
              <a:t>50</a:t>
            </a:fld>
            <a:endParaRPr lang="ru-RU" altLang="ru-RU" sz="1400" smtClean="0"/>
          </a:p>
        </p:txBody>
      </p:sp>
      <p:sp>
        <p:nvSpPr>
          <p:cNvPr id="52227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332656"/>
            <a:ext cx="8229600" cy="865188"/>
          </a:xfrm>
        </p:spPr>
        <p:txBody>
          <a:bodyPr/>
          <a:lstStyle/>
          <a:p>
            <a:pPr eaLnBrk="1" hangingPunct="1"/>
            <a:r>
              <a:rPr lang="ru-RU" altLang="ru-RU" sz="1800" dirty="0">
                <a:solidFill>
                  <a:srgbClr val="0000FF"/>
                </a:solidFill>
              </a:rPr>
              <a:t>м</a:t>
            </a:r>
            <a:r>
              <a:rPr lang="ru-RU" altLang="ru-RU" sz="1800" dirty="0" smtClean="0">
                <a:solidFill>
                  <a:srgbClr val="0000FF"/>
                </a:solidFill>
              </a:rPr>
              <a:t>уравьиный алгоритм</a:t>
            </a:r>
          </a:p>
        </p:txBody>
      </p:sp>
      <p:pic>
        <p:nvPicPr>
          <p:cNvPr id="52228" name="Picture 3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6326188"/>
            <a:ext cx="4038600" cy="531812"/>
          </a:xfrm>
          <a:noFill/>
        </p:spPr>
      </p:pic>
      <p:sp>
        <p:nvSpPr>
          <p:cNvPr id="52229" name="Line 10"/>
          <p:cNvSpPr>
            <a:spLocks noChangeShapeType="1"/>
          </p:cNvSpPr>
          <p:nvPr/>
        </p:nvSpPr>
        <p:spPr bwMode="auto">
          <a:xfrm>
            <a:off x="323850" y="476250"/>
            <a:ext cx="8497888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graphicFrame>
        <p:nvGraphicFramePr>
          <p:cNvPr id="2" name="Объект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90269421"/>
              </p:ext>
            </p:extLst>
          </p:nvPr>
        </p:nvGraphicFramePr>
        <p:xfrm>
          <a:off x="1482887" y="1173667"/>
          <a:ext cx="5375276" cy="409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914" name="Формула" r:id="rId4" imgW="3162240" imgH="241200" progId="Equation.3">
                  <p:embed/>
                </p:oleObj>
              </mc:Choice>
              <mc:Fallback>
                <p:oleObj name="Формула" r:id="rId4" imgW="3162240" imgH="241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82887" y="1173667"/>
                        <a:ext cx="5375276" cy="4095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Объект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35320543"/>
              </p:ext>
            </p:extLst>
          </p:nvPr>
        </p:nvGraphicFramePr>
        <p:xfrm>
          <a:off x="1526166" y="1655021"/>
          <a:ext cx="1273175" cy="7318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915" name="Формула" r:id="rId6" imgW="749160" imgH="431640" progId="Equation.3">
                  <p:embed/>
                </p:oleObj>
              </mc:Choice>
              <mc:Fallback>
                <p:oleObj name="Формула" r:id="rId6" imgW="749160" imgH="4316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26166" y="1655021"/>
                        <a:ext cx="1273175" cy="7318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Объект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3215608"/>
              </p:ext>
            </p:extLst>
          </p:nvPr>
        </p:nvGraphicFramePr>
        <p:xfrm>
          <a:off x="1504669" y="2415999"/>
          <a:ext cx="2308225" cy="4746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916" name="Формула" r:id="rId8" imgW="1358640" imgH="279360" progId="Equation.3">
                  <p:embed/>
                </p:oleObj>
              </mc:Choice>
              <mc:Fallback>
                <p:oleObj name="Формула" r:id="rId8" imgW="1358640" imgH="27936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04669" y="2415999"/>
                        <a:ext cx="2308225" cy="4746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2659469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Полилиния 19"/>
          <p:cNvSpPr/>
          <p:nvPr/>
        </p:nvSpPr>
        <p:spPr>
          <a:xfrm>
            <a:off x="5410971" y="3113029"/>
            <a:ext cx="2032723" cy="1083155"/>
          </a:xfrm>
          <a:custGeom>
            <a:avLst/>
            <a:gdLst>
              <a:gd name="connsiteX0" fmla="*/ 41246 w 2032723"/>
              <a:gd name="connsiteY0" fmla="*/ 177102 h 1083155"/>
              <a:gd name="connsiteX1" fmla="*/ 7063 w 2032723"/>
              <a:gd name="connsiteY1" fmla="*/ 390747 h 1083155"/>
              <a:gd name="connsiteX2" fmla="*/ 135250 w 2032723"/>
              <a:gd name="connsiteY2" fmla="*/ 706941 h 1083155"/>
              <a:gd name="connsiteX3" fmla="*/ 793276 w 2032723"/>
              <a:gd name="connsiteY3" fmla="*/ 1048773 h 1083155"/>
              <a:gd name="connsiteX4" fmla="*/ 1451302 w 2032723"/>
              <a:gd name="connsiteY4" fmla="*/ 980407 h 1083155"/>
              <a:gd name="connsiteX5" fmla="*/ 2032416 w 2032723"/>
              <a:gd name="connsiteY5" fmla="*/ 245468 h 1083155"/>
              <a:gd name="connsiteX6" fmla="*/ 1511122 w 2032723"/>
              <a:gd name="connsiteY6" fmla="*/ 6186 h 1083155"/>
              <a:gd name="connsiteX7" fmla="*/ 246345 w 2032723"/>
              <a:gd name="connsiteY7" fmla="*/ 83098 h 1083155"/>
              <a:gd name="connsiteX8" fmla="*/ 41246 w 2032723"/>
              <a:gd name="connsiteY8" fmla="*/ 177102 h 10831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032723" h="1083155">
                <a:moveTo>
                  <a:pt x="41246" y="177102"/>
                </a:moveTo>
                <a:cubicBezTo>
                  <a:pt x="1366" y="228377"/>
                  <a:pt x="-8604" y="302441"/>
                  <a:pt x="7063" y="390747"/>
                </a:cubicBezTo>
                <a:cubicBezTo>
                  <a:pt x="22730" y="479053"/>
                  <a:pt x="4215" y="597270"/>
                  <a:pt x="135250" y="706941"/>
                </a:cubicBezTo>
                <a:cubicBezTo>
                  <a:pt x="266285" y="816612"/>
                  <a:pt x="573934" y="1003195"/>
                  <a:pt x="793276" y="1048773"/>
                </a:cubicBezTo>
                <a:cubicBezTo>
                  <a:pt x="1012618" y="1094351"/>
                  <a:pt x="1244779" y="1114291"/>
                  <a:pt x="1451302" y="980407"/>
                </a:cubicBezTo>
                <a:cubicBezTo>
                  <a:pt x="1657825" y="846523"/>
                  <a:pt x="2022446" y="407838"/>
                  <a:pt x="2032416" y="245468"/>
                </a:cubicBezTo>
                <a:cubicBezTo>
                  <a:pt x="2042386" y="83098"/>
                  <a:pt x="1808801" y="33248"/>
                  <a:pt x="1511122" y="6186"/>
                </a:cubicBezTo>
                <a:cubicBezTo>
                  <a:pt x="1213444" y="-20876"/>
                  <a:pt x="494173" y="47491"/>
                  <a:pt x="246345" y="83098"/>
                </a:cubicBezTo>
                <a:cubicBezTo>
                  <a:pt x="-1483" y="118705"/>
                  <a:pt x="81126" y="125827"/>
                  <a:pt x="41246" y="177102"/>
                </a:cubicBezTo>
                <a:close/>
              </a:path>
            </a:pathLst>
          </a:cu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Полилиния 15"/>
          <p:cNvSpPr/>
          <p:nvPr/>
        </p:nvSpPr>
        <p:spPr>
          <a:xfrm>
            <a:off x="6479612" y="3969613"/>
            <a:ext cx="904046" cy="1300881"/>
          </a:xfrm>
          <a:custGeom>
            <a:avLst/>
            <a:gdLst>
              <a:gd name="connsiteX0" fmla="*/ 809951 w 904046"/>
              <a:gd name="connsiteY0" fmla="*/ 38365 h 1300881"/>
              <a:gd name="connsiteX1" fmla="*/ 365569 w 904046"/>
              <a:gd name="connsiteY1" fmla="*/ 192189 h 1300881"/>
              <a:gd name="connsiteX2" fmla="*/ 23738 w 904046"/>
              <a:gd name="connsiteY2" fmla="*/ 243464 h 1300881"/>
              <a:gd name="connsiteX3" fmla="*/ 66467 w 904046"/>
              <a:gd name="connsiteY3" fmla="*/ 440017 h 1300881"/>
              <a:gd name="connsiteX4" fmla="*/ 365569 w 904046"/>
              <a:gd name="connsiteY4" fmla="*/ 1268959 h 1300881"/>
              <a:gd name="connsiteX5" fmla="*/ 801405 w 904046"/>
              <a:gd name="connsiteY5" fmla="*/ 1029677 h 1300881"/>
              <a:gd name="connsiteX6" fmla="*/ 903954 w 904046"/>
              <a:gd name="connsiteY6" fmla="*/ 98185 h 1300881"/>
              <a:gd name="connsiteX7" fmla="*/ 809951 w 904046"/>
              <a:gd name="connsiteY7" fmla="*/ 38365 h 13008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904046" h="1300881">
                <a:moveTo>
                  <a:pt x="809951" y="38365"/>
                </a:moveTo>
                <a:cubicBezTo>
                  <a:pt x="720220" y="54032"/>
                  <a:pt x="496604" y="158006"/>
                  <a:pt x="365569" y="192189"/>
                </a:cubicBezTo>
                <a:cubicBezTo>
                  <a:pt x="234534" y="226372"/>
                  <a:pt x="73588" y="202159"/>
                  <a:pt x="23738" y="243464"/>
                </a:cubicBezTo>
                <a:cubicBezTo>
                  <a:pt x="-26112" y="284769"/>
                  <a:pt x="9495" y="269101"/>
                  <a:pt x="66467" y="440017"/>
                </a:cubicBezTo>
                <a:cubicBezTo>
                  <a:pt x="123439" y="610933"/>
                  <a:pt x="243079" y="1170682"/>
                  <a:pt x="365569" y="1268959"/>
                </a:cubicBezTo>
                <a:cubicBezTo>
                  <a:pt x="488059" y="1367236"/>
                  <a:pt x="711674" y="1224806"/>
                  <a:pt x="801405" y="1029677"/>
                </a:cubicBezTo>
                <a:cubicBezTo>
                  <a:pt x="891136" y="834548"/>
                  <a:pt x="905378" y="263404"/>
                  <a:pt x="903954" y="98185"/>
                </a:cubicBezTo>
                <a:cubicBezTo>
                  <a:pt x="902530" y="-67034"/>
                  <a:pt x="899682" y="22698"/>
                  <a:pt x="809951" y="38365"/>
                </a:cubicBezTo>
                <a:close/>
              </a:path>
            </a:pathLst>
          </a:cu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олилиния 12"/>
          <p:cNvSpPr/>
          <p:nvPr/>
        </p:nvSpPr>
        <p:spPr>
          <a:xfrm>
            <a:off x="5262432" y="4229824"/>
            <a:ext cx="1360874" cy="1207615"/>
          </a:xfrm>
          <a:custGeom>
            <a:avLst/>
            <a:gdLst>
              <a:gd name="connsiteX0" fmla="*/ 70144 w 1360874"/>
              <a:gd name="connsiteY0" fmla="*/ 863469 h 1207615"/>
              <a:gd name="connsiteX1" fmla="*/ 514525 w 1360874"/>
              <a:gd name="connsiteY1" fmla="*/ 1119843 h 1207615"/>
              <a:gd name="connsiteX2" fmla="*/ 1232372 w 1360874"/>
              <a:gd name="connsiteY2" fmla="*/ 1145481 h 1207615"/>
              <a:gd name="connsiteX3" fmla="*/ 1334921 w 1360874"/>
              <a:gd name="connsiteY3" fmla="*/ 333630 h 1207615"/>
              <a:gd name="connsiteX4" fmla="*/ 933269 w 1360874"/>
              <a:gd name="connsiteY4" fmla="*/ 344 h 1207615"/>
              <a:gd name="connsiteX5" fmla="*/ 574346 w 1360874"/>
              <a:gd name="connsiteY5" fmla="*/ 273810 h 1207615"/>
              <a:gd name="connsiteX6" fmla="*/ 343609 w 1360874"/>
              <a:gd name="connsiteY6" fmla="*/ 444726 h 1207615"/>
              <a:gd name="connsiteX7" fmla="*/ 27415 w 1360874"/>
              <a:gd name="connsiteY7" fmla="*/ 709645 h 1207615"/>
              <a:gd name="connsiteX8" fmla="*/ 70144 w 1360874"/>
              <a:gd name="connsiteY8" fmla="*/ 863469 h 12076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360874" h="1207615">
                <a:moveTo>
                  <a:pt x="70144" y="863469"/>
                </a:moveTo>
                <a:cubicBezTo>
                  <a:pt x="151329" y="931835"/>
                  <a:pt x="320820" y="1072841"/>
                  <a:pt x="514525" y="1119843"/>
                </a:cubicBezTo>
                <a:cubicBezTo>
                  <a:pt x="708230" y="1166845"/>
                  <a:pt x="1095639" y="1276516"/>
                  <a:pt x="1232372" y="1145481"/>
                </a:cubicBezTo>
                <a:cubicBezTo>
                  <a:pt x="1369105" y="1014446"/>
                  <a:pt x="1384771" y="524486"/>
                  <a:pt x="1334921" y="333630"/>
                </a:cubicBezTo>
                <a:cubicBezTo>
                  <a:pt x="1285071" y="142774"/>
                  <a:pt x="1060031" y="10314"/>
                  <a:pt x="933269" y="344"/>
                </a:cubicBezTo>
                <a:cubicBezTo>
                  <a:pt x="806507" y="-9626"/>
                  <a:pt x="672623" y="199746"/>
                  <a:pt x="574346" y="273810"/>
                </a:cubicBezTo>
                <a:cubicBezTo>
                  <a:pt x="476069" y="347874"/>
                  <a:pt x="434764" y="372087"/>
                  <a:pt x="343609" y="444726"/>
                </a:cubicBezTo>
                <a:cubicBezTo>
                  <a:pt x="252454" y="517365"/>
                  <a:pt x="71568" y="642703"/>
                  <a:pt x="27415" y="709645"/>
                </a:cubicBezTo>
                <a:cubicBezTo>
                  <a:pt x="-16738" y="776587"/>
                  <a:pt x="-11041" y="795103"/>
                  <a:pt x="70144" y="863469"/>
                </a:cubicBezTo>
                <a:close/>
              </a:path>
            </a:pathLst>
          </a:cu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олилиния 11"/>
          <p:cNvSpPr/>
          <p:nvPr/>
        </p:nvSpPr>
        <p:spPr>
          <a:xfrm>
            <a:off x="5082225" y="3522568"/>
            <a:ext cx="916994" cy="1241991"/>
          </a:xfrm>
          <a:custGeom>
            <a:avLst/>
            <a:gdLst>
              <a:gd name="connsiteX0" fmla="*/ 87981 w 916994"/>
              <a:gd name="connsiteY0" fmla="*/ 109395 h 1241991"/>
              <a:gd name="connsiteX1" fmla="*/ 2523 w 916994"/>
              <a:gd name="connsiteY1" fmla="*/ 904153 h 1241991"/>
              <a:gd name="connsiteX2" fmla="*/ 173439 w 916994"/>
              <a:gd name="connsiteY2" fmla="*/ 1237439 h 1241991"/>
              <a:gd name="connsiteX3" fmla="*/ 626366 w 916994"/>
              <a:gd name="connsiteY3" fmla="*/ 1066524 h 1241991"/>
              <a:gd name="connsiteX4" fmla="*/ 916923 w 916994"/>
              <a:gd name="connsiteY4" fmla="*/ 639234 h 1241991"/>
              <a:gd name="connsiteX5" fmla="*/ 652003 w 916994"/>
              <a:gd name="connsiteY5" fmla="*/ 451226 h 1241991"/>
              <a:gd name="connsiteX6" fmla="*/ 438358 w 916994"/>
              <a:gd name="connsiteY6" fmla="*/ 288856 h 1241991"/>
              <a:gd name="connsiteX7" fmla="*/ 310171 w 916994"/>
              <a:gd name="connsiteY7" fmla="*/ 23937 h 1241991"/>
              <a:gd name="connsiteX8" fmla="*/ 87981 w 916994"/>
              <a:gd name="connsiteY8" fmla="*/ 109395 h 12419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916994" h="1241991">
                <a:moveTo>
                  <a:pt x="87981" y="109395"/>
                </a:moveTo>
                <a:cubicBezTo>
                  <a:pt x="36706" y="256098"/>
                  <a:pt x="-11720" y="716146"/>
                  <a:pt x="2523" y="904153"/>
                </a:cubicBezTo>
                <a:cubicBezTo>
                  <a:pt x="16766" y="1092160"/>
                  <a:pt x="69465" y="1210377"/>
                  <a:pt x="173439" y="1237439"/>
                </a:cubicBezTo>
                <a:cubicBezTo>
                  <a:pt x="277413" y="1264501"/>
                  <a:pt x="502452" y="1166225"/>
                  <a:pt x="626366" y="1066524"/>
                </a:cubicBezTo>
                <a:cubicBezTo>
                  <a:pt x="750280" y="966823"/>
                  <a:pt x="912650" y="741784"/>
                  <a:pt x="916923" y="639234"/>
                </a:cubicBezTo>
                <a:cubicBezTo>
                  <a:pt x="921196" y="536684"/>
                  <a:pt x="731764" y="509622"/>
                  <a:pt x="652003" y="451226"/>
                </a:cubicBezTo>
                <a:cubicBezTo>
                  <a:pt x="572242" y="392830"/>
                  <a:pt x="495330" y="360071"/>
                  <a:pt x="438358" y="288856"/>
                </a:cubicBezTo>
                <a:cubicBezTo>
                  <a:pt x="381386" y="217641"/>
                  <a:pt x="369991" y="50999"/>
                  <a:pt x="310171" y="23937"/>
                </a:cubicBezTo>
                <a:cubicBezTo>
                  <a:pt x="250351" y="-3125"/>
                  <a:pt x="139256" y="-37308"/>
                  <a:pt x="87981" y="109395"/>
                </a:cubicBezTo>
                <a:close/>
              </a:path>
            </a:pathLst>
          </a:cu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олилиния 10"/>
          <p:cNvSpPr/>
          <p:nvPr/>
        </p:nvSpPr>
        <p:spPr>
          <a:xfrm>
            <a:off x="3316919" y="4680100"/>
            <a:ext cx="350291" cy="405802"/>
          </a:xfrm>
          <a:custGeom>
            <a:avLst/>
            <a:gdLst>
              <a:gd name="connsiteX0" fmla="*/ 58670 w 350291"/>
              <a:gd name="connsiteY0" fmla="*/ 37179 h 405802"/>
              <a:gd name="connsiteX1" fmla="*/ 7395 w 350291"/>
              <a:gd name="connsiteY1" fmla="*/ 259369 h 405802"/>
              <a:gd name="connsiteX2" fmla="*/ 221040 w 350291"/>
              <a:gd name="connsiteY2" fmla="*/ 404648 h 405802"/>
              <a:gd name="connsiteX3" fmla="*/ 349227 w 350291"/>
              <a:gd name="connsiteY3" fmla="*/ 182457 h 405802"/>
              <a:gd name="connsiteX4" fmla="*/ 152674 w 350291"/>
              <a:gd name="connsiteY4" fmla="*/ 11541 h 405802"/>
              <a:gd name="connsiteX5" fmla="*/ 58670 w 350291"/>
              <a:gd name="connsiteY5" fmla="*/ 37179 h 4058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0291" h="405802">
                <a:moveTo>
                  <a:pt x="58670" y="37179"/>
                </a:moveTo>
                <a:cubicBezTo>
                  <a:pt x="34457" y="78484"/>
                  <a:pt x="-19667" y="198124"/>
                  <a:pt x="7395" y="259369"/>
                </a:cubicBezTo>
                <a:cubicBezTo>
                  <a:pt x="34457" y="320614"/>
                  <a:pt x="164068" y="417467"/>
                  <a:pt x="221040" y="404648"/>
                </a:cubicBezTo>
                <a:cubicBezTo>
                  <a:pt x="278012" y="391829"/>
                  <a:pt x="360621" y="247975"/>
                  <a:pt x="349227" y="182457"/>
                </a:cubicBezTo>
                <a:cubicBezTo>
                  <a:pt x="337833" y="116939"/>
                  <a:pt x="202525" y="31481"/>
                  <a:pt x="152674" y="11541"/>
                </a:cubicBezTo>
                <a:cubicBezTo>
                  <a:pt x="102823" y="-8399"/>
                  <a:pt x="82883" y="-4126"/>
                  <a:pt x="58670" y="37179"/>
                </a:cubicBezTo>
                <a:close/>
              </a:path>
            </a:pathLst>
          </a:cu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олилиния 9"/>
          <p:cNvSpPr/>
          <p:nvPr/>
        </p:nvSpPr>
        <p:spPr>
          <a:xfrm>
            <a:off x="2963448" y="3130545"/>
            <a:ext cx="959071" cy="1218681"/>
          </a:xfrm>
          <a:custGeom>
            <a:avLst/>
            <a:gdLst>
              <a:gd name="connsiteX0" fmla="*/ 189950 w 959071"/>
              <a:gd name="connsiteY0" fmla="*/ 962891 h 1218681"/>
              <a:gd name="connsiteX1" fmla="*/ 309591 w 959071"/>
              <a:gd name="connsiteY1" fmla="*/ 1193627 h 1218681"/>
              <a:gd name="connsiteX2" fmla="*/ 847976 w 959071"/>
              <a:gd name="connsiteY2" fmla="*/ 1099623 h 1218681"/>
              <a:gd name="connsiteX3" fmla="*/ 890705 w 959071"/>
              <a:gd name="connsiteY3" fmla="*/ 193769 h 1218681"/>
              <a:gd name="connsiteX4" fmla="*/ 78855 w 959071"/>
              <a:gd name="connsiteY4" fmla="*/ 14307 h 1218681"/>
              <a:gd name="connsiteX5" fmla="*/ 36126 w 959071"/>
              <a:gd name="connsiteY5" fmla="*/ 433051 h 1218681"/>
              <a:gd name="connsiteX6" fmla="*/ 121584 w 959071"/>
              <a:gd name="connsiteY6" fmla="*/ 706517 h 1218681"/>
              <a:gd name="connsiteX7" fmla="*/ 189950 w 959071"/>
              <a:gd name="connsiteY7" fmla="*/ 962891 h 12186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959071" h="1218681">
                <a:moveTo>
                  <a:pt x="189950" y="962891"/>
                </a:moveTo>
                <a:cubicBezTo>
                  <a:pt x="221284" y="1044076"/>
                  <a:pt x="199920" y="1170838"/>
                  <a:pt x="309591" y="1193627"/>
                </a:cubicBezTo>
                <a:cubicBezTo>
                  <a:pt x="419262" y="1216416"/>
                  <a:pt x="751124" y="1266266"/>
                  <a:pt x="847976" y="1099623"/>
                </a:cubicBezTo>
                <a:cubicBezTo>
                  <a:pt x="944828" y="932980"/>
                  <a:pt x="1018892" y="374655"/>
                  <a:pt x="890705" y="193769"/>
                </a:cubicBezTo>
                <a:cubicBezTo>
                  <a:pt x="762518" y="12883"/>
                  <a:pt x="221285" y="-25573"/>
                  <a:pt x="78855" y="14307"/>
                </a:cubicBezTo>
                <a:cubicBezTo>
                  <a:pt x="-63575" y="54187"/>
                  <a:pt x="29004" y="317683"/>
                  <a:pt x="36126" y="433051"/>
                </a:cubicBezTo>
                <a:cubicBezTo>
                  <a:pt x="43247" y="548419"/>
                  <a:pt x="95947" y="611089"/>
                  <a:pt x="121584" y="706517"/>
                </a:cubicBezTo>
                <a:cubicBezTo>
                  <a:pt x="147221" y="801945"/>
                  <a:pt x="158616" y="881706"/>
                  <a:pt x="189950" y="962891"/>
                </a:cubicBezTo>
                <a:close/>
              </a:path>
            </a:pathLst>
          </a:cu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2226" name="Номер слайда 6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0081F7C6-75BB-4641-BB88-7B6C0EBA8BF3}" type="slidenum">
              <a:rPr lang="ru-RU" altLang="ru-RU" sz="1400" smtClean="0"/>
              <a:pPr eaLnBrk="1" hangingPunct="1">
                <a:spcBef>
                  <a:spcPct val="0"/>
                </a:spcBef>
                <a:buFontTx/>
                <a:buNone/>
              </a:pPr>
              <a:t>51</a:t>
            </a:fld>
            <a:endParaRPr lang="ru-RU" altLang="ru-RU" sz="1400" smtClean="0"/>
          </a:p>
        </p:txBody>
      </p:sp>
      <p:sp>
        <p:nvSpPr>
          <p:cNvPr id="52227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332656"/>
            <a:ext cx="8229600" cy="865188"/>
          </a:xfrm>
        </p:spPr>
        <p:txBody>
          <a:bodyPr/>
          <a:lstStyle/>
          <a:p>
            <a:pPr eaLnBrk="1" hangingPunct="1"/>
            <a:r>
              <a:rPr lang="ru-RU" altLang="ru-RU" sz="2400" dirty="0" smtClean="0">
                <a:solidFill>
                  <a:srgbClr val="0000FF"/>
                </a:solidFill>
              </a:rPr>
              <a:t>Кластерный анализ (кластеризация)</a:t>
            </a:r>
          </a:p>
        </p:txBody>
      </p:sp>
      <p:pic>
        <p:nvPicPr>
          <p:cNvPr id="52228" name="Picture 3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6326188"/>
            <a:ext cx="4038600" cy="531812"/>
          </a:xfrm>
          <a:noFill/>
        </p:spPr>
      </p:pic>
      <p:sp>
        <p:nvSpPr>
          <p:cNvPr id="52229" name="Line 10"/>
          <p:cNvSpPr>
            <a:spLocks noChangeShapeType="1"/>
          </p:cNvSpPr>
          <p:nvPr/>
        </p:nvSpPr>
        <p:spPr bwMode="auto">
          <a:xfrm>
            <a:off x="323850" y="476250"/>
            <a:ext cx="8497888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52232" name="Rectangle 16"/>
          <p:cNvSpPr>
            <a:spLocks noChangeArrowheads="1"/>
          </p:cNvSpPr>
          <p:nvPr/>
        </p:nvSpPr>
        <p:spPr bwMode="auto">
          <a:xfrm>
            <a:off x="1260426" y="1381962"/>
            <a:ext cx="2576636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sz="1400" dirty="0" smtClean="0"/>
              <a:t>Задано множество объектов </a:t>
            </a:r>
          </a:p>
        </p:txBody>
      </p:sp>
      <p:sp>
        <p:nvSpPr>
          <p:cNvPr id="47" name="Rectangle 16"/>
          <p:cNvSpPr>
            <a:spLocks noChangeArrowheads="1"/>
          </p:cNvSpPr>
          <p:nvPr/>
        </p:nvSpPr>
        <p:spPr bwMode="auto">
          <a:xfrm>
            <a:off x="467544" y="5709593"/>
            <a:ext cx="8251826" cy="430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100" b="1" dirty="0" smtClean="0"/>
              <a:t>Решение задачи заключается в минимизации суммарного отклонения расстояний (метрик) объектов от центров кластеров (центров масс)</a:t>
            </a:r>
            <a:endParaRPr lang="en-US" altLang="ru-RU" sz="1100" dirty="0" smtClean="0"/>
          </a:p>
        </p:txBody>
      </p:sp>
      <p:graphicFrame>
        <p:nvGraphicFramePr>
          <p:cNvPr id="2" name="Объект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85319948"/>
              </p:ext>
            </p:extLst>
          </p:nvPr>
        </p:nvGraphicFramePr>
        <p:xfrm>
          <a:off x="3943350" y="1321541"/>
          <a:ext cx="1863725" cy="3603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922" name="Формула" r:id="rId4" imgW="1104840" imgH="228600" progId="Equation.3">
                  <p:embed/>
                </p:oleObj>
              </mc:Choice>
              <mc:Fallback>
                <p:oleObj name="Формула" r:id="rId4" imgW="110484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43350" y="1321541"/>
                        <a:ext cx="1863725" cy="3603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9" name="Rectangle 16"/>
          <p:cNvSpPr>
            <a:spLocks noChangeArrowheads="1"/>
          </p:cNvSpPr>
          <p:nvPr/>
        </p:nvSpPr>
        <p:spPr bwMode="auto">
          <a:xfrm>
            <a:off x="691009" y="1698577"/>
            <a:ext cx="8028361" cy="1600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sz="1400" dirty="0" smtClean="0"/>
              <a:t>Объекты имеют некоторые характеристики (например, координаты). Задача кластеризации состоит в выделении подмножеств объектов - кластеров, таким образом, чтобы в рамках кластера свойства объектов были близки, а между объектами разных кластеров они максимально отличались.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sz="1400" dirty="0" smtClean="0"/>
              <a:t>Примером может служит разбиение множества точек на плоскости на подмножества, по признаку близости их координат.</a:t>
            </a:r>
            <a:endParaRPr lang="ru-RU" sz="1400" dirty="0"/>
          </a:p>
          <a:p>
            <a:pPr eaLnBrk="1" hangingPunct="1">
              <a:spcBef>
                <a:spcPct val="0"/>
              </a:spcBef>
              <a:buFontTx/>
              <a:buNone/>
            </a:pPr>
            <a:endParaRPr lang="ru-RU" sz="1400" dirty="0" smtClean="0"/>
          </a:p>
        </p:txBody>
      </p:sp>
      <p:pic>
        <p:nvPicPr>
          <p:cNvPr id="129028" name="Picture 4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97171" y="3274671"/>
            <a:ext cx="1856457" cy="18488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9029" name="Picture 5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47461" y="3274671"/>
            <a:ext cx="2011981" cy="2003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Полилиния 2"/>
          <p:cNvSpPr/>
          <p:nvPr/>
        </p:nvSpPr>
        <p:spPr>
          <a:xfrm>
            <a:off x="1785269" y="3247429"/>
            <a:ext cx="1292748" cy="795778"/>
          </a:xfrm>
          <a:custGeom>
            <a:avLst/>
            <a:gdLst>
              <a:gd name="connsiteX0" fmla="*/ 17894 w 1292748"/>
              <a:gd name="connsiteY0" fmla="*/ 504175 h 795778"/>
              <a:gd name="connsiteX1" fmla="*/ 197355 w 1292748"/>
              <a:gd name="connsiteY1" fmla="*/ 93977 h 795778"/>
              <a:gd name="connsiteX2" fmla="*/ 616099 w 1292748"/>
              <a:gd name="connsiteY2" fmla="*/ 8519 h 795778"/>
              <a:gd name="connsiteX3" fmla="*/ 957931 w 1292748"/>
              <a:gd name="connsiteY3" fmla="*/ 239255 h 795778"/>
              <a:gd name="connsiteX4" fmla="*/ 1205759 w 1292748"/>
              <a:gd name="connsiteY4" fmla="*/ 410171 h 795778"/>
              <a:gd name="connsiteX5" fmla="*/ 1291217 w 1292748"/>
              <a:gd name="connsiteY5" fmla="*/ 657999 h 795778"/>
              <a:gd name="connsiteX6" fmla="*/ 1145938 w 1292748"/>
              <a:gd name="connsiteY6" fmla="*/ 794732 h 795778"/>
              <a:gd name="connsiteX7" fmla="*/ 787015 w 1292748"/>
              <a:gd name="connsiteY7" fmla="*/ 589633 h 795778"/>
              <a:gd name="connsiteX8" fmla="*/ 496458 w 1292748"/>
              <a:gd name="connsiteY8" fmla="*/ 726365 h 795778"/>
              <a:gd name="connsiteX9" fmla="*/ 52077 w 1292748"/>
              <a:gd name="connsiteY9" fmla="*/ 734911 h 795778"/>
              <a:gd name="connsiteX10" fmla="*/ 26439 w 1292748"/>
              <a:gd name="connsiteY10" fmla="*/ 444354 h 7957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292748" h="795778">
                <a:moveTo>
                  <a:pt x="17894" y="504175"/>
                </a:moveTo>
                <a:cubicBezTo>
                  <a:pt x="57774" y="340380"/>
                  <a:pt x="97654" y="176586"/>
                  <a:pt x="197355" y="93977"/>
                </a:cubicBezTo>
                <a:cubicBezTo>
                  <a:pt x="297056" y="11368"/>
                  <a:pt x="489336" y="-15694"/>
                  <a:pt x="616099" y="8519"/>
                </a:cubicBezTo>
                <a:cubicBezTo>
                  <a:pt x="742862" y="32732"/>
                  <a:pt x="957931" y="239255"/>
                  <a:pt x="957931" y="239255"/>
                </a:cubicBezTo>
                <a:cubicBezTo>
                  <a:pt x="1056208" y="306197"/>
                  <a:pt x="1150211" y="340380"/>
                  <a:pt x="1205759" y="410171"/>
                </a:cubicBezTo>
                <a:cubicBezTo>
                  <a:pt x="1261307" y="479962"/>
                  <a:pt x="1301187" y="593906"/>
                  <a:pt x="1291217" y="657999"/>
                </a:cubicBezTo>
                <a:cubicBezTo>
                  <a:pt x="1281247" y="722092"/>
                  <a:pt x="1229971" y="806126"/>
                  <a:pt x="1145938" y="794732"/>
                </a:cubicBezTo>
                <a:cubicBezTo>
                  <a:pt x="1061905" y="783338"/>
                  <a:pt x="895262" y="601027"/>
                  <a:pt x="787015" y="589633"/>
                </a:cubicBezTo>
                <a:cubicBezTo>
                  <a:pt x="678768" y="578239"/>
                  <a:pt x="618948" y="702152"/>
                  <a:pt x="496458" y="726365"/>
                </a:cubicBezTo>
                <a:cubicBezTo>
                  <a:pt x="373968" y="750578"/>
                  <a:pt x="130414" y="781913"/>
                  <a:pt x="52077" y="734911"/>
                </a:cubicBezTo>
                <a:cubicBezTo>
                  <a:pt x="-26260" y="687909"/>
                  <a:pt x="89" y="566131"/>
                  <a:pt x="26439" y="444354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олилиния 6"/>
          <p:cNvSpPr/>
          <p:nvPr/>
        </p:nvSpPr>
        <p:spPr>
          <a:xfrm>
            <a:off x="1755892" y="3956661"/>
            <a:ext cx="1457823" cy="1283575"/>
          </a:xfrm>
          <a:custGeom>
            <a:avLst/>
            <a:gdLst>
              <a:gd name="connsiteX0" fmla="*/ 38725 w 1457823"/>
              <a:gd name="connsiteY0" fmla="*/ 546973 h 1283575"/>
              <a:gd name="connsiteX1" fmla="*/ 303644 w 1457823"/>
              <a:gd name="connsiteY1" fmla="*/ 188049 h 1283575"/>
              <a:gd name="connsiteX2" fmla="*/ 748026 w 1457823"/>
              <a:gd name="connsiteY2" fmla="*/ 42 h 1283575"/>
              <a:gd name="connsiteX3" fmla="*/ 1072766 w 1457823"/>
              <a:gd name="connsiteY3" fmla="*/ 170958 h 1283575"/>
              <a:gd name="connsiteX4" fmla="*/ 1371869 w 1457823"/>
              <a:gd name="connsiteY4" fmla="*/ 205141 h 1283575"/>
              <a:gd name="connsiteX5" fmla="*/ 1363323 w 1457823"/>
              <a:gd name="connsiteY5" fmla="*/ 1196453 h 1283575"/>
              <a:gd name="connsiteX6" fmla="*/ 295099 w 1457823"/>
              <a:gd name="connsiteY6" fmla="*/ 1179361 h 1283575"/>
              <a:gd name="connsiteX7" fmla="*/ 13087 w 1457823"/>
              <a:gd name="connsiteY7" fmla="*/ 717889 h 1283575"/>
              <a:gd name="connsiteX8" fmla="*/ 72908 w 1457823"/>
              <a:gd name="connsiteY8" fmla="*/ 504244 h 12835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457823" h="1283575">
                <a:moveTo>
                  <a:pt x="38725" y="546973"/>
                </a:moveTo>
                <a:cubicBezTo>
                  <a:pt x="112076" y="413088"/>
                  <a:pt x="185427" y="279204"/>
                  <a:pt x="303644" y="188049"/>
                </a:cubicBezTo>
                <a:cubicBezTo>
                  <a:pt x="421861" y="96894"/>
                  <a:pt x="619839" y="2891"/>
                  <a:pt x="748026" y="42"/>
                </a:cubicBezTo>
                <a:cubicBezTo>
                  <a:pt x="876213" y="-2807"/>
                  <a:pt x="968792" y="136775"/>
                  <a:pt x="1072766" y="170958"/>
                </a:cubicBezTo>
                <a:cubicBezTo>
                  <a:pt x="1176740" y="205141"/>
                  <a:pt x="1323443" y="34225"/>
                  <a:pt x="1371869" y="205141"/>
                </a:cubicBezTo>
                <a:cubicBezTo>
                  <a:pt x="1420295" y="376057"/>
                  <a:pt x="1542785" y="1034083"/>
                  <a:pt x="1363323" y="1196453"/>
                </a:cubicBezTo>
                <a:cubicBezTo>
                  <a:pt x="1183861" y="1358823"/>
                  <a:pt x="520138" y="1259122"/>
                  <a:pt x="295099" y="1179361"/>
                </a:cubicBezTo>
                <a:cubicBezTo>
                  <a:pt x="70060" y="1099600"/>
                  <a:pt x="50119" y="830408"/>
                  <a:pt x="13087" y="717889"/>
                </a:cubicBezTo>
                <a:cubicBezTo>
                  <a:pt x="-23945" y="605370"/>
                  <a:pt x="24481" y="554807"/>
                  <a:pt x="72908" y="504244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734652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Номер слайда 6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0081F7C6-75BB-4641-BB88-7B6C0EBA8BF3}" type="slidenum">
              <a:rPr lang="ru-RU" altLang="ru-RU" sz="1400" smtClean="0"/>
              <a:pPr eaLnBrk="1" hangingPunct="1">
                <a:spcBef>
                  <a:spcPct val="0"/>
                </a:spcBef>
                <a:buFontTx/>
                <a:buNone/>
              </a:pPr>
              <a:t>52</a:t>
            </a:fld>
            <a:endParaRPr lang="ru-RU" altLang="ru-RU" sz="1400" smtClean="0"/>
          </a:p>
        </p:txBody>
      </p:sp>
      <p:sp>
        <p:nvSpPr>
          <p:cNvPr id="52227" name="Rectangle 2"/>
          <p:cNvSpPr>
            <a:spLocks noGrp="1" noChangeArrowheads="1"/>
          </p:cNvSpPr>
          <p:nvPr>
            <p:ph type="title"/>
          </p:nvPr>
        </p:nvSpPr>
        <p:spPr>
          <a:xfrm>
            <a:off x="478657" y="366839"/>
            <a:ext cx="8229600" cy="865188"/>
          </a:xfrm>
        </p:spPr>
        <p:txBody>
          <a:bodyPr/>
          <a:lstStyle/>
          <a:p>
            <a:pPr eaLnBrk="1" hangingPunct="1"/>
            <a:r>
              <a:rPr lang="ru-RU" altLang="ru-RU" sz="2400" dirty="0" smtClean="0">
                <a:solidFill>
                  <a:srgbClr val="0000FF"/>
                </a:solidFill>
              </a:rPr>
              <a:t>Алгоритм кластеризации </a:t>
            </a:r>
            <a:r>
              <a:rPr lang="en-US" altLang="ru-RU" sz="2400" dirty="0" smtClean="0">
                <a:solidFill>
                  <a:srgbClr val="0000FF"/>
                </a:solidFill>
              </a:rPr>
              <a:t>FOREL </a:t>
            </a:r>
            <a:r>
              <a:rPr lang="ru-RU" altLang="ru-RU" sz="2400" dirty="0" smtClean="0">
                <a:solidFill>
                  <a:srgbClr val="0000FF"/>
                </a:solidFill>
              </a:rPr>
              <a:t/>
            </a:r>
            <a:br>
              <a:rPr lang="ru-RU" altLang="ru-RU" sz="2400" dirty="0" smtClean="0">
                <a:solidFill>
                  <a:srgbClr val="0000FF"/>
                </a:solidFill>
              </a:rPr>
            </a:br>
            <a:r>
              <a:rPr lang="en-US" altLang="ru-RU" sz="2400" dirty="0" smtClean="0">
                <a:solidFill>
                  <a:srgbClr val="0000FF"/>
                </a:solidFill>
              </a:rPr>
              <a:t>(</a:t>
            </a:r>
            <a:r>
              <a:rPr lang="ru-RU" altLang="ru-RU" sz="2400" dirty="0" smtClean="0">
                <a:solidFill>
                  <a:srgbClr val="0000FF"/>
                </a:solidFill>
              </a:rPr>
              <a:t>произвольный элемент)</a:t>
            </a:r>
          </a:p>
        </p:txBody>
      </p:sp>
      <p:pic>
        <p:nvPicPr>
          <p:cNvPr id="52228" name="Picture 3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6326188"/>
            <a:ext cx="4038600" cy="531812"/>
          </a:xfrm>
          <a:noFill/>
        </p:spPr>
      </p:pic>
      <p:sp>
        <p:nvSpPr>
          <p:cNvPr id="52229" name="Line 10"/>
          <p:cNvSpPr>
            <a:spLocks noChangeShapeType="1"/>
          </p:cNvSpPr>
          <p:nvPr/>
        </p:nvSpPr>
        <p:spPr bwMode="auto">
          <a:xfrm>
            <a:off x="323850" y="476250"/>
            <a:ext cx="8497888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52232" name="Rectangle 16"/>
          <p:cNvSpPr>
            <a:spLocks noChangeArrowheads="1"/>
          </p:cNvSpPr>
          <p:nvPr/>
        </p:nvSpPr>
        <p:spPr bwMode="auto">
          <a:xfrm>
            <a:off x="1260426" y="1381962"/>
            <a:ext cx="2576636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sz="1400" dirty="0" smtClean="0"/>
              <a:t>Задано множество объектов </a:t>
            </a:r>
          </a:p>
        </p:txBody>
      </p:sp>
      <p:sp>
        <p:nvSpPr>
          <p:cNvPr id="47" name="Rectangle 16"/>
          <p:cNvSpPr>
            <a:spLocks noChangeArrowheads="1"/>
          </p:cNvSpPr>
          <p:nvPr/>
        </p:nvSpPr>
        <p:spPr bwMode="auto">
          <a:xfrm>
            <a:off x="467544" y="6225118"/>
            <a:ext cx="8251826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100" b="1" dirty="0" smtClean="0"/>
              <a:t>В результате решения получается некоторое число кластеров, средний размер которых близок к </a:t>
            </a:r>
            <a:r>
              <a:rPr lang="en-US" altLang="ru-RU" sz="1100" b="1" i="1" dirty="0" smtClean="0"/>
              <a:t>R</a:t>
            </a:r>
            <a:endParaRPr lang="en-US" altLang="ru-RU" sz="1100" i="1" dirty="0" smtClean="0"/>
          </a:p>
        </p:txBody>
      </p:sp>
      <p:graphicFrame>
        <p:nvGraphicFramePr>
          <p:cNvPr id="2" name="Объект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67740445"/>
              </p:ext>
            </p:extLst>
          </p:nvPr>
        </p:nvGraphicFramePr>
        <p:xfrm>
          <a:off x="3943350" y="1321541"/>
          <a:ext cx="1863725" cy="3603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946" name="Формула" r:id="rId4" imgW="1104840" imgH="228600" progId="Equation.3">
                  <p:embed/>
                </p:oleObj>
              </mc:Choice>
              <mc:Fallback>
                <p:oleObj name="Формула" r:id="rId4" imgW="110484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43350" y="1321541"/>
                        <a:ext cx="1863725" cy="3603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9" name="Rectangle 16"/>
          <p:cNvSpPr>
            <a:spLocks noChangeArrowheads="1"/>
          </p:cNvSpPr>
          <p:nvPr/>
        </p:nvSpPr>
        <p:spPr bwMode="auto">
          <a:xfrm>
            <a:off x="691009" y="1689739"/>
            <a:ext cx="8028361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sz="1400" dirty="0" smtClean="0"/>
              <a:t>Объекты имеют некоторые характеристики (например, координаты на</a:t>
            </a:r>
            <a:r>
              <a:rPr lang="en-US" sz="1400" dirty="0" smtClean="0"/>
              <a:t> </a:t>
            </a:r>
            <a:r>
              <a:rPr lang="ru-RU" sz="1400" dirty="0" smtClean="0"/>
              <a:t>плоскости </a:t>
            </a:r>
            <a:r>
              <a:rPr lang="en-US" sz="1400" i="1" dirty="0" smtClean="0"/>
              <a:t>x</a:t>
            </a:r>
            <a:r>
              <a:rPr lang="en-US" sz="1400" dirty="0" smtClean="0"/>
              <a:t> </a:t>
            </a:r>
            <a:r>
              <a:rPr lang="ru-RU" sz="1400" dirty="0" smtClean="0"/>
              <a:t>и </a:t>
            </a:r>
            <a:r>
              <a:rPr lang="en-US" sz="1400" i="1" dirty="0" smtClean="0"/>
              <a:t>y</a:t>
            </a:r>
            <a:r>
              <a:rPr lang="ru-RU" sz="1400" dirty="0" smtClean="0"/>
              <a:t>).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sz="1400" dirty="0" smtClean="0"/>
              <a:t>Задан размер</a:t>
            </a:r>
            <a:r>
              <a:rPr lang="en-US" sz="1400" dirty="0" smtClean="0"/>
              <a:t> (</a:t>
            </a:r>
            <a:r>
              <a:rPr lang="ru-RU" sz="1400" dirty="0" smtClean="0"/>
              <a:t>радиус</a:t>
            </a:r>
            <a:r>
              <a:rPr lang="en-US" sz="1400" dirty="0" smtClean="0"/>
              <a:t>)</a:t>
            </a:r>
            <a:r>
              <a:rPr lang="ru-RU" sz="1400" dirty="0" smtClean="0"/>
              <a:t> кластера </a:t>
            </a:r>
            <a:r>
              <a:rPr lang="en-US" sz="1400" i="1" dirty="0" smtClean="0"/>
              <a:t>R</a:t>
            </a:r>
            <a:r>
              <a:rPr lang="ru-RU" sz="1400" dirty="0" smtClean="0"/>
              <a:t>.</a:t>
            </a:r>
            <a:endParaRPr lang="en-US" sz="1400" dirty="0" smtClean="0"/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5131313" y="2110407"/>
            <a:ext cx="1444239" cy="264920"/>
          </a:xfrm>
          <a:prstGeom prst="roundRect">
            <a:avLst>
              <a:gd name="adj" fmla="val 50000"/>
            </a:avLst>
          </a:prstGeom>
          <a:ln w="127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200" dirty="0" smtClean="0"/>
              <a:t>Начало</a:t>
            </a:r>
            <a:endParaRPr lang="ru-RU" sz="1200" dirty="0"/>
          </a:p>
        </p:txBody>
      </p:sp>
      <p:sp>
        <p:nvSpPr>
          <p:cNvPr id="13" name="Блок-схема: данные 12"/>
          <p:cNvSpPr/>
          <p:nvPr/>
        </p:nvSpPr>
        <p:spPr>
          <a:xfrm>
            <a:off x="4110561" y="2614608"/>
            <a:ext cx="3495230" cy="346108"/>
          </a:xfrm>
          <a:prstGeom prst="flowChartInputOutput">
            <a:avLst/>
          </a:prstGeom>
          <a:ln w="127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000" i="1" dirty="0" smtClean="0"/>
              <a:t>Задать случайную точку</a:t>
            </a:r>
            <a:r>
              <a:rPr lang="ru-RU" sz="1400" i="1" dirty="0" smtClean="0"/>
              <a:t> </a:t>
            </a:r>
            <a:r>
              <a:rPr lang="ru-RU" sz="1100" i="1" dirty="0" smtClean="0"/>
              <a:t>С</a:t>
            </a:r>
            <a:r>
              <a:rPr lang="en-US" sz="800" i="1" dirty="0" err="1" smtClean="0"/>
              <a:t>i</a:t>
            </a:r>
            <a:endParaRPr lang="ru-RU" sz="1400" dirty="0"/>
          </a:p>
        </p:txBody>
      </p:sp>
      <p:sp>
        <p:nvSpPr>
          <p:cNvPr id="14" name="Прямоугольник 13"/>
          <p:cNvSpPr/>
          <p:nvPr/>
        </p:nvSpPr>
        <p:spPr>
          <a:xfrm>
            <a:off x="4196019" y="3110272"/>
            <a:ext cx="3329183" cy="362409"/>
          </a:xfrm>
          <a:prstGeom prst="rect">
            <a:avLst/>
          </a:prstGeom>
          <a:ln w="127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050" i="1" dirty="0" smtClean="0"/>
              <a:t>Для всех точек</a:t>
            </a:r>
            <a:r>
              <a:rPr lang="en-US" sz="1050" i="1" dirty="0"/>
              <a:t> </a:t>
            </a:r>
            <a:r>
              <a:rPr lang="en-US" sz="1200" i="1" dirty="0"/>
              <a:t>x</a:t>
            </a:r>
            <a:r>
              <a:rPr lang="en-US" sz="800" i="1" dirty="0"/>
              <a:t>i</a:t>
            </a:r>
            <a:r>
              <a:rPr lang="ru-RU" sz="1200" i="1" dirty="0" smtClean="0"/>
              <a:t> </a:t>
            </a:r>
            <a:r>
              <a:rPr lang="ru-RU" sz="1050" i="1" dirty="0" smtClean="0"/>
              <a:t>на расстоянии</a:t>
            </a:r>
            <a:r>
              <a:rPr lang="en-US" sz="1050" i="1" dirty="0" smtClean="0"/>
              <a:t> </a:t>
            </a:r>
            <a:r>
              <a:rPr lang="ru-RU" sz="1050" i="1" dirty="0" smtClean="0"/>
              <a:t>от </a:t>
            </a:r>
            <a:r>
              <a:rPr lang="ru-RU" sz="1200" i="1" dirty="0" smtClean="0"/>
              <a:t>С</a:t>
            </a:r>
            <a:r>
              <a:rPr lang="en-US" sz="700" i="1" dirty="0" err="1" smtClean="0"/>
              <a:t>i</a:t>
            </a:r>
            <a:r>
              <a:rPr lang="ru-RU" sz="1200" i="1" dirty="0" smtClean="0"/>
              <a:t> </a:t>
            </a:r>
            <a:r>
              <a:rPr lang="en-US" sz="1200" i="1" dirty="0" smtClean="0"/>
              <a:t>&lt;= R </a:t>
            </a:r>
            <a:r>
              <a:rPr lang="ru-RU" sz="1100" i="1" dirty="0" smtClean="0"/>
              <a:t>вычисляется центр масс С</a:t>
            </a:r>
            <a:r>
              <a:rPr lang="en-US" sz="1100" i="1" dirty="0" smtClean="0"/>
              <a:t>m</a:t>
            </a:r>
            <a:endParaRPr lang="ru-RU" sz="1200" dirty="0"/>
          </a:p>
        </p:txBody>
      </p:sp>
      <p:sp>
        <p:nvSpPr>
          <p:cNvPr id="15" name="Блок-схема: решение 14"/>
          <p:cNvSpPr/>
          <p:nvPr/>
        </p:nvSpPr>
        <p:spPr>
          <a:xfrm>
            <a:off x="4640401" y="3627534"/>
            <a:ext cx="2431810" cy="416041"/>
          </a:xfrm>
          <a:prstGeom prst="flowChartDecision">
            <a:avLst/>
          </a:prstGeom>
          <a:ln w="127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200" i="1" dirty="0" smtClean="0"/>
              <a:t>С</a:t>
            </a:r>
            <a:r>
              <a:rPr lang="en-US" sz="900" i="1" dirty="0" err="1" smtClean="0"/>
              <a:t>i</a:t>
            </a:r>
            <a:r>
              <a:rPr lang="ru-RU" sz="1200" i="1" dirty="0" smtClean="0">
                <a:ln w="9525">
                  <a:solidFill>
                    <a:schemeClr val="tx1"/>
                  </a:solidFill>
                </a:ln>
              </a:rPr>
              <a:t>=</a:t>
            </a:r>
            <a:r>
              <a:rPr lang="ru-RU" sz="1200" i="1" dirty="0" smtClean="0"/>
              <a:t>С</a:t>
            </a:r>
            <a:r>
              <a:rPr lang="en-US" sz="1200" i="1" dirty="0" smtClean="0"/>
              <a:t>m</a:t>
            </a:r>
            <a:r>
              <a:rPr lang="en-US" sz="1200" i="1" dirty="0" smtClean="0">
                <a:ln w="9525">
                  <a:solidFill>
                    <a:schemeClr val="tx1"/>
                  </a:solidFill>
                </a:ln>
              </a:rPr>
              <a:t>?</a:t>
            </a:r>
            <a:endParaRPr lang="ru-RU" sz="1200" i="1" dirty="0"/>
          </a:p>
        </p:txBody>
      </p:sp>
      <p:sp>
        <p:nvSpPr>
          <p:cNvPr id="18" name="Скругленный прямоугольник 17"/>
          <p:cNvSpPr/>
          <p:nvPr/>
        </p:nvSpPr>
        <p:spPr>
          <a:xfrm>
            <a:off x="5139858" y="5875560"/>
            <a:ext cx="1444239" cy="264920"/>
          </a:xfrm>
          <a:prstGeom prst="roundRect">
            <a:avLst>
              <a:gd name="adj" fmla="val 50000"/>
            </a:avLst>
          </a:prstGeom>
          <a:ln w="127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200" dirty="0" smtClean="0"/>
              <a:t>Останов</a:t>
            </a:r>
            <a:endParaRPr lang="ru-RU" sz="1200" dirty="0"/>
          </a:p>
        </p:txBody>
      </p:sp>
      <p:cxnSp>
        <p:nvCxnSpPr>
          <p:cNvPr id="20" name="Прямая соединительная линия 19"/>
          <p:cNvCxnSpPr>
            <a:stCxn id="12" idx="2"/>
            <a:endCxn id="13" idx="1"/>
          </p:cNvCxnSpPr>
          <p:nvPr/>
        </p:nvCxnSpPr>
        <p:spPr>
          <a:xfrm>
            <a:off x="5853433" y="2375327"/>
            <a:ext cx="4743" cy="239281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1" name="Прямая соединительная линия 20"/>
          <p:cNvCxnSpPr>
            <a:stCxn id="14" idx="0"/>
            <a:endCxn id="13" idx="4"/>
          </p:cNvCxnSpPr>
          <p:nvPr/>
        </p:nvCxnSpPr>
        <p:spPr>
          <a:xfrm flipH="1" flipV="1">
            <a:off x="5858176" y="2960716"/>
            <a:ext cx="2435" cy="14955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0" name="TextBox 29"/>
          <p:cNvSpPr txBox="1"/>
          <p:nvPr/>
        </p:nvSpPr>
        <p:spPr>
          <a:xfrm>
            <a:off x="6975324" y="3521295"/>
            <a:ext cx="418704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050" dirty="0" smtClean="0"/>
              <a:t>Нет</a:t>
            </a:r>
            <a:endParaRPr lang="ru-RU" dirty="0"/>
          </a:p>
        </p:txBody>
      </p:sp>
      <p:sp>
        <p:nvSpPr>
          <p:cNvPr id="31" name="TextBox 30"/>
          <p:cNvSpPr txBox="1"/>
          <p:nvPr/>
        </p:nvSpPr>
        <p:spPr>
          <a:xfrm>
            <a:off x="5314826" y="4080624"/>
            <a:ext cx="351378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050" dirty="0" smtClean="0"/>
              <a:t>Да</a:t>
            </a:r>
            <a:endParaRPr lang="ru-RU" dirty="0"/>
          </a:p>
        </p:txBody>
      </p:sp>
      <p:cxnSp>
        <p:nvCxnSpPr>
          <p:cNvPr id="36" name="Прямая соединительная линия 35"/>
          <p:cNvCxnSpPr>
            <a:stCxn id="15" idx="0"/>
            <a:endCxn id="14" idx="2"/>
          </p:cNvCxnSpPr>
          <p:nvPr/>
        </p:nvCxnSpPr>
        <p:spPr>
          <a:xfrm flipV="1">
            <a:off x="5856306" y="3472681"/>
            <a:ext cx="4305" cy="154853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61" name="Прямоугольник 60"/>
          <p:cNvSpPr/>
          <p:nvPr/>
        </p:nvSpPr>
        <p:spPr>
          <a:xfrm>
            <a:off x="6681233" y="4008054"/>
            <a:ext cx="2069223" cy="362409"/>
          </a:xfrm>
          <a:prstGeom prst="rect">
            <a:avLst/>
          </a:prstGeom>
          <a:ln w="127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050" i="1" dirty="0" smtClean="0"/>
              <a:t>Переходим</a:t>
            </a:r>
            <a:r>
              <a:rPr lang="en-US" sz="1050" i="1" dirty="0" smtClean="0"/>
              <a:t> </a:t>
            </a:r>
            <a:r>
              <a:rPr lang="ru-RU" sz="1050" i="1" dirty="0" smtClean="0"/>
              <a:t>в </a:t>
            </a:r>
            <a:r>
              <a:rPr lang="ru-RU" sz="1100" i="1" dirty="0" smtClean="0"/>
              <a:t> С</a:t>
            </a:r>
            <a:r>
              <a:rPr lang="en-US" sz="800" i="1" dirty="0" smtClean="0"/>
              <a:t>m    </a:t>
            </a:r>
            <a:r>
              <a:rPr lang="en-US" sz="1400" i="1" dirty="0" smtClean="0"/>
              <a:t>(</a:t>
            </a:r>
            <a:r>
              <a:rPr lang="en-US" sz="1200" i="1" dirty="0" err="1" smtClean="0"/>
              <a:t>C</a:t>
            </a:r>
            <a:r>
              <a:rPr lang="en-US" sz="1000" i="1" dirty="0" err="1" smtClean="0"/>
              <a:t>i</a:t>
            </a:r>
            <a:r>
              <a:rPr lang="en-US" sz="1200" i="1" dirty="0" smtClean="0"/>
              <a:t>=</a:t>
            </a:r>
            <a:r>
              <a:rPr lang="ru-RU" sz="1200" i="1" dirty="0" smtClean="0"/>
              <a:t>С</a:t>
            </a:r>
            <a:r>
              <a:rPr lang="en-US" sz="900" i="1" dirty="0" smtClean="0"/>
              <a:t>m</a:t>
            </a:r>
            <a:r>
              <a:rPr lang="en-US" sz="1400" i="1" dirty="0" smtClean="0"/>
              <a:t>)</a:t>
            </a:r>
            <a:endParaRPr lang="ru-RU" sz="1200" dirty="0"/>
          </a:p>
        </p:txBody>
      </p:sp>
      <p:cxnSp>
        <p:nvCxnSpPr>
          <p:cNvPr id="129048" name="Соединительная линия уступом 129047"/>
          <p:cNvCxnSpPr>
            <a:stCxn id="61" idx="0"/>
            <a:endCxn id="15" idx="3"/>
          </p:cNvCxnSpPr>
          <p:nvPr/>
        </p:nvCxnSpPr>
        <p:spPr>
          <a:xfrm rot="16200000" flipV="1">
            <a:off x="7307779" y="3599988"/>
            <a:ext cx="172499" cy="643634"/>
          </a:xfrm>
          <a:prstGeom prst="bentConnector2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9054" name="Соединительная линия уступом 129053"/>
          <p:cNvCxnSpPr>
            <a:stCxn id="61" idx="2"/>
          </p:cNvCxnSpPr>
          <p:nvPr/>
        </p:nvCxnSpPr>
        <p:spPr>
          <a:xfrm rot="5400000" flipH="1">
            <a:off x="6120743" y="2775362"/>
            <a:ext cx="1334969" cy="1855234"/>
          </a:xfrm>
          <a:prstGeom prst="bentConnector4">
            <a:avLst>
              <a:gd name="adj1" fmla="val -17124"/>
              <a:gd name="adj2" fmla="val -62609"/>
            </a:avLst>
          </a:prstGeom>
          <a:ln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3" name="Прямоугольник 82"/>
          <p:cNvSpPr/>
          <p:nvPr/>
        </p:nvSpPr>
        <p:spPr>
          <a:xfrm>
            <a:off x="4196020" y="4459537"/>
            <a:ext cx="3329183" cy="515281"/>
          </a:xfrm>
          <a:prstGeom prst="rect">
            <a:avLst/>
          </a:prstGeom>
          <a:ln w="127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050" i="1" dirty="0" smtClean="0"/>
              <a:t>Фиксируем </a:t>
            </a:r>
            <a:r>
              <a:rPr lang="ru-RU" sz="1200" i="1" dirty="0" smtClean="0"/>
              <a:t>С</a:t>
            </a:r>
            <a:r>
              <a:rPr lang="en-US" sz="700" i="1" dirty="0" err="1" smtClean="0"/>
              <a:t>i</a:t>
            </a:r>
            <a:r>
              <a:rPr lang="ru-RU" sz="1200" i="1" dirty="0" smtClean="0"/>
              <a:t>  </a:t>
            </a:r>
            <a:r>
              <a:rPr lang="ru-RU" sz="1100" i="1" dirty="0" smtClean="0"/>
              <a:t>как центр масс </a:t>
            </a:r>
            <a:r>
              <a:rPr lang="en-US" sz="1100" i="1" dirty="0" smtClean="0"/>
              <a:t>i </a:t>
            </a:r>
            <a:r>
              <a:rPr lang="ru-RU" sz="1100" i="1" dirty="0" smtClean="0"/>
              <a:t>кластера</a:t>
            </a:r>
          </a:p>
          <a:p>
            <a:pPr algn="ctr"/>
            <a:r>
              <a:rPr lang="ru-RU" sz="1200" i="1" dirty="0" smtClean="0"/>
              <a:t>Все </a:t>
            </a:r>
            <a:r>
              <a:rPr lang="en-US" sz="1200" i="1" dirty="0"/>
              <a:t>x</a:t>
            </a:r>
            <a:r>
              <a:rPr lang="en-US" sz="800" i="1" dirty="0"/>
              <a:t>i</a:t>
            </a:r>
            <a:r>
              <a:rPr lang="ru-RU" sz="1200" i="1" dirty="0" smtClean="0"/>
              <a:t> </a:t>
            </a:r>
            <a:r>
              <a:rPr lang="en-US" sz="1200" i="1" dirty="0" smtClean="0"/>
              <a:t>&lt;= R </a:t>
            </a:r>
            <a:r>
              <a:rPr lang="ru-RU" sz="1100" i="1" dirty="0" smtClean="0"/>
              <a:t>помечаем как эл-ты  </a:t>
            </a:r>
            <a:r>
              <a:rPr lang="en-US" sz="1100" i="1" dirty="0" err="1"/>
              <a:t>i</a:t>
            </a:r>
            <a:r>
              <a:rPr lang="en-US" sz="1100" i="1" dirty="0"/>
              <a:t> </a:t>
            </a:r>
            <a:r>
              <a:rPr lang="ru-RU" sz="1100" i="1" dirty="0"/>
              <a:t>кластера</a:t>
            </a:r>
          </a:p>
          <a:p>
            <a:pPr algn="ctr"/>
            <a:r>
              <a:rPr lang="ru-RU" sz="1100" i="1" dirty="0" smtClean="0"/>
              <a:t>и исключаем из дальнейшего рассмотрения</a:t>
            </a:r>
            <a:endParaRPr lang="ru-RU" sz="1100" i="1" dirty="0"/>
          </a:p>
        </p:txBody>
      </p:sp>
      <p:sp>
        <p:nvSpPr>
          <p:cNvPr id="89" name="Блок-схема: решение 88"/>
          <p:cNvSpPr/>
          <p:nvPr/>
        </p:nvSpPr>
        <p:spPr>
          <a:xfrm>
            <a:off x="4646073" y="5101836"/>
            <a:ext cx="2431810" cy="489527"/>
          </a:xfrm>
          <a:prstGeom prst="flowChartDecision">
            <a:avLst/>
          </a:prstGeom>
          <a:ln w="127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800" i="1" dirty="0" smtClean="0"/>
              <a:t>Есть свободные элементы</a:t>
            </a:r>
            <a:r>
              <a:rPr lang="en-US" sz="1200" i="1" dirty="0" smtClean="0">
                <a:ln w="9525">
                  <a:solidFill>
                    <a:schemeClr val="tx1"/>
                  </a:solidFill>
                </a:ln>
              </a:rPr>
              <a:t>?</a:t>
            </a:r>
            <a:endParaRPr lang="ru-RU" sz="1200" i="1" dirty="0"/>
          </a:p>
        </p:txBody>
      </p:sp>
      <p:cxnSp>
        <p:nvCxnSpPr>
          <p:cNvPr id="52240" name="Прямая соединительная линия 52239"/>
          <p:cNvCxnSpPr>
            <a:stCxn id="83" idx="0"/>
            <a:endCxn id="15" idx="2"/>
          </p:cNvCxnSpPr>
          <p:nvPr/>
        </p:nvCxnSpPr>
        <p:spPr>
          <a:xfrm flipH="1" flipV="1">
            <a:off x="5856306" y="4043575"/>
            <a:ext cx="4306" cy="415962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2" name="TextBox 91"/>
          <p:cNvSpPr txBox="1"/>
          <p:nvPr/>
        </p:nvSpPr>
        <p:spPr>
          <a:xfrm>
            <a:off x="5443273" y="5591363"/>
            <a:ext cx="418704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050" dirty="0" smtClean="0"/>
              <a:t>Нет</a:t>
            </a:r>
            <a:endParaRPr lang="ru-RU" dirty="0"/>
          </a:p>
        </p:txBody>
      </p:sp>
      <p:cxnSp>
        <p:nvCxnSpPr>
          <p:cNvPr id="52242" name="Прямая соединительная линия 52241"/>
          <p:cNvCxnSpPr>
            <a:stCxn id="89" idx="2"/>
            <a:endCxn id="18" idx="0"/>
          </p:cNvCxnSpPr>
          <p:nvPr/>
        </p:nvCxnSpPr>
        <p:spPr>
          <a:xfrm>
            <a:off x="5861978" y="5591363"/>
            <a:ext cx="0" cy="284197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244" name="Прямая соединительная линия 52243"/>
          <p:cNvCxnSpPr>
            <a:stCxn id="89" idx="0"/>
            <a:endCxn id="83" idx="2"/>
          </p:cNvCxnSpPr>
          <p:nvPr/>
        </p:nvCxnSpPr>
        <p:spPr>
          <a:xfrm flipH="1" flipV="1">
            <a:off x="5860612" y="4974818"/>
            <a:ext cx="1366" cy="12701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7" name="TextBox 96"/>
          <p:cNvSpPr txBox="1"/>
          <p:nvPr/>
        </p:nvSpPr>
        <p:spPr>
          <a:xfrm>
            <a:off x="4357697" y="5042607"/>
            <a:ext cx="351378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050" dirty="0" smtClean="0"/>
              <a:t>Да</a:t>
            </a:r>
            <a:endParaRPr lang="ru-RU" dirty="0"/>
          </a:p>
        </p:txBody>
      </p:sp>
      <p:cxnSp>
        <p:nvCxnSpPr>
          <p:cNvPr id="52246" name="Соединительная линия уступом 52245"/>
          <p:cNvCxnSpPr>
            <a:stCxn id="89" idx="1"/>
          </p:cNvCxnSpPr>
          <p:nvPr/>
        </p:nvCxnSpPr>
        <p:spPr>
          <a:xfrm rot="10800000" flipH="1">
            <a:off x="4646072" y="2494968"/>
            <a:ext cx="1207359" cy="2851633"/>
          </a:xfrm>
          <a:prstGeom prst="bentConnector4">
            <a:avLst>
              <a:gd name="adj1" fmla="val -68481"/>
              <a:gd name="adj2" fmla="val 100143"/>
            </a:avLst>
          </a:prstGeom>
          <a:ln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2" name="Picture 4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1113" y="2440784"/>
            <a:ext cx="2939755" cy="29276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528392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Номер слайда 6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0081F7C6-75BB-4641-BB88-7B6C0EBA8BF3}" type="slidenum">
              <a:rPr lang="ru-RU" altLang="ru-RU" sz="1400" smtClean="0"/>
              <a:pPr eaLnBrk="1" hangingPunct="1">
                <a:spcBef>
                  <a:spcPct val="0"/>
                </a:spcBef>
                <a:buFontTx/>
                <a:buNone/>
              </a:pPr>
              <a:t>53</a:t>
            </a:fld>
            <a:endParaRPr lang="ru-RU" altLang="ru-RU" sz="1400" smtClean="0"/>
          </a:p>
        </p:txBody>
      </p:sp>
      <p:sp>
        <p:nvSpPr>
          <p:cNvPr id="52227" name="Rectangle 2"/>
          <p:cNvSpPr>
            <a:spLocks noGrp="1" noChangeArrowheads="1"/>
          </p:cNvSpPr>
          <p:nvPr>
            <p:ph type="title"/>
          </p:nvPr>
        </p:nvSpPr>
        <p:spPr>
          <a:xfrm>
            <a:off x="478657" y="366839"/>
            <a:ext cx="8229600" cy="865188"/>
          </a:xfrm>
        </p:spPr>
        <p:txBody>
          <a:bodyPr/>
          <a:lstStyle/>
          <a:p>
            <a:pPr eaLnBrk="1" hangingPunct="1"/>
            <a:r>
              <a:rPr lang="ru-RU" altLang="ru-RU" sz="2400" dirty="0" smtClean="0">
                <a:solidFill>
                  <a:srgbClr val="0000FF"/>
                </a:solidFill>
              </a:rPr>
              <a:t>Алгоритм кластеризации </a:t>
            </a:r>
            <a:r>
              <a:rPr lang="en-US" altLang="ru-RU" sz="2400" i="1" dirty="0" smtClean="0">
                <a:solidFill>
                  <a:srgbClr val="0000FF"/>
                </a:solidFill>
              </a:rPr>
              <a:t>k</a:t>
            </a:r>
            <a:r>
              <a:rPr lang="en-US" altLang="ru-RU" sz="2400" dirty="0" smtClean="0">
                <a:solidFill>
                  <a:srgbClr val="0000FF"/>
                </a:solidFill>
              </a:rPr>
              <a:t>-</a:t>
            </a:r>
            <a:r>
              <a:rPr lang="ru-RU" altLang="ru-RU" sz="2400" dirty="0" smtClean="0">
                <a:solidFill>
                  <a:srgbClr val="0000FF"/>
                </a:solidFill>
              </a:rPr>
              <a:t>средних</a:t>
            </a:r>
            <a:br>
              <a:rPr lang="ru-RU" altLang="ru-RU" sz="2400" dirty="0" smtClean="0">
                <a:solidFill>
                  <a:srgbClr val="0000FF"/>
                </a:solidFill>
              </a:rPr>
            </a:br>
            <a:r>
              <a:rPr lang="en-US" altLang="ru-RU" sz="2400" dirty="0" smtClean="0">
                <a:solidFill>
                  <a:srgbClr val="0000FF"/>
                </a:solidFill>
              </a:rPr>
              <a:t>(</a:t>
            </a:r>
            <a:r>
              <a:rPr lang="en-US" altLang="ru-RU" sz="2400" i="1" dirty="0" smtClean="0">
                <a:solidFill>
                  <a:srgbClr val="0000FF"/>
                </a:solidFill>
              </a:rPr>
              <a:t>k</a:t>
            </a:r>
            <a:r>
              <a:rPr lang="en-US" altLang="ru-RU" sz="2400" dirty="0" smtClean="0">
                <a:solidFill>
                  <a:srgbClr val="0000FF"/>
                </a:solidFill>
              </a:rPr>
              <a:t>-means</a:t>
            </a:r>
            <a:r>
              <a:rPr lang="ru-RU" altLang="ru-RU" sz="2400" dirty="0" smtClean="0">
                <a:solidFill>
                  <a:srgbClr val="0000FF"/>
                </a:solidFill>
              </a:rPr>
              <a:t>)</a:t>
            </a:r>
          </a:p>
        </p:txBody>
      </p:sp>
      <p:pic>
        <p:nvPicPr>
          <p:cNvPr id="52228" name="Picture 3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6326188"/>
            <a:ext cx="4038600" cy="531812"/>
          </a:xfrm>
          <a:noFill/>
        </p:spPr>
      </p:pic>
      <p:sp>
        <p:nvSpPr>
          <p:cNvPr id="52229" name="Line 10"/>
          <p:cNvSpPr>
            <a:spLocks noChangeShapeType="1"/>
          </p:cNvSpPr>
          <p:nvPr/>
        </p:nvSpPr>
        <p:spPr bwMode="auto">
          <a:xfrm>
            <a:off x="323850" y="476250"/>
            <a:ext cx="8497888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52232" name="Rectangle 16"/>
          <p:cNvSpPr>
            <a:spLocks noChangeArrowheads="1"/>
          </p:cNvSpPr>
          <p:nvPr/>
        </p:nvSpPr>
        <p:spPr bwMode="auto">
          <a:xfrm>
            <a:off x="1260426" y="1381962"/>
            <a:ext cx="2576636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sz="1400" dirty="0" smtClean="0"/>
              <a:t>Задано множество объектов </a:t>
            </a:r>
          </a:p>
        </p:txBody>
      </p:sp>
      <p:sp>
        <p:nvSpPr>
          <p:cNvPr id="47" name="Rectangle 16"/>
          <p:cNvSpPr>
            <a:spLocks noChangeArrowheads="1"/>
          </p:cNvSpPr>
          <p:nvPr/>
        </p:nvSpPr>
        <p:spPr bwMode="auto">
          <a:xfrm>
            <a:off x="467544" y="6225118"/>
            <a:ext cx="8251826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100" b="1" dirty="0" smtClean="0"/>
              <a:t>В результате решения получает </a:t>
            </a:r>
            <a:r>
              <a:rPr lang="en-US" altLang="ru-RU" sz="1100" b="1" i="1" dirty="0" smtClean="0"/>
              <a:t>k</a:t>
            </a:r>
            <a:r>
              <a:rPr lang="en-US" altLang="ru-RU" sz="1100" b="1" dirty="0" smtClean="0"/>
              <a:t> </a:t>
            </a:r>
            <a:r>
              <a:rPr lang="ru-RU" altLang="ru-RU" sz="1100" b="1" dirty="0" smtClean="0"/>
              <a:t>кластеров</a:t>
            </a:r>
            <a:endParaRPr lang="en-US" altLang="ru-RU" sz="1100" dirty="0" smtClean="0"/>
          </a:p>
        </p:txBody>
      </p:sp>
      <p:graphicFrame>
        <p:nvGraphicFramePr>
          <p:cNvPr id="2" name="Объект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01865372"/>
              </p:ext>
            </p:extLst>
          </p:nvPr>
        </p:nvGraphicFramePr>
        <p:xfrm>
          <a:off x="3943350" y="1321541"/>
          <a:ext cx="1863725" cy="3603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970" name="Формула" r:id="rId4" imgW="1104840" imgH="228600" progId="Equation.3">
                  <p:embed/>
                </p:oleObj>
              </mc:Choice>
              <mc:Fallback>
                <p:oleObj name="Формула" r:id="rId4" imgW="110484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43350" y="1321541"/>
                        <a:ext cx="1863725" cy="3603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9" name="Rectangle 16"/>
          <p:cNvSpPr>
            <a:spLocks noChangeArrowheads="1"/>
          </p:cNvSpPr>
          <p:nvPr/>
        </p:nvSpPr>
        <p:spPr bwMode="auto">
          <a:xfrm>
            <a:off x="691009" y="1689739"/>
            <a:ext cx="8028361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sz="1400" dirty="0" smtClean="0"/>
              <a:t>Объекты имеют некоторые характеристики (например, координаты на</a:t>
            </a:r>
            <a:r>
              <a:rPr lang="en-US" sz="1400" dirty="0" smtClean="0"/>
              <a:t> </a:t>
            </a:r>
            <a:r>
              <a:rPr lang="ru-RU" sz="1400" dirty="0" smtClean="0"/>
              <a:t>плоскости </a:t>
            </a:r>
            <a:r>
              <a:rPr lang="en-US" sz="1400" i="1" dirty="0" smtClean="0"/>
              <a:t>x</a:t>
            </a:r>
            <a:r>
              <a:rPr lang="en-US" sz="1400" dirty="0" smtClean="0"/>
              <a:t> </a:t>
            </a:r>
            <a:r>
              <a:rPr lang="ru-RU" sz="1400" dirty="0" smtClean="0"/>
              <a:t>и </a:t>
            </a:r>
            <a:r>
              <a:rPr lang="en-US" sz="1400" i="1" dirty="0" smtClean="0"/>
              <a:t>y</a:t>
            </a:r>
            <a:r>
              <a:rPr lang="ru-RU" sz="1400" dirty="0" smtClean="0"/>
              <a:t>).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sz="1400" dirty="0" smtClean="0"/>
              <a:t>Задан</a:t>
            </a:r>
            <a:r>
              <a:rPr lang="ru-RU" sz="1400" dirty="0"/>
              <a:t>о</a:t>
            </a:r>
            <a:r>
              <a:rPr lang="ru-RU" sz="1400" dirty="0" smtClean="0"/>
              <a:t> число кластеров </a:t>
            </a:r>
            <a:r>
              <a:rPr lang="en-US" sz="1400" i="1" dirty="0" smtClean="0"/>
              <a:t>k</a:t>
            </a:r>
            <a:r>
              <a:rPr lang="ru-RU" sz="1400" dirty="0" smtClean="0"/>
              <a:t>.</a:t>
            </a:r>
            <a:endParaRPr lang="en-US" sz="1400" dirty="0" smtClean="0"/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5139859" y="2110407"/>
            <a:ext cx="1444239" cy="264920"/>
          </a:xfrm>
          <a:prstGeom prst="roundRect">
            <a:avLst>
              <a:gd name="adj" fmla="val 50000"/>
            </a:avLst>
          </a:prstGeom>
          <a:ln w="127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200" dirty="0" smtClean="0"/>
              <a:t>Начало</a:t>
            </a:r>
            <a:endParaRPr lang="ru-RU" sz="1200" dirty="0"/>
          </a:p>
        </p:txBody>
      </p:sp>
      <p:sp>
        <p:nvSpPr>
          <p:cNvPr id="13" name="Блок-схема: данные 12"/>
          <p:cNvSpPr/>
          <p:nvPr/>
        </p:nvSpPr>
        <p:spPr>
          <a:xfrm>
            <a:off x="3922520" y="2520602"/>
            <a:ext cx="3879789" cy="346108"/>
          </a:xfrm>
          <a:prstGeom prst="flowChartInputOutput">
            <a:avLst/>
          </a:prstGeom>
          <a:ln w="127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000" i="1" dirty="0" smtClean="0"/>
              <a:t>Задать</a:t>
            </a:r>
            <a:r>
              <a:rPr lang="en-US" sz="1000" i="1" dirty="0" smtClean="0"/>
              <a:t> </a:t>
            </a:r>
            <a:r>
              <a:rPr lang="en-US" sz="1000" i="1" dirty="0"/>
              <a:t>k</a:t>
            </a:r>
            <a:r>
              <a:rPr lang="ru-RU" sz="1000" i="1" dirty="0" smtClean="0"/>
              <a:t> случайных точек</a:t>
            </a:r>
            <a:r>
              <a:rPr lang="ru-RU" sz="1400" i="1" dirty="0" smtClean="0"/>
              <a:t> </a:t>
            </a:r>
            <a:r>
              <a:rPr lang="ru-RU" sz="1100" i="1" dirty="0" smtClean="0"/>
              <a:t>С</a:t>
            </a:r>
            <a:r>
              <a:rPr lang="ru-RU" sz="800" i="1" dirty="0" smtClean="0"/>
              <a:t>1...</a:t>
            </a:r>
            <a:r>
              <a:rPr lang="ru-RU" sz="1050" i="1" dirty="0" smtClean="0"/>
              <a:t>С</a:t>
            </a:r>
            <a:r>
              <a:rPr lang="en-US" sz="1050" i="1" dirty="0" smtClean="0"/>
              <a:t>k</a:t>
            </a:r>
            <a:endParaRPr lang="ru-RU" sz="1400" dirty="0"/>
          </a:p>
        </p:txBody>
      </p:sp>
      <p:sp>
        <p:nvSpPr>
          <p:cNvPr id="14" name="Прямоугольник 13"/>
          <p:cNvSpPr/>
          <p:nvPr/>
        </p:nvSpPr>
        <p:spPr>
          <a:xfrm>
            <a:off x="4196019" y="3110272"/>
            <a:ext cx="3329183" cy="555206"/>
          </a:xfrm>
          <a:prstGeom prst="rect">
            <a:avLst/>
          </a:prstGeom>
          <a:ln w="127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050" i="1" dirty="0" smtClean="0"/>
              <a:t>Каждый объект</a:t>
            </a:r>
            <a:r>
              <a:rPr lang="en-US" sz="1050" i="1" dirty="0" smtClean="0"/>
              <a:t> </a:t>
            </a:r>
            <a:r>
              <a:rPr lang="en-US" sz="1200" i="1" dirty="0"/>
              <a:t>x</a:t>
            </a:r>
            <a:r>
              <a:rPr lang="en-US" sz="800" i="1" dirty="0"/>
              <a:t>i</a:t>
            </a:r>
            <a:r>
              <a:rPr lang="ru-RU" sz="1200" i="1" dirty="0" smtClean="0"/>
              <a:t> </a:t>
            </a:r>
            <a:r>
              <a:rPr lang="ru-RU" sz="1100" i="1" dirty="0" smtClean="0"/>
              <a:t>приписывается</a:t>
            </a:r>
            <a:r>
              <a:rPr lang="ru-RU" sz="1050" i="1" dirty="0" smtClean="0"/>
              <a:t> ближайшему  </a:t>
            </a:r>
            <a:r>
              <a:rPr lang="ru-RU" sz="1200" i="1" dirty="0" smtClean="0"/>
              <a:t>С</a:t>
            </a:r>
            <a:r>
              <a:rPr lang="en-US" sz="700" i="1" dirty="0" smtClean="0"/>
              <a:t>j</a:t>
            </a:r>
            <a:r>
              <a:rPr lang="ru-RU" sz="1200" i="1" dirty="0" smtClean="0"/>
              <a:t> </a:t>
            </a:r>
            <a:r>
              <a:rPr lang="en-US" sz="1200" i="1" dirty="0" smtClean="0"/>
              <a:t>, </a:t>
            </a:r>
            <a:r>
              <a:rPr lang="ru-RU" sz="1100" i="1" dirty="0" smtClean="0"/>
              <a:t>для полученных групп вычисляются центры масс С</a:t>
            </a:r>
            <a:r>
              <a:rPr lang="en-US" sz="1100" i="1" dirty="0" err="1" smtClean="0"/>
              <a:t>m</a:t>
            </a:r>
            <a:r>
              <a:rPr lang="en-US" sz="1100" i="1" dirty="0" err="1"/>
              <a:t>j</a:t>
            </a:r>
            <a:endParaRPr lang="ru-RU" sz="1200" dirty="0"/>
          </a:p>
        </p:txBody>
      </p:sp>
      <p:sp>
        <p:nvSpPr>
          <p:cNvPr id="15" name="Блок-схема: решение 14"/>
          <p:cNvSpPr/>
          <p:nvPr/>
        </p:nvSpPr>
        <p:spPr>
          <a:xfrm>
            <a:off x="4640401" y="3858276"/>
            <a:ext cx="2431810" cy="416041"/>
          </a:xfrm>
          <a:prstGeom prst="flowChartDecision">
            <a:avLst/>
          </a:prstGeom>
          <a:ln w="127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200" i="1" dirty="0" smtClean="0"/>
              <a:t>С</a:t>
            </a:r>
            <a:r>
              <a:rPr lang="en-US" sz="900" i="1" dirty="0" smtClean="0"/>
              <a:t>j</a:t>
            </a:r>
            <a:r>
              <a:rPr lang="ru-RU" sz="1200" i="1" dirty="0" smtClean="0">
                <a:ln w="9525">
                  <a:solidFill>
                    <a:schemeClr val="tx1"/>
                  </a:solidFill>
                </a:ln>
              </a:rPr>
              <a:t>=</a:t>
            </a:r>
            <a:r>
              <a:rPr lang="ru-RU" sz="1200" i="1" dirty="0" smtClean="0"/>
              <a:t>С</a:t>
            </a:r>
            <a:r>
              <a:rPr lang="en-US" sz="1100" i="1" dirty="0" err="1" smtClean="0"/>
              <a:t>mj</a:t>
            </a:r>
            <a:r>
              <a:rPr lang="en-US" sz="1200" i="1" dirty="0" smtClean="0">
                <a:ln w="9525">
                  <a:solidFill>
                    <a:schemeClr val="tx1"/>
                  </a:solidFill>
                </a:ln>
              </a:rPr>
              <a:t>?</a:t>
            </a:r>
            <a:endParaRPr lang="ru-RU" sz="1200" i="1" dirty="0"/>
          </a:p>
        </p:txBody>
      </p:sp>
      <p:sp>
        <p:nvSpPr>
          <p:cNvPr id="18" name="Скругленный прямоугольник 17"/>
          <p:cNvSpPr/>
          <p:nvPr/>
        </p:nvSpPr>
        <p:spPr>
          <a:xfrm>
            <a:off x="5140295" y="5362485"/>
            <a:ext cx="1444239" cy="264920"/>
          </a:xfrm>
          <a:prstGeom prst="roundRect">
            <a:avLst>
              <a:gd name="adj" fmla="val 50000"/>
            </a:avLst>
          </a:prstGeom>
          <a:ln w="127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200" dirty="0" smtClean="0"/>
              <a:t>Останов</a:t>
            </a:r>
            <a:endParaRPr lang="ru-RU" sz="1200" dirty="0"/>
          </a:p>
        </p:txBody>
      </p:sp>
      <p:cxnSp>
        <p:nvCxnSpPr>
          <p:cNvPr id="20" name="Прямая соединительная линия 19"/>
          <p:cNvCxnSpPr>
            <a:stCxn id="12" idx="2"/>
            <a:endCxn id="13" idx="1"/>
          </p:cNvCxnSpPr>
          <p:nvPr/>
        </p:nvCxnSpPr>
        <p:spPr>
          <a:xfrm>
            <a:off x="5861979" y="2375327"/>
            <a:ext cx="436" cy="145275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1" name="Прямая соединительная линия 20"/>
          <p:cNvCxnSpPr>
            <a:stCxn id="14" idx="0"/>
            <a:endCxn id="13" idx="4"/>
          </p:cNvCxnSpPr>
          <p:nvPr/>
        </p:nvCxnSpPr>
        <p:spPr>
          <a:xfrm flipV="1">
            <a:off x="5860611" y="2866710"/>
            <a:ext cx="1804" cy="243562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0" name="TextBox 29"/>
          <p:cNvSpPr txBox="1"/>
          <p:nvPr/>
        </p:nvSpPr>
        <p:spPr>
          <a:xfrm>
            <a:off x="7026348" y="3761706"/>
            <a:ext cx="418704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050" dirty="0" smtClean="0"/>
              <a:t>Нет</a:t>
            </a:r>
            <a:endParaRPr lang="ru-RU" dirty="0"/>
          </a:p>
        </p:txBody>
      </p:sp>
      <p:sp>
        <p:nvSpPr>
          <p:cNvPr id="31" name="TextBox 30"/>
          <p:cNvSpPr txBox="1"/>
          <p:nvPr/>
        </p:nvSpPr>
        <p:spPr>
          <a:xfrm>
            <a:off x="5219683" y="4226336"/>
            <a:ext cx="351378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050" dirty="0" smtClean="0"/>
              <a:t>Да</a:t>
            </a:r>
            <a:endParaRPr lang="ru-RU" dirty="0"/>
          </a:p>
        </p:txBody>
      </p:sp>
      <p:cxnSp>
        <p:nvCxnSpPr>
          <p:cNvPr id="36" name="Прямая соединительная линия 35"/>
          <p:cNvCxnSpPr>
            <a:stCxn id="15" idx="0"/>
            <a:endCxn id="14" idx="2"/>
          </p:cNvCxnSpPr>
          <p:nvPr/>
        </p:nvCxnSpPr>
        <p:spPr>
          <a:xfrm flipV="1">
            <a:off x="5856306" y="3665478"/>
            <a:ext cx="4305" cy="19279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61" name="Прямоугольник 60"/>
          <p:cNvSpPr/>
          <p:nvPr/>
        </p:nvSpPr>
        <p:spPr>
          <a:xfrm>
            <a:off x="7399493" y="4510813"/>
            <a:ext cx="1422245" cy="504303"/>
          </a:xfrm>
          <a:prstGeom prst="rect">
            <a:avLst/>
          </a:prstGeom>
          <a:ln w="127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050" i="1" dirty="0" smtClean="0"/>
              <a:t>Переходим</a:t>
            </a:r>
            <a:r>
              <a:rPr lang="en-US" sz="1050" i="1" dirty="0" smtClean="0"/>
              <a:t> </a:t>
            </a:r>
            <a:r>
              <a:rPr lang="ru-RU" sz="1050" i="1" dirty="0" smtClean="0"/>
              <a:t>в </a:t>
            </a:r>
            <a:r>
              <a:rPr lang="ru-RU" sz="1100" i="1" dirty="0" smtClean="0"/>
              <a:t> </a:t>
            </a:r>
            <a:endParaRPr lang="en-US" sz="1100" i="1" dirty="0" smtClean="0"/>
          </a:p>
          <a:p>
            <a:pPr algn="ctr"/>
            <a:r>
              <a:rPr lang="ru-RU" sz="1100" i="1" dirty="0" smtClean="0"/>
              <a:t>С</a:t>
            </a:r>
            <a:r>
              <a:rPr lang="en-US" sz="800" i="1" dirty="0" err="1" smtClean="0"/>
              <a:t>mj</a:t>
            </a:r>
            <a:r>
              <a:rPr lang="en-US" sz="800" i="1" dirty="0" smtClean="0"/>
              <a:t>    </a:t>
            </a:r>
            <a:r>
              <a:rPr lang="en-US" sz="1400" i="1" dirty="0" smtClean="0"/>
              <a:t>(</a:t>
            </a:r>
            <a:r>
              <a:rPr lang="en-US" sz="1200" i="1" dirty="0" err="1" smtClean="0"/>
              <a:t>C</a:t>
            </a:r>
            <a:r>
              <a:rPr lang="en-US" sz="1000" i="1" dirty="0" err="1" smtClean="0"/>
              <a:t>j</a:t>
            </a:r>
            <a:r>
              <a:rPr lang="en-US" sz="1200" i="1" dirty="0" smtClean="0"/>
              <a:t>=</a:t>
            </a:r>
            <a:r>
              <a:rPr lang="ru-RU" sz="1200" i="1" dirty="0" smtClean="0"/>
              <a:t>С</a:t>
            </a:r>
            <a:r>
              <a:rPr lang="en-US" sz="900" i="1" dirty="0" err="1" smtClean="0"/>
              <a:t>mj</a:t>
            </a:r>
            <a:r>
              <a:rPr lang="en-US" sz="1400" i="1" dirty="0" smtClean="0"/>
              <a:t>)</a:t>
            </a:r>
            <a:endParaRPr lang="ru-RU" sz="1200" dirty="0"/>
          </a:p>
        </p:txBody>
      </p:sp>
      <p:cxnSp>
        <p:nvCxnSpPr>
          <p:cNvPr id="129048" name="Соединительная линия уступом 129047"/>
          <p:cNvCxnSpPr>
            <a:stCxn id="61" idx="0"/>
            <a:endCxn id="15" idx="3"/>
          </p:cNvCxnSpPr>
          <p:nvPr/>
        </p:nvCxnSpPr>
        <p:spPr>
          <a:xfrm rot="16200000" flipV="1">
            <a:off x="7369156" y="3769352"/>
            <a:ext cx="444516" cy="1038405"/>
          </a:xfrm>
          <a:prstGeom prst="bentConnector2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9054" name="Соединительная линия уступом 129053"/>
          <p:cNvCxnSpPr>
            <a:stCxn id="61" idx="2"/>
          </p:cNvCxnSpPr>
          <p:nvPr/>
        </p:nvCxnSpPr>
        <p:spPr>
          <a:xfrm rot="5400000" flipH="1">
            <a:off x="5953763" y="2858264"/>
            <a:ext cx="2041581" cy="2272124"/>
          </a:xfrm>
          <a:prstGeom prst="bentConnector4">
            <a:avLst>
              <a:gd name="adj1" fmla="val -11197"/>
              <a:gd name="adj2" fmla="val -38159"/>
            </a:avLst>
          </a:prstGeom>
          <a:ln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3" name="Прямоугольник 82"/>
          <p:cNvSpPr/>
          <p:nvPr/>
        </p:nvSpPr>
        <p:spPr>
          <a:xfrm>
            <a:off x="4392539" y="4510813"/>
            <a:ext cx="2934164" cy="570244"/>
          </a:xfrm>
          <a:prstGeom prst="rect">
            <a:avLst/>
          </a:prstGeom>
          <a:ln w="127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050" i="1" dirty="0" smtClean="0"/>
              <a:t>Фиксируем </a:t>
            </a:r>
            <a:r>
              <a:rPr lang="ru-RU" sz="1200" i="1" dirty="0" smtClean="0"/>
              <a:t>С</a:t>
            </a:r>
            <a:r>
              <a:rPr lang="en-US" sz="700" i="1" dirty="0" smtClean="0"/>
              <a:t>j</a:t>
            </a:r>
            <a:r>
              <a:rPr lang="ru-RU" sz="1200" i="1" dirty="0" smtClean="0"/>
              <a:t>  </a:t>
            </a:r>
            <a:r>
              <a:rPr lang="ru-RU" sz="1100" i="1" dirty="0" smtClean="0"/>
              <a:t>как центр</a:t>
            </a:r>
            <a:r>
              <a:rPr lang="ru-RU" sz="1100" i="1" dirty="0"/>
              <a:t>ы</a:t>
            </a:r>
            <a:r>
              <a:rPr lang="ru-RU" sz="1100" i="1" dirty="0" smtClean="0"/>
              <a:t> масс кластеров</a:t>
            </a:r>
          </a:p>
          <a:p>
            <a:pPr algn="ctr"/>
            <a:r>
              <a:rPr lang="ru-RU" sz="1100" i="1" dirty="0" smtClean="0"/>
              <a:t>а</a:t>
            </a:r>
            <a:r>
              <a:rPr lang="ru-RU" sz="1200" i="1" dirty="0" smtClean="0"/>
              <a:t> </a:t>
            </a:r>
            <a:r>
              <a:rPr lang="en-US" sz="1200" i="1" dirty="0"/>
              <a:t>x</a:t>
            </a:r>
            <a:r>
              <a:rPr lang="en-US" sz="800" i="1" dirty="0"/>
              <a:t>i</a:t>
            </a:r>
            <a:r>
              <a:rPr lang="ru-RU" sz="1200" i="1" dirty="0" smtClean="0"/>
              <a:t> </a:t>
            </a:r>
            <a:r>
              <a:rPr lang="en-US" sz="1200" i="1" dirty="0" smtClean="0"/>
              <a:t> </a:t>
            </a:r>
            <a:r>
              <a:rPr lang="ru-RU" sz="1100" i="1" dirty="0" smtClean="0"/>
              <a:t>помечаем как эл-ты  </a:t>
            </a:r>
            <a:r>
              <a:rPr lang="en-US" sz="1100" i="1" dirty="0" smtClean="0"/>
              <a:t>j </a:t>
            </a:r>
            <a:r>
              <a:rPr lang="ru-RU" sz="1100" i="1" dirty="0" smtClean="0"/>
              <a:t>кластеров</a:t>
            </a:r>
            <a:endParaRPr lang="ru-RU" sz="1100" i="1" dirty="0"/>
          </a:p>
        </p:txBody>
      </p:sp>
      <p:cxnSp>
        <p:nvCxnSpPr>
          <p:cNvPr id="52240" name="Прямая соединительная линия 52239"/>
          <p:cNvCxnSpPr>
            <a:stCxn id="83" idx="0"/>
            <a:endCxn id="15" idx="2"/>
          </p:cNvCxnSpPr>
          <p:nvPr/>
        </p:nvCxnSpPr>
        <p:spPr>
          <a:xfrm flipH="1" flipV="1">
            <a:off x="5856306" y="4274317"/>
            <a:ext cx="3315" cy="23649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242" name="Прямая соединительная линия 52241"/>
          <p:cNvCxnSpPr>
            <a:stCxn id="83" idx="2"/>
            <a:endCxn id="18" idx="0"/>
          </p:cNvCxnSpPr>
          <p:nvPr/>
        </p:nvCxnSpPr>
        <p:spPr>
          <a:xfrm>
            <a:off x="5859621" y="5081057"/>
            <a:ext cx="2794" cy="28142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7" name="Picture 5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899" y="2536300"/>
            <a:ext cx="2970855" cy="29586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097460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800" dirty="0" smtClean="0">
                <a:solidFill>
                  <a:srgbClr val="0000FF"/>
                </a:solidFill>
              </a:rPr>
              <a:t>Пример кластеризации</a:t>
            </a:r>
            <a:endParaRPr lang="ru-RU" sz="2800" dirty="0">
              <a:solidFill>
                <a:srgbClr val="0000FF"/>
              </a:solidFill>
            </a:endParaRP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3384E11-87B2-4372-B71D-61B0684AE164}" type="slidenum">
              <a:rPr lang="ru-RU" smtClean="0"/>
              <a:pPr>
                <a:defRPr/>
              </a:pPr>
              <a:t>54</a:t>
            </a:fld>
            <a:endParaRPr lang="ru-RU"/>
          </a:p>
        </p:txBody>
      </p:sp>
      <p:pic>
        <p:nvPicPr>
          <p:cNvPr id="281602" name="Рисунок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3728" y="1340768"/>
            <a:ext cx="4896544" cy="48687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18128148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800" dirty="0" smtClean="0">
                <a:solidFill>
                  <a:srgbClr val="0000FF"/>
                </a:solidFill>
              </a:rPr>
              <a:t>Применение кластерного анализа для выбора структуры сети</a:t>
            </a:r>
            <a:endParaRPr lang="ru-RU" sz="2800" dirty="0">
              <a:solidFill>
                <a:srgbClr val="0000FF"/>
              </a:solidFill>
            </a:endParaRP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3384E11-87B2-4372-B71D-61B0684AE164}" type="slidenum">
              <a:rPr lang="ru-RU" smtClean="0"/>
              <a:pPr>
                <a:defRPr/>
              </a:pPr>
              <a:t>55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25561781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46446" y="260648"/>
            <a:ext cx="8229600" cy="792088"/>
          </a:xfrm>
        </p:spPr>
        <p:txBody>
          <a:bodyPr>
            <a:noAutofit/>
          </a:bodyPr>
          <a:lstStyle/>
          <a:p>
            <a:r>
              <a:rPr lang="en-US" sz="1800" dirty="0" smtClean="0">
                <a:solidFill>
                  <a:srgbClr val="0000FF"/>
                </a:solidFill>
              </a:rPr>
              <a:t>3.2.1 </a:t>
            </a:r>
            <a:r>
              <a:rPr lang="ru-RU" sz="1800" dirty="0" smtClean="0">
                <a:solidFill>
                  <a:srgbClr val="0000FF"/>
                </a:solidFill>
              </a:rPr>
              <a:t>Зависимость пропускной способности </a:t>
            </a:r>
            <a:br>
              <a:rPr lang="ru-RU" sz="1800" dirty="0" smtClean="0">
                <a:solidFill>
                  <a:srgbClr val="0000FF"/>
                </a:solidFill>
              </a:rPr>
            </a:br>
            <a:r>
              <a:rPr lang="ru-RU" sz="1800" dirty="0" smtClean="0">
                <a:solidFill>
                  <a:srgbClr val="0000FF"/>
                </a:solidFill>
              </a:rPr>
              <a:t>(интенсивности обслуженного трафика) от распределения трафика по территории</a:t>
            </a:r>
            <a:endParaRPr lang="ru-RU" sz="1800" dirty="0">
              <a:solidFill>
                <a:srgbClr val="0000FF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B4BD9D-49C5-4538-8B50-D376792B066F}" type="slidenum">
              <a:rPr lang="ru-RU" smtClean="0"/>
              <a:t>56</a:t>
            </a:fld>
            <a:endParaRPr lang="ru-RU"/>
          </a:p>
        </p:txBody>
      </p:sp>
      <p:pic>
        <p:nvPicPr>
          <p:cNvPr id="5" name="Picture 2" descr="http://www.sut.ru/images/struct/umir/logo_word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29" y="6528977"/>
            <a:ext cx="1252203" cy="2843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6" name="Прямая соединительная линия 5"/>
          <p:cNvCxnSpPr/>
          <p:nvPr/>
        </p:nvCxnSpPr>
        <p:spPr>
          <a:xfrm>
            <a:off x="35496" y="6381328"/>
            <a:ext cx="9029067" cy="0"/>
          </a:xfrm>
          <a:prstGeom prst="line">
            <a:avLst/>
          </a:prstGeom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7" name="Объект 2"/>
          <p:cNvSpPr txBox="1">
            <a:spLocks/>
          </p:cNvSpPr>
          <p:nvPr/>
        </p:nvSpPr>
        <p:spPr>
          <a:xfrm>
            <a:off x="435229" y="1628800"/>
            <a:ext cx="8229600" cy="48245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 sz="2000" dirty="0" smtClean="0"/>
          </a:p>
          <a:p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3707905" y="3770089"/>
            <a:ext cx="2031450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 smtClean="0"/>
              <a:t>Равномерное распределение</a:t>
            </a:r>
          </a:p>
          <a:p>
            <a:r>
              <a:rPr lang="ru-RU" sz="1400" dirty="0"/>
              <a:t>т</a:t>
            </a:r>
            <a:r>
              <a:rPr lang="ru-RU" sz="1400" dirty="0" smtClean="0"/>
              <a:t>рафика по территории</a:t>
            </a:r>
            <a:endParaRPr lang="ru-RU" sz="1400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624786" y="1321817"/>
            <a:ext cx="2867094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 smtClean="0"/>
              <a:t>Пропускная способность БС</a:t>
            </a:r>
            <a:endParaRPr lang="ru-RU" sz="1400" dirty="0"/>
          </a:p>
        </p:txBody>
      </p:sp>
      <p:sp>
        <p:nvSpPr>
          <p:cNvPr id="14" name="Прямоугольник 13"/>
          <p:cNvSpPr/>
          <p:nvPr/>
        </p:nvSpPr>
        <p:spPr>
          <a:xfrm>
            <a:off x="3347864" y="1321817"/>
            <a:ext cx="5048714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 smtClean="0"/>
              <a:t>Функция распределения пропускной способности БС</a:t>
            </a:r>
            <a:endParaRPr lang="ru-RU" sz="1400" dirty="0"/>
          </a:p>
        </p:txBody>
      </p:sp>
      <p:graphicFrame>
        <p:nvGraphicFramePr>
          <p:cNvPr id="15" name="Объект 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59376698"/>
              </p:ext>
            </p:extLst>
          </p:nvPr>
        </p:nvGraphicFramePr>
        <p:xfrm>
          <a:off x="3815305" y="5187801"/>
          <a:ext cx="3848100" cy="460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994" name="Формула" r:id="rId4" imgW="2450880" imgH="291960" progId="Equation.3">
                  <p:embed/>
                </p:oleObj>
              </mc:Choice>
              <mc:Fallback>
                <p:oleObj name="Формула" r:id="rId4" imgW="2450880" imgH="29196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15305" y="5187801"/>
                        <a:ext cx="3848100" cy="4603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8440" name="Picture 8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36102" y="1550764"/>
            <a:ext cx="2286000" cy="2219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8441" name="Picture 9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64467" y="1521618"/>
            <a:ext cx="2274887" cy="2176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8444" name="Picture 1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6580" y="1622772"/>
            <a:ext cx="2003425" cy="1800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" name="Рисунок 308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848" y="3501008"/>
            <a:ext cx="1720518" cy="17931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Прямоугольник 16"/>
          <p:cNvSpPr/>
          <p:nvPr/>
        </p:nvSpPr>
        <p:spPr>
          <a:xfrm>
            <a:off x="6358644" y="3826086"/>
            <a:ext cx="2031450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 smtClean="0"/>
              <a:t>Нормальное</a:t>
            </a:r>
          </a:p>
          <a:p>
            <a:r>
              <a:rPr lang="ru-RU" sz="1400" dirty="0" smtClean="0"/>
              <a:t>распределение</a:t>
            </a:r>
          </a:p>
          <a:p>
            <a:r>
              <a:rPr lang="ru-RU" sz="1400" dirty="0"/>
              <a:t>т</a:t>
            </a:r>
            <a:r>
              <a:rPr lang="ru-RU" sz="1400" dirty="0" smtClean="0"/>
              <a:t>рафика по территории</a:t>
            </a:r>
            <a:endParaRPr lang="ru-RU" sz="1400" dirty="0"/>
          </a:p>
        </p:txBody>
      </p:sp>
      <p:pic>
        <p:nvPicPr>
          <p:cNvPr id="18" name="Picture 8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8039" y="5373216"/>
            <a:ext cx="1224136" cy="4948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378342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46446" y="260648"/>
            <a:ext cx="8229600" cy="792088"/>
          </a:xfrm>
        </p:spPr>
        <p:txBody>
          <a:bodyPr>
            <a:noAutofit/>
          </a:bodyPr>
          <a:lstStyle/>
          <a:p>
            <a:r>
              <a:rPr lang="ru-RU" sz="1600" dirty="0" smtClean="0">
                <a:solidFill>
                  <a:srgbClr val="0000FF"/>
                </a:solidFill>
              </a:rPr>
              <a:t>3.3 Выбор координат базовой станции при произвольном </a:t>
            </a:r>
            <a:br>
              <a:rPr lang="ru-RU" sz="1600" dirty="0" smtClean="0">
                <a:solidFill>
                  <a:srgbClr val="0000FF"/>
                </a:solidFill>
              </a:rPr>
            </a:br>
            <a:r>
              <a:rPr lang="ru-RU" sz="1600" dirty="0" smtClean="0">
                <a:solidFill>
                  <a:srgbClr val="0000FF"/>
                </a:solidFill>
              </a:rPr>
              <a:t>законе распределения трафика по территории</a:t>
            </a:r>
            <a:endParaRPr lang="ru-RU" sz="1600" dirty="0">
              <a:solidFill>
                <a:srgbClr val="0000FF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B4BD9D-49C5-4538-8B50-D376792B066F}" type="slidenum">
              <a:rPr lang="ru-RU" smtClean="0"/>
              <a:t>57</a:t>
            </a:fld>
            <a:endParaRPr lang="ru-RU"/>
          </a:p>
        </p:txBody>
      </p:sp>
      <p:pic>
        <p:nvPicPr>
          <p:cNvPr id="5" name="Picture 2" descr="http://www.sut.ru/images/struct/umir/logo_word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29" y="6528977"/>
            <a:ext cx="1252203" cy="2843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6" name="Прямая соединительная линия 5"/>
          <p:cNvCxnSpPr/>
          <p:nvPr/>
        </p:nvCxnSpPr>
        <p:spPr>
          <a:xfrm>
            <a:off x="35496" y="6381328"/>
            <a:ext cx="9029067" cy="0"/>
          </a:xfrm>
          <a:prstGeom prst="line">
            <a:avLst/>
          </a:prstGeom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7" name="Объект 2"/>
          <p:cNvSpPr txBox="1">
            <a:spLocks/>
          </p:cNvSpPr>
          <p:nvPr/>
        </p:nvSpPr>
        <p:spPr>
          <a:xfrm>
            <a:off x="435229" y="1340768"/>
            <a:ext cx="8229600" cy="48245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 sz="2000" dirty="0" smtClean="0"/>
          </a:p>
          <a:p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805613" y="908720"/>
            <a:ext cx="7488832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 smtClean="0"/>
              <a:t>Результаты</a:t>
            </a:r>
            <a:endParaRPr lang="ru-RU" sz="1600" dirty="0"/>
          </a:p>
          <a:p>
            <a:pPr marL="342900" indent="-342900">
              <a:buAutoNum type="arabicPeriod"/>
            </a:pPr>
            <a:r>
              <a:rPr lang="ru-RU" sz="1600" dirty="0" smtClean="0"/>
              <a:t>При некоторых допущениях координаты размещения базовой станции будут совпадать с центром «масс» абонентского трафика.</a:t>
            </a:r>
            <a:endParaRPr lang="ru-RU" sz="1600" dirty="0"/>
          </a:p>
          <a:p>
            <a:pPr marL="342900" indent="-342900">
              <a:buAutoNum type="arabicPeriod"/>
            </a:pPr>
            <a:r>
              <a:rPr lang="ru-RU" sz="1600" dirty="0"/>
              <a:t>В качестве целевой функции </a:t>
            </a:r>
            <a:r>
              <a:rPr lang="ru-RU" sz="1600" dirty="0" smtClean="0"/>
              <a:t>используется  максимум </a:t>
            </a:r>
            <a:r>
              <a:rPr lang="ru-RU" sz="1600" dirty="0"/>
              <a:t>пропускной </a:t>
            </a:r>
            <a:r>
              <a:rPr lang="ru-RU" sz="1600" dirty="0" smtClean="0"/>
              <a:t>способности (интенсивности обслуженного трафика), от координат размещения базовых станций.</a:t>
            </a:r>
            <a:endParaRPr lang="ru-RU" sz="1600" dirty="0"/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75100" y="2688934"/>
            <a:ext cx="2989809" cy="26186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10" name="Object 2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87026311"/>
              </p:ext>
            </p:extLst>
          </p:nvPr>
        </p:nvGraphicFramePr>
        <p:xfrm>
          <a:off x="846616" y="2669565"/>
          <a:ext cx="2274887" cy="6524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058" name="Формула" r:id="rId5" imgW="1562040" imgH="444240" progId="Equation.3">
                  <p:embed/>
                </p:oleObj>
              </mc:Choice>
              <mc:Fallback>
                <p:oleObj name="Формула" r:id="rId5" imgW="1562040" imgH="4442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46616" y="2669565"/>
                        <a:ext cx="2274887" cy="65246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Rectangle 26"/>
          <p:cNvSpPr>
            <a:spLocks noChangeArrowheads="1"/>
          </p:cNvSpPr>
          <p:nvPr/>
        </p:nvSpPr>
        <p:spPr bwMode="auto">
          <a:xfrm>
            <a:off x="3059832" y="2822163"/>
            <a:ext cx="457200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r>
              <a:rPr lang="ru-RU" altLang="ru-RU" sz="1200" dirty="0">
                <a:cs typeface="Times New Roman" pitchFamily="18" charset="0"/>
              </a:rPr>
              <a:t> (м)</a:t>
            </a:r>
            <a:r>
              <a:rPr lang="ru-RU" altLang="ru-RU" sz="900" dirty="0"/>
              <a:t> </a:t>
            </a:r>
            <a:endParaRPr lang="ru-RU" altLang="ru-RU" dirty="0"/>
          </a:p>
        </p:txBody>
      </p:sp>
      <p:graphicFrame>
        <p:nvGraphicFramePr>
          <p:cNvPr id="12" name="Object 3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01498633"/>
              </p:ext>
            </p:extLst>
          </p:nvPr>
        </p:nvGraphicFramePr>
        <p:xfrm>
          <a:off x="846616" y="3326988"/>
          <a:ext cx="2160587" cy="6270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059" name="Формула" r:id="rId7" imgW="1562040" imgH="444240" progId="Equation.3">
                  <p:embed/>
                </p:oleObj>
              </mc:Choice>
              <mc:Fallback>
                <p:oleObj name="Формула" r:id="rId7" imgW="1562040" imgH="4442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46616" y="3326988"/>
                        <a:ext cx="2160587" cy="62706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Rectangle 32"/>
          <p:cNvSpPr>
            <a:spLocks noChangeArrowheads="1"/>
          </p:cNvSpPr>
          <p:nvPr/>
        </p:nvSpPr>
        <p:spPr bwMode="auto">
          <a:xfrm>
            <a:off x="2962672" y="3471450"/>
            <a:ext cx="457200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r>
              <a:rPr lang="ru-RU" altLang="ru-RU" sz="1200" dirty="0">
                <a:cs typeface="Times New Roman" pitchFamily="18" charset="0"/>
              </a:rPr>
              <a:t> (м)</a:t>
            </a:r>
            <a:r>
              <a:rPr lang="ru-RU" altLang="ru-RU" sz="900" dirty="0"/>
              <a:t> </a:t>
            </a:r>
            <a:endParaRPr lang="ru-RU" altLang="ru-RU" dirty="0"/>
          </a:p>
        </p:txBody>
      </p:sp>
      <p:graphicFrame>
        <p:nvGraphicFramePr>
          <p:cNvPr id="14" name="Object 3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03303876"/>
              </p:ext>
            </p:extLst>
          </p:nvPr>
        </p:nvGraphicFramePr>
        <p:xfrm>
          <a:off x="899592" y="4083223"/>
          <a:ext cx="1766887" cy="5699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060" name="Формула" r:id="rId9" imgW="1218960" imgH="380880" progId="Equation.3">
                  <p:embed/>
                </p:oleObj>
              </mc:Choice>
              <mc:Fallback>
                <p:oleObj name="Формула" r:id="rId9" imgW="1218960" imgH="3808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99592" y="4083223"/>
                        <a:ext cx="1766887" cy="5699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Rectangle 35"/>
          <p:cNvSpPr>
            <a:spLocks noChangeArrowheads="1"/>
          </p:cNvSpPr>
          <p:nvPr/>
        </p:nvSpPr>
        <p:spPr bwMode="auto">
          <a:xfrm>
            <a:off x="2627784" y="4149080"/>
            <a:ext cx="696913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r>
              <a:rPr lang="ru-RU" altLang="ru-RU" sz="1200" dirty="0">
                <a:cs typeface="Times New Roman" pitchFamily="18" charset="0"/>
              </a:rPr>
              <a:t> (бит</a:t>
            </a:r>
            <a:r>
              <a:rPr lang="en-US" altLang="ru-RU" sz="1200" dirty="0">
                <a:cs typeface="Times New Roman" pitchFamily="18" charset="0"/>
              </a:rPr>
              <a:t>/</a:t>
            </a:r>
            <a:r>
              <a:rPr lang="ru-RU" altLang="ru-RU" sz="1200" dirty="0">
                <a:cs typeface="Times New Roman" pitchFamily="18" charset="0"/>
              </a:rPr>
              <a:t>с)</a:t>
            </a:r>
            <a:r>
              <a:rPr lang="ru-RU" altLang="ru-RU" sz="900" dirty="0"/>
              <a:t> </a:t>
            </a:r>
            <a:endParaRPr lang="ru-RU" altLang="ru-RU" dirty="0"/>
          </a:p>
        </p:txBody>
      </p:sp>
      <p:graphicFrame>
        <p:nvGraphicFramePr>
          <p:cNvPr id="16" name="Object 3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48215607"/>
              </p:ext>
            </p:extLst>
          </p:nvPr>
        </p:nvGraphicFramePr>
        <p:xfrm>
          <a:off x="922114" y="4663455"/>
          <a:ext cx="1417638" cy="619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061" name="Формула" r:id="rId11" imgW="977760" imgH="431640" progId="Equation.3">
                  <p:embed/>
                </p:oleObj>
              </mc:Choice>
              <mc:Fallback>
                <p:oleObj name="Формула" r:id="rId11" imgW="977760" imgH="4316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22114" y="4663455"/>
                        <a:ext cx="1417638" cy="6191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" name="Rectangle 38"/>
          <p:cNvSpPr>
            <a:spLocks noChangeArrowheads="1"/>
          </p:cNvSpPr>
          <p:nvPr/>
        </p:nvSpPr>
        <p:spPr bwMode="auto">
          <a:xfrm>
            <a:off x="2123728" y="4828555"/>
            <a:ext cx="457200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r>
              <a:rPr lang="ru-RU" altLang="ru-RU" sz="1200" dirty="0">
                <a:cs typeface="Times New Roman" pitchFamily="18" charset="0"/>
              </a:rPr>
              <a:t> (м)</a:t>
            </a:r>
            <a:r>
              <a:rPr lang="ru-RU" altLang="ru-RU" sz="900" dirty="0"/>
              <a:t> </a:t>
            </a:r>
            <a:endParaRPr lang="ru-RU" altLang="ru-RU" dirty="0"/>
          </a:p>
        </p:txBody>
      </p:sp>
      <p:graphicFrame>
        <p:nvGraphicFramePr>
          <p:cNvPr id="18" name="Object 3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50471599"/>
              </p:ext>
            </p:extLst>
          </p:nvPr>
        </p:nvGraphicFramePr>
        <p:xfrm>
          <a:off x="3031809" y="4653136"/>
          <a:ext cx="1439863" cy="625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062" name="Формула" r:id="rId13" imgW="990360" imgH="431640" progId="Equation.3">
                  <p:embed/>
                </p:oleObj>
              </mc:Choice>
              <mc:Fallback>
                <p:oleObj name="Формула" r:id="rId13" imgW="990360" imgH="4316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31809" y="4653136"/>
                        <a:ext cx="1439863" cy="6254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9" name="Rectangle 41"/>
          <p:cNvSpPr>
            <a:spLocks noChangeArrowheads="1"/>
          </p:cNvSpPr>
          <p:nvPr/>
        </p:nvSpPr>
        <p:spPr bwMode="auto">
          <a:xfrm>
            <a:off x="4427984" y="4829603"/>
            <a:ext cx="457200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r>
              <a:rPr lang="ru-RU" altLang="ru-RU" sz="1200" dirty="0">
                <a:cs typeface="Times New Roman" pitchFamily="18" charset="0"/>
              </a:rPr>
              <a:t> (м)</a:t>
            </a:r>
            <a:r>
              <a:rPr lang="ru-RU" altLang="ru-RU" sz="900" dirty="0"/>
              <a:t> </a:t>
            </a:r>
            <a:endParaRPr lang="ru-RU" altLang="ru-RU" dirty="0"/>
          </a:p>
        </p:txBody>
      </p:sp>
      <p:graphicFrame>
        <p:nvGraphicFramePr>
          <p:cNvPr id="20" name="Object 4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05895898"/>
              </p:ext>
            </p:extLst>
          </p:nvPr>
        </p:nvGraphicFramePr>
        <p:xfrm>
          <a:off x="983779" y="5336261"/>
          <a:ext cx="923925" cy="647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063" name="Формула" r:id="rId15" imgW="609480" imgH="431640" progId="Equation.3">
                  <p:embed/>
                </p:oleObj>
              </mc:Choice>
              <mc:Fallback>
                <p:oleObj name="Формула" r:id="rId15" imgW="609480" imgH="4316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83779" y="5336261"/>
                        <a:ext cx="923925" cy="6477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1" name="Rectangle 44"/>
          <p:cNvSpPr>
            <a:spLocks noChangeArrowheads="1"/>
          </p:cNvSpPr>
          <p:nvPr/>
        </p:nvSpPr>
        <p:spPr bwMode="auto">
          <a:xfrm>
            <a:off x="5387256" y="2865150"/>
            <a:ext cx="768159" cy="276999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/>
        </p:spPr>
        <p:txBody>
          <a:bodyPr wrap="none" anchor="ctr">
            <a:spAutoFit/>
          </a:bodyPr>
          <a:lstStyle/>
          <a:p>
            <a:r>
              <a:rPr lang="ru-RU" altLang="ru-RU" sz="1200" dirty="0">
                <a:cs typeface="Times New Roman" pitchFamily="18" charset="0"/>
              </a:rPr>
              <a:t> </a:t>
            </a:r>
            <a:r>
              <a:rPr lang="en-US" altLang="ru-RU" sz="1200" i="1" dirty="0">
                <a:cs typeface="Times New Roman" pitchFamily="18" charset="0"/>
              </a:rPr>
              <a:t>b</a:t>
            </a:r>
            <a:r>
              <a:rPr lang="ru-RU" altLang="ru-RU" sz="1200" dirty="0" smtClean="0">
                <a:cs typeface="Times New Roman" pitchFamily="18" charset="0"/>
              </a:rPr>
              <a:t>(бит</a:t>
            </a:r>
            <a:r>
              <a:rPr lang="en-US" altLang="ru-RU" sz="1200" dirty="0">
                <a:cs typeface="Times New Roman" pitchFamily="18" charset="0"/>
              </a:rPr>
              <a:t>/</a:t>
            </a:r>
            <a:r>
              <a:rPr lang="ru-RU" altLang="ru-RU" sz="1200" dirty="0">
                <a:cs typeface="Times New Roman" pitchFamily="18" charset="0"/>
              </a:rPr>
              <a:t>с)</a:t>
            </a:r>
            <a:r>
              <a:rPr lang="ru-RU" altLang="ru-RU" sz="900" dirty="0"/>
              <a:t> </a:t>
            </a:r>
            <a:endParaRPr lang="ru-RU" altLang="ru-RU" dirty="0"/>
          </a:p>
        </p:txBody>
      </p:sp>
      <p:sp>
        <p:nvSpPr>
          <p:cNvPr id="22" name="Rectangle 35"/>
          <p:cNvSpPr>
            <a:spLocks noChangeArrowheads="1"/>
          </p:cNvSpPr>
          <p:nvPr/>
        </p:nvSpPr>
        <p:spPr bwMode="auto">
          <a:xfrm>
            <a:off x="1930871" y="5542648"/>
            <a:ext cx="696913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r>
              <a:rPr lang="ru-RU" altLang="ru-RU" sz="1200" dirty="0">
                <a:cs typeface="Times New Roman" pitchFamily="18" charset="0"/>
              </a:rPr>
              <a:t> (бит</a:t>
            </a:r>
            <a:r>
              <a:rPr lang="en-US" altLang="ru-RU" sz="1200" dirty="0">
                <a:cs typeface="Times New Roman" pitchFamily="18" charset="0"/>
              </a:rPr>
              <a:t>/</a:t>
            </a:r>
            <a:r>
              <a:rPr lang="ru-RU" altLang="ru-RU" sz="1200" dirty="0">
                <a:cs typeface="Times New Roman" pitchFamily="18" charset="0"/>
              </a:rPr>
              <a:t>с)</a:t>
            </a:r>
            <a:r>
              <a:rPr lang="ru-RU" altLang="ru-RU" sz="900" dirty="0"/>
              <a:t> </a:t>
            </a:r>
            <a:endParaRPr lang="ru-RU" altLang="ru-RU" dirty="0"/>
          </a:p>
        </p:txBody>
      </p:sp>
      <p:sp>
        <p:nvSpPr>
          <p:cNvPr id="23" name="Rectangle 44"/>
          <p:cNvSpPr>
            <a:spLocks noChangeArrowheads="1"/>
          </p:cNvSpPr>
          <p:nvPr/>
        </p:nvSpPr>
        <p:spPr bwMode="auto">
          <a:xfrm rot="1652644">
            <a:off x="5744327" y="4768525"/>
            <a:ext cx="1189813" cy="276999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/>
        </p:spPr>
        <p:txBody>
          <a:bodyPr wrap="none" anchor="ctr">
            <a:spAutoFit/>
          </a:bodyPr>
          <a:lstStyle/>
          <a:p>
            <a:r>
              <a:rPr lang="ru-RU" altLang="ru-RU" sz="1200" dirty="0">
                <a:cs typeface="Times New Roman" pitchFamily="18" charset="0"/>
              </a:rPr>
              <a:t> </a:t>
            </a:r>
            <a:r>
              <a:rPr lang="ru-RU" altLang="ru-RU" sz="1200" i="1" dirty="0" smtClean="0">
                <a:cs typeface="Times New Roman" pitchFamily="18" charset="0"/>
              </a:rPr>
              <a:t>Расстояние, м</a:t>
            </a:r>
            <a:endParaRPr lang="ru-RU" altLang="ru-RU" dirty="0"/>
          </a:p>
        </p:txBody>
      </p:sp>
      <p:sp>
        <p:nvSpPr>
          <p:cNvPr id="24" name="Rectangle 44"/>
          <p:cNvSpPr>
            <a:spLocks noChangeArrowheads="1"/>
          </p:cNvSpPr>
          <p:nvPr/>
        </p:nvSpPr>
        <p:spPr bwMode="auto">
          <a:xfrm rot="20535030">
            <a:off x="7308304" y="4827905"/>
            <a:ext cx="1189813" cy="276999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/>
        </p:spPr>
        <p:txBody>
          <a:bodyPr wrap="none" anchor="ctr">
            <a:spAutoFit/>
          </a:bodyPr>
          <a:lstStyle/>
          <a:p>
            <a:r>
              <a:rPr lang="ru-RU" altLang="ru-RU" sz="1200" dirty="0">
                <a:cs typeface="Times New Roman" pitchFamily="18" charset="0"/>
              </a:rPr>
              <a:t> </a:t>
            </a:r>
            <a:r>
              <a:rPr lang="ru-RU" altLang="ru-RU" sz="1200" i="1" dirty="0" smtClean="0">
                <a:cs typeface="Times New Roman" pitchFamily="18" charset="0"/>
              </a:rPr>
              <a:t>Расстояние, м</a:t>
            </a:r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36318970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46446" y="260648"/>
            <a:ext cx="8229600" cy="792088"/>
          </a:xfrm>
        </p:spPr>
        <p:txBody>
          <a:bodyPr>
            <a:noAutofit/>
          </a:bodyPr>
          <a:lstStyle/>
          <a:p>
            <a:r>
              <a:rPr lang="ru-RU" sz="1800" dirty="0" smtClean="0">
                <a:solidFill>
                  <a:srgbClr val="0000FF"/>
                </a:solidFill>
              </a:rPr>
              <a:t>4.4 Моделирование и реализация, </a:t>
            </a:r>
            <a:r>
              <a:rPr lang="ru-RU" sz="1800" dirty="0">
                <a:solidFill>
                  <a:srgbClr val="0000FF"/>
                </a:solidFill>
              </a:rPr>
              <a:t>публикации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B4BD9D-49C5-4538-8B50-D376792B066F}" type="slidenum">
              <a:rPr lang="ru-RU" smtClean="0"/>
              <a:t>58</a:t>
            </a:fld>
            <a:endParaRPr lang="ru-RU"/>
          </a:p>
        </p:txBody>
      </p:sp>
      <p:pic>
        <p:nvPicPr>
          <p:cNvPr id="5" name="Picture 2" descr="http://www.sut.ru/images/struct/umir/logo_word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29" y="6528977"/>
            <a:ext cx="1252203" cy="2843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6" name="Прямая соединительная линия 5"/>
          <p:cNvCxnSpPr/>
          <p:nvPr/>
        </p:nvCxnSpPr>
        <p:spPr>
          <a:xfrm>
            <a:off x="35496" y="6381328"/>
            <a:ext cx="9029067" cy="0"/>
          </a:xfrm>
          <a:prstGeom prst="line">
            <a:avLst/>
          </a:prstGeom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7" name="Объект 2"/>
          <p:cNvSpPr txBox="1">
            <a:spLocks/>
          </p:cNvSpPr>
          <p:nvPr/>
        </p:nvSpPr>
        <p:spPr>
          <a:xfrm>
            <a:off x="435229" y="1422349"/>
            <a:ext cx="8229600" cy="48245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 sz="2000" dirty="0" smtClean="0"/>
          </a:p>
          <a:p>
            <a:endParaRPr lang="ru-RU" dirty="0"/>
          </a:p>
        </p:txBody>
      </p:sp>
      <p:graphicFrame>
        <p:nvGraphicFramePr>
          <p:cNvPr id="9" name="Объект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57568268"/>
              </p:ext>
            </p:extLst>
          </p:nvPr>
        </p:nvGraphicFramePr>
        <p:xfrm>
          <a:off x="4409009" y="1162845"/>
          <a:ext cx="3835448" cy="3068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4042" name="Точечный рисунок" r:id="rId5" imgW="12193702" imgH="9752381" progId="PBrush">
                  <p:embed/>
                </p:oleObj>
              </mc:Choice>
              <mc:Fallback>
                <p:oleObj name="Точечный рисунок" r:id="rId5" imgW="12193702" imgH="9752381" progId="PBrush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09009" y="1162845"/>
                        <a:ext cx="3835448" cy="30685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3392" name="Picture 80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1196752"/>
            <a:ext cx="3132137" cy="3135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67807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Номер слайда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04EF5472-F1F3-4D3A-B2E3-85346EB2CC8B}" type="slidenum">
              <a:rPr lang="ru-RU" altLang="ru-RU" sz="1400" smtClean="0"/>
              <a:pPr eaLnBrk="1" hangingPunct="1">
                <a:spcBef>
                  <a:spcPct val="0"/>
                </a:spcBef>
                <a:buFontTx/>
                <a:buNone/>
              </a:pPr>
              <a:t>59</a:t>
            </a:fld>
            <a:endParaRPr lang="ru-RU" altLang="ru-RU" sz="1400" smtClean="0"/>
          </a:p>
        </p:txBody>
      </p:sp>
      <p:sp>
        <p:nvSpPr>
          <p:cNvPr id="37891" name="Rectangle 2"/>
          <p:cNvSpPr>
            <a:spLocks noGrp="1" noChangeArrowheads="1"/>
          </p:cNvSpPr>
          <p:nvPr>
            <p:ph type="body" idx="4294967295"/>
          </p:nvPr>
        </p:nvSpPr>
        <p:spPr>
          <a:xfrm>
            <a:off x="3419475" y="476250"/>
            <a:ext cx="2520950" cy="792163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ru-RU" altLang="ru-RU" sz="2400" dirty="0" smtClean="0">
                <a:solidFill>
                  <a:srgbClr val="0000FF"/>
                </a:solidFill>
              </a:rPr>
              <a:t>Выводы</a:t>
            </a:r>
          </a:p>
          <a:p>
            <a:pPr eaLnBrk="1" hangingPunct="1"/>
            <a:endParaRPr lang="ru-RU" altLang="ru-RU" dirty="0" smtClean="0">
              <a:solidFill>
                <a:srgbClr val="0000FF"/>
              </a:solidFill>
            </a:endParaRPr>
          </a:p>
        </p:txBody>
      </p:sp>
      <p:sp>
        <p:nvSpPr>
          <p:cNvPr id="37892" name="Rectangle 3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/>
          </a:p>
        </p:txBody>
      </p:sp>
      <p:pic>
        <p:nvPicPr>
          <p:cNvPr id="37893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326188"/>
            <a:ext cx="4038600" cy="531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7894" name="Line 5"/>
          <p:cNvSpPr>
            <a:spLocks noChangeShapeType="1"/>
          </p:cNvSpPr>
          <p:nvPr/>
        </p:nvSpPr>
        <p:spPr bwMode="auto">
          <a:xfrm>
            <a:off x="323850" y="476250"/>
            <a:ext cx="8497888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37895" name="Rectangle 7"/>
          <p:cNvSpPr>
            <a:spLocks noChangeArrowheads="1"/>
          </p:cNvSpPr>
          <p:nvPr/>
        </p:nvSpPr>
        <p:spPr bwMode="auto">
          <a:xfrm>
            <a:off x="539750" y="1196975"/>
            <a:ext cx="8229600" cy="3600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altLang="ru-RU" sz="1600" dirty="0" smtClean="0"/>
              <a:t>Задачи оптимизации решаются при комплексном использовании теоретических методов моделирования сетей связи и методов оптимизации.</a:t>
            </a:r>
            <a:endParaRPr lang="ru-RU" altLang="ru-RU" sz="1600" dirty="0"/>
          </a:p>
          <a:p>
            <a:pPr eaLnBrk="1" hangingPunct="1"/>
            <a:r>
              <a:rPr lang="ru-RU" altLang="ru-RU" sz="1600" dirty="0" smtClean="0"/>
              <a:t>Для постановки задачи оптимизации необходима формулировка цели и определение возможностей управления параметрами системы</a:t>
            </a:r>
            <a:r>
              <a:rPr lang="en-US" altLang="ru-RU" sz="1600" dirty="0" smtClean="0"/>
              <a:t>;</a:t>
            </a:r>
            <a:endParaRPr lang="ru-RU" altLang="ru-RU" sz="1600" dirty="0"/>
          </a:p>
          <a:p>
            <a:pPr eaLnBrk="1" hangingPunct="1"/>
            <a:r>
              <a:rPr lang="ru-RU" altLang="ru-RU" sz="1600" dirty="0" smtClean="0"/>
              <a:t>В зависимости от решаемой задачи могут быть применены аналитические или численные методы оптимизации.</a:t>
            </a:r>
            <a:endParaRPr lang="ru-RU" altLang="ru-RU" sz="1600" dirty="0"/>
          </a:p>
          <a:p>
            <a:pPr eaLnBrk="1" hangingPunct="1"/>
            <a:r>
              <a:rPr lang="ru-RU" altLang="ru-RU" sz="1600" dirty="0" smtClean="0"/>
              <a:t>В целях упрощения задачи следует стремиться к тому чтобы целевая функция была, решаемой аналитически. Если это невозможно, то следует пытаться  упростить ее, например, построив в виде выпуклой функции.</a:t>
            </a:r>
          </a:p>
          <a:p>
            <a:pPr eaLnBrk="1" hangingPunct="1"/>
            <a:endParaRPr lang="ru-RU" altLang="ru-RU" sz="1600" dirty="0"/>
          </a:p>
          <a:p>
            <a:pPr eaLnBrk="1" hangingPunct="1">
              <a:buFontTx/>
              <a:buNone/>
            </a:pPr>
            <a:endParaRPr lang="ru-RU" altLang="ru-RU" sz="1600" dirty="0"/>
          </a:p>
        </p:txBody>
      </p:sp>
    </p:spTree>
    <p:extLst>
      <p:ext uri="{BB962C8B-B14F-4D97-AF65-F5344CB8AC3E}">
        <p14:creationId xmlns:p14="http://schemas.microsoft.com/office/powerpoint/2010/main" val="11900864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Номер слайда 6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0081F7C6-75BB-4641-BB88-7B6C0EBA8BF3}" type="slidenum">
              <a:rPr lang="ru-RU" altLang="ru-RU" sz="1400" smtClean="0"/>
              <a:pPr eaLnBrk="1" hangingPunct="1">
                <a:spcBef>
                  <a:spcPct val="0"/>
                </a:spcBef>
                <a:buFontTx/>
                <a:buNone/>
              </a:pPr>
              <a:t>6</a:t>
            </a:fld>
            <a:endParaRPr lang="ru-RU" altLang="ru-RU" sz="1400" smtClean="0"/>
          </a:p>
        </p:txBody>
      </p:sp>
      <p:sp>
        <p:nvSpPr>
          <p:cNvPr id="52227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332656"/>
            <a:ext cx="8229600" cy="865188"/>
          </a:xfrm>
        </p:spPr>
        <p:txBody>
          <a:bodyPr/>
          <a:lstStyle/>
          <a:p>
            <a:pPr eaLnBrk="1" hangingPunct="1"/>
            <a:r>
              <a:rPr lang="ru-RU" altLang="ru-RU" sz="1800" dirty="0" smtClean="0">
                <a:solidFill>
                  <a:srgbClr val="0000FF"/>
                </a:solidFill>
              </a:rPr>
              <a:t>Метод Хука-</a:t>
            </a:r>
            <a:r>
              <a:rPr lang="ru-RU" altLang="ru-RU" sz="1800" dirty="0" err="1" smtClean="0">
                <a:solidFill>
                  <a:srgbClr val="0000FF"/>
                </a:solidFill>
              </a:rPr>
              <a:t>Дживса</a:t>
            </a:r>
            <a:r>
              <a:rPr lang="ru-RU" altLang="ru-RU" sz="1800" dirty="0" smtClean="0">
                <a:solidFill>
                  <a:srgbClr val="0000FF"/>
                </a:solidFill>
              </a:rPr>
              <a:t> (поиск по образцу)</a:t>
            </a:r>
            <a:endParaRPr lang="ru-RU" altLang="ru-RU" sz="2400" dirty="0" smtClean="0">
              <a:solidFill>
                <a:srgbClr val="0000FF"/>
              </a:solidFill>
            </a:endParaRPr>
          </a:p>
        </p:txBody>
      </p:sp>
      <p:pic>
        <p:nvPicPr>
          <p:cNvPr id="52228" name="Picture 3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6326188"/>
            <a:ext cx="4038600" cy="531812"/>
          </a:xfrm>
          <a:noFill/>
        </p:spPr>
      </p:pic>
      <p:sp>
        <p:nvSpPr>
          <p:cNvPr id="52229" name="Line 10"/>
          <p:cNvSpPr>
            <a:spLocks noChangeShapeType="1"/>
          </p:cNvSpPr>
          <p:nvPr/>
        </p:nvSpPr>
        <p:spPr bwMode="auto">
          <a:xfrm>
            <a:off x="323850" y="476250"/>
            <a:ext cx="8497888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52231" name="Rectangle 16"/>
          <p:cNvSpPr>
            <a:spLocks noChangeArrowheads="1"/>
          </p:cNvSpPr>
          <p:nvPr/>
        </p:nvSpPr>
        <p:spPr bwMode="auto">
          <a:xfrm>
            <a:off x="493712" y="1079823"/>
            <a:ext cx="6310535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400" dirty="0">
                <a:cs typeface="Times New Roman" pitchFamily="18" charset="0"/>
              </a:rPr>
              <a:t> Пусть </a:t>
            </a:r>
            <a:r>
              <a:rPr lang="ru-RU" altLang="ru-RU" sz="1400" dirty="0" smtClean="0">
                <a:cs typeface="Times New Roman" pitchFamily="18" charset="0"/>
              </a:rPr>
              <a:t>задана выпуклая </a:t>
            </a:r>
            <a:r>
              <a:rPr lang="ru-RU" altLang="ru-RU" sz="1400" dirty="0">
                <a:cs typeface="Times New Roman" pitchFamily="18" charset="0"/>
              </a:rPr>
              <a:t>функция нескольких       </a:t>
            </a:r>
            <a:r>
              <a:rPr lang="ru-RU" altLang="ru-RU" sz="1400" dirty="0" smtClean="0">
                <a:cs typeface="Times New Roman" pitchFamily="18" charset="0"/>
              </a:rPr>
              <a:t>переменных</a:t>
            </a:r>
            <a:endParaRPr lang="ru-RU" altLang="ru-RU" sz="1400" dirty="0">
              <a:cs typeface="Times New Roman" pitchFamily="18" charset="0"/>
            </a:endParaRPr>
          </a:p>
        </p:txBody>
      </p:sp>
      <p:sp>
        <p:nvSpPr>
          <p:cNvPr id="52232" name="Rectangle 16"/>
          <p:cNvSpPr>
            <a:spLocks noChangeArrowheads="1"/>
          </p:cNvSpPr>
          <p:nvPr/>
        </p:nvSpPr>
        <p:spPr bwMode="auto">
          <a:xfrm>
            <a:off x="338772" y="1465321"/>
            <a:ext cx="5345112" cy="44781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400" b="1" dirty="0" smtClean="0"/>
              <a:t>Данный метод включает в себя две процедуры</a:t>
            </a:r>
            <a:r>
              <a:rPr lang="en-US" altLang="ru-RU" sz="1400" b="1" dirty="0" smtClean="0"/>
              <a:t>:</a:t>
            </a:r>
            <a:endParaRPr lang="ru-RU" altLang="ru-RU" sz="1400" b="1" dirty="0" smtClean="0"/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400" b="1" dirty="0" smtClean="0"/>
              <a:t>-исследовательский поиск</a:t>
            </a:r>
            <a:r>
              <a:rPr lang="en-US" altLang="ru-RU" sz="1400" b="1" dirty="0" smtClean="0"/>
              <a:t>;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ru-RU" sz="1400" b="1" dirty="0" smtClean="0"/>
              <a:t>-</a:t>
            </a:r>
            <a:r>
              <a:rPr lang="ru-RU" altLang="ru-RU" sz="1400" b="1" dirty="0" smtClean="0"/>
              <a:t>поиск по образцу.</a:t>
            </a:r>
            <a:endParaRPr lang="en-US" altLang="ru-RU" sz="1400" b="1" dirty="0"/>
          </a:p>
          <a:p>
            <a:pPr eaLnBrk="1" hangingPunct="1">
              <a:spcBef>
                <a:spcPct val="0"/>
              </a:spcBef>
              <a:buNone/>
            </a:pPr>
            <a:r>
              <a:rPr lang="ru-RU" altLang="ru-RU" sz="1400" b="1" dirty="0" smtClean="0"/>
              <a:t>При инициализации </a:t>
            </a:r>
            <a:r>
              <a:rPr lang="ru-RU" altLang="ru-RU" sz="1400" dirty="0" smtClean="0"/>
              <a:t>Выбирается начальная </a:t>
            </a:r>
            <a:r>
              <a:rPr lang="ru-RU" altLang="ru-RU" sz="1400" dirty="0"/>
              <a:t>точку </a:t>
            </a:r>
            <a:r>
              <a:rPr lang="en-US" altLang="ru-RU" sz="1400" i="1" dirty="0" smtClean="0"/>
              <a:t>B</a:t>
            </a:r>
            <a:r>
              <a:rPr lang="ru-RU" altLang="ru-RU" sz="1400" i="1" dirty="0" smtClean="0"/>
              <a:t> </a:t>
            </a:r>
            <a:r>
              <a:rPr lang="ru-RU" altLang="ru-RU" sz="1400" dirty="0" smtClean="0"/>
              <a:t>и</a:t>
            </a:r>
            <a:r>
              <a:rPr lang="ru-RU" altLang="ru-RU" sz="1400" i="1" dirty="0" smtClean="0"/>
              <a:t> </a:t>
            </a:r>
            <a:r>
              <a:rPr lang="ru-RU" altLang="ru-RU" sz="1400" dirty="0" smtClean="0"/>
              <a:t>величина </a:t>
            </a:r>
            <a:r>
              <a:rPr lang="ru-RU" altLang="ru-RU" sz="1400" dirty="0"/>
              <a:t>шага</a:t>
            </a:r>
            <a:r>
              <a:rPr lang="ru-RU" altLang="ru-RU" sz="1400" i="1" dirty="0"/>
              <a:t> </a:t>
            </a:r>
            <a:r>
              <a:rPr lang="en-US" altLang="ru-RU" sz="1400" i="1" dirty="0"/>
              <a:t>h</a:t>
            </a:r>
            <a:endParaRPr lang="ru-RU" altLang="ru-RU" sz="1400" dirty="0"/>
          </a:p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400" b="1" dirty="0" smtClean="0"/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100" b="1" dirty="0" smtClean="0"/>
              <a:t>Исследовательский поиск</a:t>
            </a:r>
            <a:r>
              <a:rPr lang="en-US" altLang="ru-RU" sz="1100" b="1" dirty="0" smtClean="0"/>
              <a:t>:</a:t>
            </a:r>
            <a:endParaRPr lang="ru-RU" altLang="ru-RU" sz="1100" b="1" dirty="0" smtClean="0"/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100" dirty="0" smtClean="0"/>
              <a:t>По числу переменных, поочередно, производятся пробные шаги </a:t>
            </a:r>
            <a:r>
              <a:rPr lang="ru-RU" altLang="ru-RU" sz="1100" dirty="0"/>
              <a:t>из (.) </a:t>
            </a:r>
            <a:r>
              <a:rPr lang="ru-RU" altLang="ru-RU" sz="1100" dirty="0" smtClean="0"/>
              <a:t>на величину </a:t>
            </a:r>
            <a:r>
              <a:rPr lang="en-US" altLang="ru-RU" sz="1100" i="1" dirty="0" smtClean="0"/>
              <a:t>h</a:t>
            </a:r>
            <a:r>
              <a:rPr lang="ru-RU" altLang="ru-RU" sz="1100" i="1" dirty="0" smtClean="0"/>
              <a:t>, </a:t>
            </a:r>
            <a:r>
              <a:rPr lang="ru-RU" altLang="ru-RU" sz="1100" dirty="0" smtClean="0"/>
              <a:t>если шаг не приводит к уменьшению </a:t>
            </a:r>
            <a:r>
              <a:rPr lang="en-US" altLang="ru-RU" sz="1100" dirty="0" smtClean="0"/>
              <a:t>f(x)</a:t>
            </a:r>
            <a:r>
              <a:rPr lang="ru-RU" altLang="ru-RU" sz="1100" dirty="0" smtClean="0"/>
              <a:t>, то производится шаг (-</a:t>
            </a:r>
            <a:r>
              <a:rPr lang="en-US" altLang="ru-RU" sz="1100" i="1" dirty="0"/>
              <a:t> </a:t>
            </a:r>
            <a:r>
              <a:rPr lang="en-US" altLang="ru-RU" sz="1100" i="1" dirty="0" smtClean="0"/>
              <a:t>h</a:t>
            </a:r>
            <a:r>
              <a:rPr lang="ru-RU" altLang="ru-RU" sz="1100" i="1" dirty="0" smtClean="0"/>
              <a:t>), </a:t>
            </a:r>
            <a:r>
              <a:rPr lang="ru-RU" altLang="ru-RU" sz="1100" dirty="0" smtClean="0"/>
              <a:t>и т.д. по всем переменным.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100" dirty="0" smtClean="0"/>
              <a:t>В результате получаем базисную точку </a:t>
            </a:r>
            <a:r>
              <a:rPr lang="en-US" altLang="ru-RU" sz="1100" i="1" dirty="0" smtClean="0"/>
              <a:t>B</a:t>
            </a:r>
            <a:r>
              <a:rPr lang="en-US" altLang="ru-RU" sz="900" i="1" dirty="0" smtClean="0"/>
              <a:t>i</a:t>
            </a:r>
            <a:r>
              <a:rPr lang="en-US" altLang="ru-RU" sz="1100" i="1" dirty="0" smtClean="0"/>
              <a:t>.</a:t>
            </a:r>
            <a:endParaRPr lang="ru-RU" altLang="ru-RU" sz="1100" dirty="0" smtClean="0"/>
          </a:p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100" b="1" dirty="0" smtClean="0"/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100" b="1" dirty="0" smtClean="0"/>
              <a:t>Поиск по образцу</a:t>
            </a:r>
            <a:r>
              <a:rPr lang="en-US" altLang="ru-RU" sz="1100" b="1" dirty="0" smtClean="0"/>
              <a:t>: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100" dirty="0" smtClean="0"/>
              <a:t>После нахождения базисной точки </a:t>
            </a:r>
            <a:r>
              <a:rPr lang="en-US" altLang="ru-RU" sz="1100" i="1" dirty="0"/>
              <a:t>Bi </a:t>
            </a:r>
            <a:r>
              <a:rPr lang="ru-RU" altLang="ru-RU" sz="1100" dirty="0" smtClean="0"/>
              <a:t> производится поиск по образцу, который заключается в том, что в направлении от </a:t>
            </a:r>
            <a:r>
              <a:rPr lang="en-US" altLang="ru-RU" sz="1100" i="1" dirty="0" smtClean="0"/>
              <a:t>Bi</a:t>
            </a:r>
            <a:r>
              <a:rPr lang="ru-RU" altLang="ru-RU" sz="1100" i="1" dirty="0" smtClean="0"/>
              <a:t>-1 </a:t>
            </a:r>
            <a:r>
              <a:rPr lang="ru-RU" altLang="ru-RU" sz="1100" dirty="0" smtClean="0"/>
              <a:t>к</a:t>
            </a:r>
            <a:r>
              <a:rPr lang="ru-RU" altLang="ru-RU" sz="1100" i="1" dirty="0" smtClean="0"/>
              <a:t> </a:t>
            </a:r>
            <a:r>
              <a:rPr lang="en-US" altLang="ru-RU" sz="1100" i="1" dirty="0" smtClean="0"/>
              <a:t>Bi</a:t>
            </a:r>
            <a:r>
              <a:rPr lang="ru-RU" altLang="ru-RU" sz="1100" i="1" dirty="0" smtClean="0"/>
              <a:t>  </a:t>
            </a:r>
            <a:r>
              <a:rPr lang="ru-RU" altLang="ru-RU" sz="1100" dirty="0" smtClean="0"/>
              <a:t>делается шаг из точки </a:t>
            </a:r>
            <a:r>
              <a:rPr lang="en-US" altLang="ru-RU" sz="1100" i="1" dirty="0"/>
              <a:t>Bi</a:t>
            </a:r>
            <a:r>
              <a:rPr lang="ru-RU" altLang="ru-RU" sz="1100" i="1" dirty="0" smtClean="0"/>
              <a:t> </a:t>
            </a:r>
            <a:r>
              <a:rPr lang="ru-RU" altLang="ru-RU" sz="1100" dirty="0" smtClean="0"/>
              <a:t>величиной, например, равной расстоянию между</a:t>
            </a:r>
            <a:r>
              <a:rPr lang="ru-RU" altLang="ru-RU" sz="1100" i="1" dirty="0" smtClean="0"/>
              <a:t> </a:t>
            </a:r>
            <a:r>
              <a:rPr lang="en-US" altLang="ru-RU" sz="1100" i="1" dirty="0"/>
              <a:t>Bi</a:t>
            </a:r>
            <a:r>
              <a:rPr lang="ru-RU" altLang="ru-RU" sz="1100" i="1" dirty="0"/>
              <a:t>-1 </a:t>
            </a:r>
            <a:r>
              <a:rPr lang="ru-RU" altLang="ru-RU" sz="1100" dirty="0" smtClean="0"/>
              <a:t>и</a:t>
            </a:r>
            <a:r>
              <a:rPr lang="ru-RU" altLang="ru-RU" sz="1100" i="1" dirty="0" smtClean="0"/>
              <a:t> </a:t>
            </a:r>
            <a:r>
              <a:rPr lang="en-US" altLang="ru-RU" sz="1100" i="1" dirty="0"/>
              <a:t>Bi</a:t>
            </a:r>
            <a:r>
              <a:rPr lang="ru-RU" altLang="ru-RU" sz="1100" i="1" dirty="0" smtClean="0"/>
              <a:t> .</a:t>
            </a:r>
            <a:endParaRPr lang="en-US" altLang="ru-RU" sz="1100" dirty="0" smtClean="0"/>
          </a:p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100" b="1" dirty="0" smtClean="0"/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100" b="1" dirty="0" smtClean="0"/>
              <a:t>Сходимость. </a:t>
            </a:r>
            <a:r>
              <a:rPr lang="ru-RU" altLang="ru-RU" sz="1100" dirty="0" smtClean="0"/>
              <a:t>Если исследовательский поиск не приводит к получению новой базисной точки, то уменьшается величина шага </a:t>
            </a:r>
            <a:r>
              <a:rPr lang="en-US" altLang="ru-RU" sz="1100" i="1" dirty="0" smtClean="0"/>
              <a:t>h</a:t>
            </a:r>
            <a:r>
              <a:rPr lang="ru-RU" altLang="ru-RU" sz="1100" i="1" dirty="0" smtClean="0"/>
              <a:t> </a:t>
            </a:r>
            <a:r>
              <a:rPr lang="ru-RU" altLang="ru-RU" sz="1100" dirty="0" smtClean="0"/>
              <a:t>и процедура исследовательского поиска повторяется снова. Если величина шага становится меньше заданной величины </a:t>
            </a:r>
            <a:r>
              <a:rPr lang="en-US" altLang="ru-RU" sz="1100" i="1" dirty="0" smtClean="0"/>
              <a:t>h</a:t>
            </a:r>
            <a:r>
              <a:rPr lang="ru-RU" altLang="ru-RU" sz="700" i="1" dirty="0" smtClean="0"/>
              <a:t>0, </a:t>
            </a:r>
            <a:r>
              <a:rPr lang="ru-RU" altLang="ru-RU" sz="1100" dirty="0" smtClean="0"/>
              <a:t>то алгоритм завершает работу и возвращает значение последней найденной базисной точки</a:t>
            </a:r>
            <a:r>
              <a:rPr lang="ru-RU" altLang="ru-RU" sz="1200" dirty="0" smtClean="0"/>
              <a:t>.</a:t>
            </a:r>
            <a:endParaRPr lang="ru-RU" altLang="ru-RU" sz="1100" b="1" dirty="0"/>
          </a:p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100" b="1" dirty="0" smtClean="0"/>
          </a:p>
          <a:p>
            <a:pPr marL="342900" indent="-342900" algn="just" eaLnBrk="1" hangingPunct="1">
              <a:spcBef>
                <a:spcPct val="0"/>
              </a:spcBef>
              <a:buFontTx/>
              <a:buAutoNum type="arabicPeriod"/>
            </a:pPr>
            <a:endParaRPr lang="ru-RU" altLang="ru-RU" sz="1200" dirty="0"/>
          </a:p>
        </p:txBody>
      </p:sp>
      <p:graphicFrame>
        <p:nvGraphicFramePr>
          <p:cNvPr id="52233" name="Object 1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55063124"/>
              </p:ext>
            </p:extLst>
          </p:nvPr>
        </p:nvGraphicFramePr>
        <p:xfrm>
          <a:off x="5950470" y="1052736"/>
          <a:ext cx="2293938" cy="3603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554" name="Формула" r:id="rId4" imgW="1358640" imgH="228600" progId="Equation.3">
                  <p:embed/>
                </p:oleObj>
              </mc:Choice>
              <mc:Fallback>
                <p:oleObj name="Формула" r:id="rId4" imgW="135864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950470" y="1052736"/>
                        <a:ext cx="2293938" cy="3603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2234" name="Object 1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82037853"/>
              </p:ext>
            </p:extLst>
          </p:nvPr>
        </p:nvGraphicFramePr>
        <p:xfrm>
          <a:off x="4397450" y="1123379"/>
          <a:ext cx="214312" cy="2206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555" name="Формула" r:id="rId6" imgW="126720" imgH="139680" progId="Equation.3">
                  <p:embed/>
                </p:oleObj>
              </mc:Choice>
              <mc:Fallback>
                <p:oleObj name="Формула" r:id="rId6" imgW="126720" imgH="1396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97450" y="1123379"/>
                        <a:ext cx="214312" cy="2206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Овал 1"/>
          <p:cNvSpPr/>
          <p:nvPr/>
        </p:nvSpPr>
        <p:spPr>
          <a:xfrm>
            <a:off x="8153053" y="2160327"/>
            <a:ext cx="72008" cy="72008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4" name="Прямая соединительная линия 3"/>
          <p:cNvCxnSpPr/>
          <p:nvPr/>
        </p:nvCxnSpPr>
        <p:spPr>
          <a:xfrm>
            <a:off x="8225061" y="2196331"/>
            <a:ext cx="39604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Овал 16"/>
          <p:cNvSpPr/>
          <p:nvPr/>
        </p:nvSpPr>
        <p:spPr>
          <a:xfrm>
            <a:off x="8638592" y="2160327"/>
            <a:ext cx="72008" cy="7200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8" name="Прямая соединительная линия 17"/>
          <p:cNvCxnSpPr/>
          <p:nvPr/>
        </p:nvCxnSpPr>
        <p:spPr>
          <a:xfrm>
            <a:off x="7757009" y="2196331"/>
            <a:ext cx="39604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Овал 18"/>
          <p:cNvSpPr/>
          <p:nvPr/>
        </p:nvSpPr>
        <p:spPr>
          <a:xfrm>
            <a:off x="7668344" y="2160327"/>
            <a:ext cx="72008" cy="7200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20" name="Прямая соединительная линия 19"/>
          <p:cNvCxnSpPr>
            <a:endCxn id="19" idx="0"/>
          </p:cNvCxnSpPr>
          <p:nvPr/>
        </p:nvCxnSpPr>
        <p:spPr>
          <a:xfrm>
            <a:off x="7704348" y="1800287"/>
            <a:ext cx="0" cy="36004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Овал 21"/>
          <p:cNvSpPr/>
          <p:nvPr/>
        </p:nvSpPr>
        <p:spPr>
          <a:xfrm>
            <a:off x="7668344" y="1721210"/>
            <a:ext cx="72008" cy="7200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Овал 24"/>
          <p:cNvSpPr/>
          <p:nvPr/>
        </p:nvSpPr>
        <p:spPr>
          <a:xfrm>
            <a:off x="7668344" y="2636912"/>
            <a:ext cx="72008" cy="72008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26" name="Прямая соединительная линия 25"/>
          <p:cNvCxnSpPr>
            <a:endCxn id="25" idx="0"/>
          </p:cNvCxnSpPr>
          <p:nvPr/>
        </p:nvCxnSpPr>
        <p:spPr>
          <a:xfrm>
            <a:off x="7704348" y="2232335"/>
            <a:ext cx="0" cy="40457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Прямая соединительная линия 27"/>
          <p:cNvCxnSpPr>
            <a:stCxn id="25" idx="7"/>
            <a:endCxn id="2" idx="3"/>
          </p:cNvCxnSpPr>
          <p:nvPr/>
        </p:nvCxnSpPr>
        <p:spPr>
          <a:xfrm flipV="1">
            <a:off x="7729807" y="2221790"/>
            <a:ext cx="433791" cy="425667"/>
          </a:xfrm>
          <a:prstGeom prst="line">
            <a:avLst/>
          </a:prstGeom>
          <a:ln>
            <a:solidFill>
              <a:srgbClr val="FF0000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Прямая соединительная линия 31"/>
          <p:cNvCxnSpPr/>
          <p:nvPr/>
        </p:nvCxnSpPr>
        <p:spPr>
          <a:xfrm flipV="1">
            <a:off x="7234553" y="2701950"/>
            <a:ext cx="433791" cy="425667"/>
          </a:xfrm>
          <a:prstGeom prst="line">
            <a:avLst/>
          </a:prstGeom>
          <a:ln>
            <a:solidFill>
              <a:srgbClr val="FF0000"/>
            </a:solidFill>
            <a:prstDash val="dash"/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Прямоугольник 12"/>
          <p:cNvSpPr/>
          <p:nvPr/>
        </p:nvSpPr>
        <p:spPr>
          <a:xfrm>
            <a:off x="8153054" y="1753264"/>
            <a:ext cx="285892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ru-RU" sz="1600" i="1" dirty="0"/>
              <a:t>B</a:t>
            </a:r>
            <a:endParaRPr lang="ru-RU" sz="1600" dirty="0"/>
          </a:p>
        </p:txBody>
      </p:sp>
      <p:sp>
        <p:nvSpPr>
          <p:cNvPr id="36" name="Прямоугольник 35"/>
          <p:cNvSpPr/>
          <p:nvPr/>
        </p:nvSpPr>
        <p:spPr>
          <a:xfrm>
            <a:off x="7209996" y="2271279"/>
            <a:ext cx="418295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ru-RU" sz="1600" i="1" dirty="0" smtClean="0"/>
              <a:t>B</a:t>
            </a:r>
            <a:r>
              <a:rPr lang="ru-RU" altLang="ru-RU" sz="1050" i="1" dirty="0" smtClean="0"/>
              <a:t>1</a:t>
            </a:r>
            <a:endParaRPr lang="ru-RU" sz="1600" dirty="0"/>
          </a:p>
        </p:txBody>
      </p:sp>
      <p:cxnSp>
        <p:nvCxnSpPr>
          <p:cNvPr id="38" name="Прямая соединительная линия 37"/>
          <p:cNvCxnSpPr/>
          <p:nvPr/>
        </p:nvCxnSpPr>
        <p:spPr>
          <a:xfrm>
            <a:off x="7234553" y="3163621"/>
            <a:ext cx="39604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Прямая соединительная линия 38"/>
          <p:cNvCxnSpPr/>
          <p:nvPr/>
        </p:nvCxnSpPr>
        <p:spPr>
          <a:xfrm>
            <a:off x="6766501" y="3163621"/>
            <a:ext cx="39604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Овал 40"/>
          <p:cNvSpPr/>
          <p:nvPr/>
        </p:nvSpPr>
        <p:spPr>
          <a:xfrm>
            <a:off x="7596336" y="3127617"/>
            <a:ext cx="72008" cy="72008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3" name="Овал 42"/>
          <p:cNvSpPr/>
          <p:nvPr/>
        </p:nvSpPr>
        <p:spPr>
          <a:xfrm>
            <a:off x="6694493" y="3127617"/>
            <a:ext cx="72008" cy="7200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5" name="Овал 44"/>
          <p:cNvSpPr/>
          <p:nvPr/>
        </p:nvSpPr>
        <p:spPr>
          <a:xfrm>
            <a:off x="7173992" y="3127617"/>
            <a:ext cx="72008" cy="7200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48" name="Прямая соединительная линия 47"/>
          <p:cNvCxnSpPr>
            <a:stCxn id="41" idx="0"/>
            <a:endCxn id="25" idx="4"/>
          </p:cNvCxnSpPr>
          <p:nvPr/>
        </p:nvCxnSpPr>
        <p:spPr>
          <a:xfrm flipV="1">
            <a:off x="7632340" y="2708920"/>
            <a:ext cx="72008" cy="418697"/>
          </a:xfrm>
          <a:prstGeom prst="line">
            <a:avLst/>
          </a:prstGeom>
          <a:ln>
            <a:solidFill>
              <a:srgbClr val="FF0000"/>
            </a:solidFill>
            <a:prstDash val="solid"/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Прямоугольник 50"/>
          <p:cNvSpPr/>
          <p:nvPr/>
        </p:nvSpPr>
        <p:spPr>
          <a:xfrm>
            <a:off x="7773614" y="2745961"/>
            <a:ext cx="418295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ru-RU" sz="1600" i="1" dirty="0" smtClean="0"/>
              <a:t>B</a:t>
            </a:r>
            <a:r>
              <a:rPr lang="ru-RU" altLang="ru-RU" sz="1050" i="1" dirty="0" smtClean="0"/>
              <a:t>2</a:t>
            </a:r>
            <a:endParaRPr lang="ru-RU" sz="1600" dirty="0"/>
          </a:p>
        </p:txBody>
      </p:sp>
      <p:cxnSp>
        <p:nvCxnSpPr>
          <p:cNvPr id="52" name="Прямая соединительная линия 51"/>
          <p:cNvCxnSpPr/>
          <p:nvPr/>
        </p:nvCxnSpPr>
        <p:spPr>
          <a:xfrm flipV="1">
            <a:off x="7587362" y="3199625"/>
            <a:ext cx="53988" cy="418697"/>
          </a:xfrm>
          <a:prstGeom prst="line">
            <a:avLst/>
          </a:prstGeom>
          <a:ln>
            <a:solidFill>
              <a:srgbClr val="FF0000"/>
            </a:solidFill>
            <a:prstDash val="dash"/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" name="Овал 52"/>
          <p:cNvSpPr/>
          <p:nvPr/>
        </p:nvSpPr>
        <p:spPr>
          <a:xfrm>
            <a:off x="7551358" y="3622087"/>
            <a:ext cx="72008" cy="7200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54" name="Прямая соединительная линия 53"/>
          <p:cNvCxnSpPr/>
          <p:nvPr/>
        </p:nvCxnSpPr>
        <p:spPr>
          <a:xfrm>
            <a:off x="7155314" y="3658091"/>
            <a:ext cx="39604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Прямая соединительная линия 54"/>
          <p:cNvCxnSpPr/>
          <p:nvPr/>
        </p:nvCxnSpPr>
        <p:spPr>
          <a:xfrm>
            <a:off x="7630597" y="3658091"/>
            <a:ext cx="39604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" name="Овал 55"/>
          <p:cNvSpPr/>
          <p:nvPr/>
        </p:nvSpPr>
        <p:spPr>
          <a:xfrm>
            <a:off x="8035737" y="3617547"/>
            <a:ext cx="72008" cy="7200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7" name="Овал 56"/>
          <p:cNvSpPr/>
          <p:nvPr/>
        </p:nvSpPr>
        <p:spPr>
          <a:xfrm>
            <a:off x="7092280" y="3626528"/>
            <a:ext cx="72008" cy="7200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58" name="Прямая соединительная линия 57"/>
          <p:cNvCxnSpPr>
            <a:stCxn id="59" idx="4"/>
          </p:cNvCxnSpPr>
          <p:nvPr/>
        </p:nvCxnSpPr>
        <p:spPr>
          <a:xfrm>
            <a:off x="7128284" y="3356992"/>
            <a:ext cx="0" cy="26953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9" name="Овал 58"/>
          <p:cNvSpPr/>
          <p:nvPr/>
        </p:nvSpPr>
        <p:spPr>
          <a:xfrm>
            <a:off x="7092280" y="3284984"/>
            <a:ext cx="72008" cy="7200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60" name="Прямая соединительная линия 59"/>
          <p:cNvCxnSpPr>
            <a:endCxn id="63" idx="0"/>
          </p:cNvCxnSpPr>
          <p:nvPr/>
        </p:nvCxnSpPr>
        <p:spPr>
          <a:xfrm>
            <a:off x="7125518" y="3704395"/>
            <a:ext cx="2766" cy="30066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3" name="Овал 62"/>
          <p:cNvSpPr/>
          <p:nvPr/>
        </p:nvSpPr>
        <p:spPr>
          <a:xfrm>
            <a:off x="7092280" y="4005064"/>
            <a:ext cx="72008" cy="72008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64" name="Прямая соединительная линия 63"/>
          <p:cNvCxnSpPr>
            <a:stCxn id="63" idx="7"/>
            <a:endCxn id="41" idx="4"/>
          </p:cNvCxnSpPr>
          <p:nvPr/>
        </p:nvCxnSpPr>
        <p:spPr>
          <a:xfrm flipV="1">
            <a:off x="7153743" y="3199625"/>
            <a:ext cx="478597" cy="815984"/>
          </a:xfrm>
          <a:prstGeom prst="line">
            <a:avLst/>
          </a:prstGeom>
          <a:ln>
            <a:solidFill>
              <a:srgbClr val="FF0000"/>
            </a:solidFill>
            <a:prstDash val="solid"/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6" name="Прямоугольник 65"/>
          <p:cNvSpPr/>
          <p:nvPr/>
        </p:nvSpPr>
        <p:spPr>
          <a:xfrm>
            <a:off x="7282690" y="3960310"/>
            <a:ext cx="418295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ru-RU" sz="1600" i="1" dirty="0" smtClean="0"/>
              <a:t>B</a:t>
            </a:r>
            <a:r>
              <a:rPr lang="ru-RU" altLang="ru-RU" sz="1050" i="1" dirty="0" smtClean="0"/>
              <a:t>3</a:t>
            </a:r>
            <a:endParaRPr lang="ru-RU" sz="1600" dirty="0"/>
          </a:p>
        </p:txBody>
      </p:sp>
      <p:cxnSp>
        <p:nvCxnSpPr>
          <p:cNvPr id="67" name="Прямая соединительная линия 66"/>
          <p:cNvCxnSpPr>
            <a:endCxn id="63" idx="3"/>
          </p:cNvCxnSpPr>
          <p:nvPr/>
        </p:nvCxnSpPr>
        <p:spPr>
          <a:xfrm flipV="1">
            <a:off x="6514252" y="4066527"/>
            <a:ext cx="588573" cy="898797"/>
          </a:xfrm>
          <a:prstGeom prst="line">
            <a:avLst/>
          </a:prstGeom>
          <a:ln>
            <a:solidFill>
              <a:srgbClr val="FF0000"/>
            </a:solidFill>
            <a:prstDash val="sysDot"/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1" name="Овал 80"/>
          <p:cNvSpPr/>
          <p:nvPr/>
        </p:nvSpPr>
        <p:spPr>
          <a:xfrm>
            <a:off x="6444208" y="4965005"/>
            <a:ext cx="72008" cy="72008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2" name="Прямоугольник 81"/>
          <p:cNvSpPr/>
          <p:nvPr/>
        </p:nvSpPr>
        <p:spPr>
          <a:xfrm>
            <a:off x="6660232" y="4869160"/>
            <a:ext cx="418295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ru-RU" sz="1600" i="1" dirty="0" smtClean="0"/>
              <a:t>B</a:t>
            </a:r>
            <a:r>
              <a:rPr lang="en-US" altLang="ru-RU" sz="1050" i="1" dirty="0" smtClean="0"/>
              <a:t>i</a:t>
            </a:r>
            <a:endParaRPr lang="ru-RU" sz="1600" dirty="0"/>
          </a:p>
        </p:txBody>
      </p:sp>
      <p:graphicFrame>
        <p:nvGraphicFramePr>
          <p:cNvPr id="83" name="Object 1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6506623"/>
              </p:ext>
            </p:extLst>
          </p:nvPr>
        </p:nvGraphicFramePr>
        <p:xfrm>
          <a:off x="6508750" y="1760538"/>
          <a:ext cx="600075" cy="2809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556" name="Формула" r:id="rId8" imgW="355320" imgH="177480" progId="Equation.3">
                  <p:embed/>
                </p:oleObj>
              </mc:Choice>
              <mc:Fallback>
                <p:oleObj name="Формула" r:id="rId8" imgW="355320" imgH="1774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508750" y="1760538"/>
                        <a:ext cx="600075" cy="2809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52245" name="Прямая со стрелкой 52244"/>
          <p:cNvCxnSpPr/>
          <p:nvPr/>
        </p:nvCxnSpPr>
        <p:spPr>
          <a:xfrm flipV="1">
            <a:off x="6012160" y="4725144"/>
            <a:ext cx="0" cy="79208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247" name="Прямая со стрелкой 52246"/>
          <p:cNvCxnSpPr/>
          <p:nvPr/>
        </p:nvCxnSpPr>
        <p:spPr>
          <a:xfrm>
            <a:off x="6012160" y="5517232"/>
            <a:ext cx="796378" cy="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8" name="Прямоугольник 87"/>
          <p:cNvSpPr/>
          <p:nvPr/>
        </p:nvSpPr>
        <p:spPr>
          <a:xfrm>
            <a:off x="5881897" y="4458598"/>
            <a:ext cx="418295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ru-RU" sz="1600" i="1" dirty="0" smtClean="0"/>
              <a:t>x</a:t>
            </a:r>
            <a:r>
              <a:rPr lang="en-US" altLang="ru-RU" sz="1050" i="1" dirty="0" smtClean="0"/>
              <a:t>2</a:t>
            </a:r>
            <a:endParaRPr lang="ru-RU" sz="1600" dirty="0"/>
          </a:p>
        </p:txBody>
      </p:sp>
      <p:sp>
        <p:nvSpPr>
          <p:cNvPr id="89" name="Прямоугольник 88"/>
          <p:cNvSpPr/>
          <p:nvPr/>
        </p:nvSpPr>
        <p:spPr>
          <a:xfrm>
            <a:off x="6732240" y="5322694"/>
            <a:ext cx="418295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ru-RU" sz="1600" i="1" dirty="0" smtClean="0"/>
              <a:t>x</a:t>
            </a:r>
            <a:r>
              <a:rPr lang="en-US" altLang="ru-RU" sz="1050" i="1" dirty="0" smtClean="0"/>
              <a:t>1</a:t>
            </a:r>
            <a:endParaRPr lang="ru-RU" sz="1600" dirty="0"/>
          </a:p>
        </p:txBody>
      </p:sp>
    </p:spTree>
    <p:extLst>
      <p:ext uri="{BB962C8B-B14F-4D97-AF65-F5344CB8AC3E}">
        <p14:creationId xmlns:p14="http://schemas.microsoft.com/office/powerpoint/2010/main" val="630114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Номер слайда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49009FDB-ED2D-401B-BDA1-BE70A98B50A8}" type="slidenum">
              <a:rPr lang="ru-RU" altLang="ru-RU" sz="1400" smtClean="0"/>
              <a:pPr eaLnBrk="1" hangingPunct="1">
                <a:spcBef>
                  <a:spcPct val="0"/>
                </a:spcBef>
                <a:buFontTx/>
                <a:buNone/>
              </a:pPr>
              <a:t>60</a:t>
            </a:fld>
            <a:endParaRPr lang="ru-RU" altLang="ru-RU" sz="1400" smtClean="0"/>
          </a:p>
        </p:txBody>
      </p:sp>
      <p:sp>
        <p:nvSpPr>
          <p:cNvPr id="307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altLang="ru-RU" sz="2000" b="1" smtClean="0">
                <a:solidFill>
                  <a:srgbClr val="0000FF"/>
                </a:solidFill>
              </a:rPr>
              <a:t>Литература</a:t>
            </a:r>
          </a:p>
        </p:txBody>
      </p:sp>
      <p:sp>
        <p:nvSpPr>
          <p:cNvPr id="307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9750" y="1268413"/>
            <a:ext cx="8229600" cy="4897437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ru-RU" altLang="ru-RU" sz="1600" dirty="0" smtClean="0"/>
              <a:t>ОСНОВНАЯ ЛИТЕРАТУРА</a:t>
            </a:r>
          </a:p>
          <a:p>
            <a:pPr eaLnBrk="1" hangingPunct="1"/>
            <a:r>
              <a:rPr lang="ru-RU" altLang="ru-RU" sz="1600" dirty="0" smtClean="0"/>
              <a:t>Я.С. </a:t>
            </a:r>
            <a:r>
              <a:rPr lang="ru-RU" altLang="ru-RU" sz="1600" dirty="0" err="1" smtClean="0"/>
              <a:t>Дымарский</a:t>
            </a:r>
            <a:r>
              <a:rPr lang="ru-RU" altLang="ru-RU" sz="1600" dirty="0" smtClean="0"/>
              <a:t> Методы и алгоритмы оптимизации сетей связи. СПб ГУТ, 2005.</a:t>
            </a:r>
          </a:p>
          <a:p>
            <a:pPr eaLnBrk="1" hangingPunct="1"/>
            <a:r>
              <a:rPr lang="ru-RU" altLang="ru-RU" sz="1600" dirty="0" smtClean="0"/>
              <a:t>Я.С. </a:t>
            </a:r>
            <a:r>
              <a:rPr lang="ru-RU" altLang="ru-RU" sz="1600" dirty="0" err="1" smtClean="0"/>
              <a:t>Дымарский</a:t>
            </a:r>
            <a:r>
              <a:rPr lang="ru-RU" altLang="ru-RU" sz="1600" dirty="0" smtClean="0"/>
              <a:t> Задачи и методы оптимизации сетей связи. Методические указания и контрольные задания.</a:t>
            </a:r>
            <a:endParaRPr lang="en-US" altLang="ru-RU" sz="1600" dirty="0" smtClean="0"/>
          </a:p>
          <a:p>
            <a:pPr eaLnBrk="1" hangingPunct="1"/>
            <a:r>
              <a:rPr lang="ru-RU" altLang="ru-RU" sz="1600" dirty="0" smtClean="0"/>
              <a:t>В.В. </a:t>
            </a:r>
            <a:r>
              <a:rPr lang="ru-RU" altLang="ru-RU" sz="1600" dirty="0" err="1" smtClean="0"/>
              <a:t>Лохмотко</a:t>
            </a:r>
            <a:r>
              <a:rPr lang="ru-RU" altLang="ru-RU" sz="1600" dirty="0" smtClean="0"/>
              <a:t>, К.И. Пирогов Анализ и оптимизация цифровых сетей интегрального обслуживания. Минск, «Наука и техника», 1991 г.</a:t>
            </a:r>
          </a:p>
          <a:p>
            <a:pPr eaLnBrk="1" hangingPunct="1"/>
            <a:endParaRPr lang="ru-RU" altLang="ru-RU" sz="1600" dirty="0" smtClean="0"/>
          </a:p>
          <a:p>
            <a:pPr eaLnBrk="1" hangingPunct="1">
              <a:buFontTx/>
              <a:buNone/>
            </a:pPr>
            <a:r>
              <a:rPr lang="ru-RU" altLang="ru-RU" sz="1600" dirty="0" smtClean="0"/>
              <a:t>ДОПОЛНИТЕЛЬНАЯ ЛИТЕРАТУРА</a:t>
            </a:r>
          </a:p>
          <a:p>
            <a:pPr eaLnBrk="1" hangingPunct="1"/>
            <a:r>
              <a:rPr lang="ru-RU" altLang="ru-RU" sz="1600" dirty="0"/>
              <a:t>О.И. </a:t>
            </a:r>
            <a:r>
              <a:rPr lang="ru-RU" altLang="ru-RU" sz="1600" dirty="0" err="1"/>
              <a:t>Шелухин</a:t>
            </a:r>
            <a:r>
              <a:rPr lang="ru-RU" altLang="ru-RU" sz="1600" dirty="0"/>
              <a:t>, А.М. </a:t>
            </a:r>
            <a:r>
              <a:rPr lang="ru-RU" altLang="ru-RU" sz="1600" dirty="0" err="1"/>
              <a:t>Тенякшев</a:t>
            </a:r>
            <a:r>
              <a:rPr lang="ru-RU" altLang="ru-RU" sz="1600" dirty="0"/>
              <a:t>, А.В. Осин Фрактальные процессы в телекоммуникациях. М. «Радиотехника», 2003.</a:t>
            </a:r>
          </a:p>
          <a:p>
            <a:pPr eaLnBrk="1" hangingPunct="1"/>
            <a:r>
              <a:rPr lang="ru-RU" altLang="ru-RU" sz="1600" dirty="0"/>
              <a:t>Д. </a:t>
            </a:r>
            <a:r>
              <a:rPr lang="ru-RU" altLang="ru-RU" sz="1600" dirty="0" err="1"/>
              <a:t>Бертсекас</a:t>
            </a:r>
            <a:r>
              <a:rPr lang="ru-RU" altLang="ru-RU" sz="1600" dirty="0"/>
              <a:t>, </a:t>
            </a:r>
            <a:r>
              <a:rPr lang="ru-RU" altLang="ru-RU" sz="1600" dirty="0" err="1"/>
              <a:t>Р.Галлагер</a:t>
            </a:r>
            <a:r>
              <a:rPr lang="ru-RU" altLang="ru-RU" sz="1600" dirty="0"/>
              <a:t> Сети передачи данных.</a:t>
            </a:r>
          </a:p>
          <a:p>
            <a:pPr eaLnBrk="1" hangingPunct="1"/>
            <a:r>
              <a:rPr lang="ru-RU" altLang="ru-RU" sz="1600" dirty="0" err="1" smtClean="0"/>
              <a:t>Б.Банди</a:t>
            </a:r>
            <a:r>
              <a:rPr lang="ru-RU" altLang="ru-RU" sz="1600" dirty="0" smtClean="0"/>
              <a:t> Методы оптимизации. Вводный курс. М. Радио и связь. 1988 г.</a:t>
            </a:r>
          </a:p>
          <a:p>
            <a:pPr eaLnBrk="1" hangingPunct="1"/>
            <a:r>
              <a:rPr lang="ru-RU" altLang="ru-RU" sz="1600" dirty="0" err="1" smtClean="0"/>
              <a:t>Р.Беллман</a:t>
            </a:r>
            <a:r>
              <a:rPr lang="ru-RU" altLang="ru-RU" sz="1600" dirty="0" smtClean="0"/>
              <a:t>, </a:t>
            </a:r>
            <a:r>
              <a:rPr lang="ru-RU" altLang="ru-RU" sz="1600" dirty="0" err="1" smtClean="0"/>
              <a:t>С.Дрейфус</a:t>
            </a:r>
            <a:r>
              <a:rPr lang="ru-RU" altLang="ru-RU" sz="1600" dirty="0" smtClean="0"/>
              <a:t> Прикладные задачи динамического программирования. М., Наука, 1965 г.</a:t>
            </a:r>
          </a:p>
          <a:p>
            <a:pPr eaLnBrk="1" hangingPunct="1"/>
            <a:r>
              <a:rPr lang="ru-RU" altLang="ru-RU" sz="1600" dirty="0" smtClean="0"/>
              <a:t>Е.С. </a:t>
            </a:r>
            <a:r>
              <a:rPr lang="ru-RU" altLang="ru-RU" sz="1600" dirty="0" err="1" smtClean="0"/>
              <a:t>Вентцель</a:t>
            </a:r>
            <a:r>
              <a:rPr lang="ru-RU" altLang="ru-RU" sz="1600" dirty="0" smtClean="0"/>
              <a:t> Элементы динамического программирования. М., Наука, 1961 г.</a:t>
            </a:r>
            <a:endParaRPr lang="en-US" altLang="ru-RU" sz="1600" dirty="0" smtClean="0"/>
          </a:p>
          <a:p>
            <a:pPr eaLnBrk="1" hangingPunct="1"/>
            <a:r>
              <a:rPr lang="ru-RU" altLang="ru-RU" sz="1600" dirty="0" smtClean="0"/>
              <a:t>Н. </a:t>
            </a:r>
            <a:r>
              <a:rPr lang="ru-RU" altLang="ru-RU" sz="1600" dirty="0" err="1" smtClean="0"/>
              <a:t>Кристофидес</a:t>
            </a:r>
            <a:r>
              <a:rPr lang="ru-RU" altLang="ru-RU" sz="1600" dirty="0" smtClean="0"/>
              <a:t> Теория графов. Алгоритмический подход. М. «Мир», 1978 г.</a:t>
            </a:r>
          </a:p>
          <a:p>
            <a:pPr eaLnBrk="1" hangingPunct="1"/>
            <a:endParaRPr lang="ru-RU" altLang="ru-RU" sz="1600" dirty="0" smtClean="0"/>
          </a:p>
          <a:p>
            <a:pPr eaLnBrk="1" hangingPunct="1"/>
            <a:endParaRPr lang="ru-RU" altLang="ru-RU" sz="1600" dirty="0" smtClean="0"/>
          </a:p>
        </p:txBody>
      </p:sp>
      <p:sp>
        <p:nvSpPr>
          <p:cNvPr id="3077" name="Line 6"/>
          <p:cNvSpPr>
            <a:spLocks noChangeShapeType="1"/>
          </p:cNvSpPr>
          <p:nvPr/>
        </p:nvSpPr>
        <p:spPr bwMode="auto">
          <a:xfrm>
            <a:off x="323850" y="476250"/>
            <a:ext cx="8497888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221308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Номер слайда 6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0081F7C6-75BB-4641-BB88-7B6C0EBA8BF3}" type="slidenum">
              <a:rPr lang="ru-RU" altLang="ru-RU" sz="1400" smtClean="0"/>
              <a:pPr eaLnBrk="1" hangingPunct="1">
                <a:spcBef>
                  <a:spcPct val="0"/>
                </a:spcBef>
                <a:buFontTx/>
                <a:buNone/>
              </a:pPr>
              <a:t>7</a:t>
            </a:fld>
            <a:endParaRPr lang="ru-RU" altLang="ru-RU" sz="1400" smtClean="0"/>
          </a:p>
        </p:txBody>
      </p:sp>
      <p:sp>
        <p:nvSpPr>
          <p:cNvPr id="52227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332656"/>
            <a:ext cx="8229600" cy="865188"/>
          </a:xfrm>
        </p:spPr>
        <p:txBody>
          <a:bodyPr/>
          <a:lstStyle/>
          <a:p>
            <a:pPr eaLnBrk="1" hangingPunct="1"/>
            <a:r>
              <a:rPr lang="ru-RU" altLang="ru-RU" sz="1800" dirty="0" smtClean="0">
                <a:solidFill>
                  <a:srgbClr val="0000FF"/>
                </a:solidFill>
              </a:rPr>
              <a:t>Метод Хука-</a:t>
            </a:r>
            <a:r>
              <a:rPr lang="ru-RU" altLang="ru-RU" sz="1800" dirty="0" err="1" smtClean="0">
                <a:solidFill>
                  <a:srgbClr val="0000FF"/>
                </a:solidFill>
              </a:rPr>
              <a:t>Дживса</a:t>
            </a:r>
            <a:r>
              <a:rPr lang="ru-RU" altLang="ru-RU" sz="1800" dirty="0" smtClean="0">
                <a:solidFill>
                  <a:srgbClr val="0000FF"/>
                </a:solidFill>
              </a:rPr>
              <a:t> (пример)</a:t>
            </a:r>
            <a:endParaRPr lang="ru-RU" altLang="ru-RU" sz="2400" dirty="0" smtClean="0">
              <a:solidFill>
                <a:srgbClr val="0000FF"/>
              </a:solidFill>
            </a:endParaRPr>
          </a:p>
        </p:txBody>
      </p:sp>
      <p:pic>
        <p:nvPicPr>
          <p:cNvPr id="52228" name="Picture 3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6326188"/>
            <a:ext cx="4038600" cy="531812"/>
          </a:xfrm>
          <a:noFill/>
        </p:spPr>
      </p:pic>
      <p:sp>
        <p:nvSpPr>
          <p:cNvPr id="52229" name="Line 10"/>
          <p:cNvSpPr>
            <a:spLocks noChangeShapeType="1"/>
          </p:cNvSpPr>
          <p:nvPr/>
        </p:nvSpPr>
        <p:spPr bwMode="auto">
          <a:xfrm>
            <a:off x="323850" y="476250"/>
            <a:ext cx="8497888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61" name="Rectangle 16"/>
          <p:cNvSpPr>
            <a:spLocks noChangeArrowheads="1"/>
          </p:cNvSpPr>
          <p:nvPr/>
        </p:nvSpPr>
        <p:spPr bwMode="auto">
          <a:xfrm>
            <a:off x="460723" y="1217637"/>
            <a:ext cx="4222304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200" dirty="0" smtClean="0">
                <a:cs typeface="Times New Roman" pitchFamily="18" charset="0"/>
              </a:rPr>
              <a:t>Пример поиска минимума функции </a:t>
            </a:r>
            <a:r>
              <a:rPr lang="ru-RU" altLang="ru-RU" sz="1200" dirty="0" err="1" smtClean="0">
                <a:cs typeface="Times New Roman" pitchFamily="18" charset="0"/>
              </a:rPr>
              <a:t>Розенброка</a:t>
            </a:r>
            <a:endParaRPr lang="ru-RU" altLang="ru-RU" sz="1200" dirty="0">
              <a:cs typeface="Times New Roman" pitchFamily="18" charset="0"/>
            </a:endParaRPr>
          </a:p>
        </p:txBody>
      </p:sp>
      <p:graphicFrame>
        <p:nvGraphicFramePr>
          <p:cNvPr id="62" name="Object 1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58411003"/>
              </p:ext>
            </p:extLst>
          </p:nvPr>
        </p:nvGraphicFramePr>
        <p:xfrm>
          <a:off x="554375" y="1484784"/>
          <a:ext cx="3236913" cy="381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562" name="Формула" r:id="rId4" imgW="1917360" imgH="241200" progId="Equation.3">
                  <p:embed/>
                </p:oleObj>
              </mc:Choice>
              <mc:Fallback>
                <p:oleObj name="Формула" r:id="rId4" imgW="1917360" imgH="241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4375" y="1484784"/>
                        <a:ext cx="3236913" cy="381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5" name="Rectangle 16"/>
          <p:cNvSpPr>
            <a:spLocks noChangeArrowheads="1"/>
          </p:cNvSpPr>
          <p:nvPr/>
        </p:nvSpPr>
        <p:spPr bwMode="auto">
          <a:xfrm>
            <a:off x="5148064" y="1331827"/>
            <a:ext cx="3538736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200" dirty="0">
                <a:cs typeface="Times New Roman" pitchFamily="18" charset="0"/>
              </a:rPr>
              <a:t>Ш</a:t>
            </a:r>
            <a:r>
              <a:rPr lang="ru-RU" altLang="ru-RU" sz="1200" dirty="0" smtClean="0">
                <a:cs typeface="Times New Roman" pitchFamily="18" charset="0"/>
              </a:rPr>
              <a:t>аги поиска экстремума из точки (3</a:t>
            </a:r>
            <a:r>
              <a:rPr lang="en-US" altLang="ru-RU" sz="1200" dirty="0" smtClean="0">
                <a:cs typeface="Times New Roman" pitchFamily="18" charset="0"/>
              </a:rPr>
              <a:t>; </a:t>
            </a:r>
            <a:r>
              <a:rPr lang="ru-RU" altLang="ru-RU" sz="1200" dirty="0" smtClean="0">
                <a:cs typeface="Times New Roman" pitchFamily="18" charset="0"/>
              </a:rPr>
              <a:t>3)</a:t>
            </a:r>
            <a:endParaRPr lang="ru-RU" altLang="ru-RU" sz="1200" dirty="0">
              <a:cs typeface="Times New Roman" pitchFamily="18" charset="0"/>
            </a:endParaRPr>
          </a:p>
        </p:txBody>
      </p:sp>
      <p:pic>
        <p:nvPicPr>
          <p:cNvPr id="119810" name="Picture 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46235" y="2348881"/>
            <a:ext cx="3539620" cy="2592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9" name="Picture 3" descr="Rosenbrock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2348881"/>
            <a:ext cx="3167624" cy="23757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0" name="Rectangle 16"/>
          <p:cNvSpPr>
            <a:spLocks noChangeArrowheads="1"/>
          </p:cNvSpPr>
          <p:nvPr/>
        </p:nvSpPr>
        <p:spPr bwMode="auto">
          <a:xfrm>
            <a:off x="2545130" y="5108356"/>
            <a:ext cx="4055327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200" dirty="0" smtClean="0">
                <a:cs typeface="Times New Roman" pitchFamily="18" charset="0"/>
              </a:rPr>
              <a:t>Результат (1,004</a:t>
            </a:r>
            <a:r>
              <a:rPr lang="en-US" altLang="ru-RU" sz="1200" dirty="0" smtClean="0">
                <a:cs typeface="Times New Roman" pitchFamily="18" charset="0"/>
              </a:rPr>
              <a:t>; </a:t>
            </a:r>
            <a:r>
              <a:rPr lang="ru-RU" altLang="ru-RU" sz="1200" dirty="0" smtClean="0">
                <a:cs typeface="Times New Roman" pitchFamily="18" charset="0"/>
              </a:rPr>
              <a:t>1,008)</a:t>
            </a:r>
            <a:r>
              <a:rPr lang="en-US" altLang="ru-RU" sz="1200" dirty="0" smtClean="0">
                <a:cs typeface="Times New Roman" pitchFamily="18" charset="0"/>
              </a:rPr>
              <a:t>;      </a:t>
            </a:r>
            <a:r>
              <a:rPr lang="ru-RU" altLang="ru-RU" sz="1200" dirty="0" smtClean="0">
                <a:cs typeface="Times New Roman" pitchFamily="18" charset="0"/>
              </a:rPr>
              <a:t>1</a:t>
            </a:r>
            <a:r>
              <a:rPr lang="en-US" altLang="ru-RU" sz="1200" dirty="0" smtClean="0">
                <a:cs typeface="Times New Roman" pitchFamily="18" charset="0"/>
              </a:rPr>
              <a:t>2</a:t>
            </a:r>
            <a:r>
              <a:rPr lang="ru-RU" altLang="ru-RU" sz="1200" dirty="0" smtClean="0">
                <a:cs typeface="Times New Roman" pitchFamily="18" charset="0"/>
              </a:rPr>
              <a:t>61</a:t>
            </a:r>
            <a:r>
              <a:rPr lang="en-US" altLang="ru-RU" sz="1200" dirty="0" smtClean="0">
                <a:cs typeface="Times New Roman" pitchFamily="18" charset="0"/>
              </a:rPr>
              <a:t> </a:t>
            </a:r>
            <a:r>
              <a:rPr lang="ru-RU" altLang="ru-RU" sz="1200" dirty="0" smtClean="0">
                <a:cs typeface="Times New Roman" pitchFamily="18" charset="0"/>
              </a:rPr>
              <a:t>вычисления функции</a:t>
            </a:r>
            <a:endParaRPr lang="ru-RU" altLang="ru-RU" sz="1200" dirty="0"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250658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Номер слайда 6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0081F7C6-75BB-4641-BB88-7B6C0EBA8BF3}" type="slidenum">
              <a:rPr lang="ru-RU" altLang="ru-RU" sz="1400" smtClean="0"/>
              <a:pPr eaLnBrk="1" hangingPunct="1">
                <a:spcBef>
                  <a:spcPct val="0"/>
                </a:spcBef>
                <a:buFontTx/>
                <a:buNone/>
              </a:pPr>
              <a:t>8</a:t>
            </a:fld>
            <a:endParaRPr lang="ru-RU" altLang="ru-RU" sz="1400" smtClean="0"/>
          </a:p>
        </p:txBody>
      </p:sp>
      <p:sp>
        <p:nvSpPr>
          <p:cNvPr id="52227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476250"/>
            <a:ext cx="8229600" cy="865188"/>
          </a:xfrm>
        </p:spPr>
        <p:txBody>
          <a:bodyPr/>
          <a:lstStyle/>
          <a:p>
            <a:pPr eaLnBrk="1" hangingPunct="1"/>
            <a:r>
              <a:rPr lang="ru-RU" altLang="ru-RU" sz="1800" dirty="0" smtClean="0">
                <a:solidFill>
                  <a:srgbClr val="0000FF"/>
                </a:solidFill>
              </a:rPr>
              <a:t>3 Симплекс метод </a:t>
            </a:r>
            <a:r>
              <a:rPr lang="ru-RU" altLang="ru-RU" sz="1800" dirty="0" err="1" smtClean="0">
                <a:solidFill>
                  <a:srgbClr val="0000FF"/>
                </a:solidFill>
              </a:rPr>
              <a:t>Нелдера-Мида</a:t>
            </a:r>
            <a:r>
              <a:rPr lang="ru-RU" altLang="ru-RU" sz="1800" dirty="0" smtClean="0">
                <a:solidFill>
                  <a:srgbClr val="0000FF"/>
                </a:solidFill>
              </a:rPr>
              <a:t> </a:t>
            </a:r>
            <a:br>
              <a:rPr lang="ru-RU" altLang="ru-RU" sz="1800" dirty="0" smtClean="0">
                <a:solidFill>
                  <a:srgbClr val="0000FF"/>
                </a:solidFill>
              </a:rPr>
            </a:br>
            <a:r>
              <a:rPr lang="ru-RU" altLang="ru-RU" sz="1800" dirty="0" smtClean="0">
                <a:solidFill>
                  <a:srgbClr val="0000FF"/>
                </a:solidFill>
              </a:rPr>
              <a:t>(поиск по деформируемому многограннику)</a:t>
            </a:r>
            <a:endParaRPr lang="ru-RU" altLang="ru-RU" sz="2400" dirty="0" smtClean="0">
              <a:solidFill>
                <a:srgbClr val="0000FF"/>
              </a:solidFill>
            </a:endParaRPr>
          </a:p>
        </p:txBody>
      </p:sp>
      <p:pic>
        <p:nvPicPr>
          <p:cNvPr id="52228" name="Picture 3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6326188"/>
            <a:ext cx="4038600" cy="531812"/>
          </a:xfrm>
          <a:noFill/>
        </p:spPr>
      </p:pic>
      <p:sp>
        <p:nvSpPr>
          <p:cNvPr id="52229" name="Line 10"/>
          <p:cNvSpPr>
            <a:spLocks noChangeShapeType="1"/>
          </p:cNvSpPr>
          <p:nvPr/>
        </p:nvSpPr>
        <p:spPr bwMode="auto">
          <a:xfrm>
            <a:off x="323850" y="476250"/>
            <a:ext cx="8497888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52231" name="Rectangle 16"/>
          <p:cNvSpPr>
            <a:spLocks noChangeArrowheads="1"/>
          </p:cNvSpPr>
          <p:nvPr/>
        </p:nvSpPr>
        <p:spPr bwMode="auto">
          <a:xfrm>
            <a:off x="493712" y="1376462"/>
            <a:ext cx="6310535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400" dirty="0">
                <a:cs typeface="Times New Roman" pitchFamily="18" charset="0"/>
              </a:rPr>
              <a:t> Пусть </a:t>
            </a:r>
            <a:r>
              <a:rPr lang="ru-RU" altLang="ru-RU" sz="1400" dirty="0" smtClean="0">
                <a:cs typeface="Times New Roman" pitchFamily="18" charset="0"/>
              </a:rPr>
              <a:t>задана выпуклая </a:t>
            </a:r>
            <a:r>
              <a:rPr lang="ru-RU" altLang="ru-RU" sz="1400" dirty="0">
                <a:cs typeface="Times New Roman" pitchFamily="18" charset="0"/>
              </a:rPr>
              <a:t>функция нескольких       </a:t>
            </a:r>
            <a:r>
              <a:rPr lang="ru-RU" altLang="ru-RU" sz="1400" dirty="0" smtClean="0">
                <a:cs typeface="Times New Roman" pitchFamily="18" charset="0"/>
              </a:rPr>
              <a:t>переменных</a:t>
            </a:r>
            <a:endParaRPr lang="ru-RU" altLang="ru-RU" sz="1400" dirty="0">
              <a:cs typeface="Times New Roman" pitchFamily="18" charset="0"/>
            </a:endParaRPr>
          </a:p>
        </p:txBody>
      </p:sp>
      <p:sp>
        <p:nvSpPr>
          <p:cNvPr id="52232" name="Rectangle 16"/>
          <p:cNvSpPr>
            <a:spLocks noChangeArrowheads="1"/>
          </p:cNvSpPr>
          <p:nvPr/>
        </p:nvSpPr>
        <p:spPr bwMode="auto">
          <a:xfrm>
            <a:off x="251520" y="1700808"/>
            <a:ext cx="5345112" cy="46705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400" b="1" dirty="0" smtClean="0"/>
              <a:t>Этапы метод предполагает следующие шаги</a:t>
            </a:r>
            <a:r>
              <a:rPr lang="en-US" altLang="ru-RU" sz="1400" b="1" dirty="0" smtClean="0"/>
              <a:t>:</a:t>
            </a:r>
            <a:endParaRPr lang="ru-RU" altLang="ru-RU" sz="1400" b="1" dirty="0" smtClean="0"/>
          </a:p>
          <a:p>
            <a:pPr marL="342900" indent="-342900" algn="just" eaLnBrk="1" hangingPunct="1">
              <a:spcBef>
                <a:spcPct val="0"/>
              </a:spcBef>
              <a:buFontTx/>
              <a:buAutoNum type="arabicPeriod"/>
            </a:pPr>
            <a:r>
              <a:rPr lang="ru-RU" altLang="ru-RU" sz="1050" i="1" u="sng" dirty="0" smtClean="0"/>
              <a:t>Подготовка</a:t>
            </a:r>
            <a:r>
              <a:rPr lang="ru-RU" altLang="ru-RU" sz="1050" dirty="0" smtClean="0"/>
              <a:t>. Задается исходный многогранник, содержащий </a:t>
            </a:r>
            <a:r>
              <a:rPr lang="en-US" altLang="ru-RU" sz="1050" dirty="0" smtClean="0"/>
              <a:t>n+1</a:t>
            </a:r>
            <a:r>
              <a:rPr lang="ru-RU" altLang="ru-RU" sz="1050" dirty="0" smtClean="0"/>
              <a:t> вершину (т.е. </a:t>
            </a:r>
            <a:r>
              <a:rPr lang="en-US" altLang="ru-RU" sz="1050" i="1" dirty="0" smtClean="0"/>
              <a:t>n</a:t>
            </a:r>
            <a:r>
              <a:rPr lang="en-US" altLang="ru-RU" sz="1050" dirty="0" smtClean="0"/>
              <a:t>+1 </a:t>
            </a:r>
            <a:r>
              <a:rPr lang="ru-RU" altLang="ru-RU" sz="1050" dirty="0" smtClean="0"/>
              <a:t>точка - симплекс)</a:t>
            </a:r>
          </a:p>
          <a:p>
            <a:pPr marL="342900" indent="-342900" algn="just" eaLnBrk="1" hangingPunct="1">
              <a:spcBef>
                <a:spcPct val="0"/>
              </a:spcBef>
              <a:buFontTx/>
              <a:buAutoNum type="arabicPeriod"/>
            </a:pPr>
            <a:r>
              <a:rPr lang="ru-RU" altLang="ru-RU" sz="1050" i="1" dirty="0" smtClean="0"/>
              <a:t>Оценка</a:t>
            </a:r>
            <a:r>
              <a:rPr lang="ru-RU" altLang="ru-RU" sz="1050" dirty="0" smtClean="0"/>
              <a:t>. Вычисляются значения функции в вершинах многогранника. Находят «худшую» </a:t>
            </a:r>
            <a:r>
              <a:rPr lang="en-US" altLang="ru-RU" sz="1050" dirty="0" smtClean="0"/>
              <a:t>H</a:t>
            </a:r>
            <a:r>
              <a:rPr lang="ru-RU" altLang="ru-RU" sz="1050" dirty="0" smtClean="0"/>
              <a:t>, «лучшую» </a:t>
            </a:r>
            <a:r>
              <a:rPr lang="en-US" altLang="ru-RU" sz="1050" dirty="0" smtClean="0"/>
              <a:t>L, </a:t>
            </a:r>
            <a:r>
              <a:rPr lang="ru-RU" altLang="ru-RU" sz="1050" dirty="0" smtClean="0"/>
              <a:t>и предшествующую «худшей» (по величине) вершину </a:t>
            </a:r>
            <a:r>
              <a:rPr lang="en-US" altLang="ru-RU" sz="1050" dirty="0" smtClean="0"/>
              <a:t>K.</a:t>
            </a:r>
            <a:endParaRPr lang="ru-RU" altLang="ru-RU" sz="1050" dirty="0" smtClean="0"/>
          </a:p>
          <a:p>
            <a:pPr marL="342900" indent="-342900" algn="just" eaLnBrk="1" hangingPunct="1">
              <a:spcBef>
                <a:spcPct val="0"/>
              </a:spcBef>
              <a:buFontTx/>
              <a:buAutoNum type="arabicPeriod"/>
            </a:pPr>
            <a:r>
              <a:rPr lang="ru-RU" altLang="ru-RU" sz="1050" i="1" u="sng" dirty="0" smtClean="0"/>
              <a:t>Отражение</a:t>
            </a:r>
            <a:r>
              <a:rPr lang="ru-RU" altLang="ru-RU" sz="1050" dirty="0" smtClean="0"/>
              <a:t>. Относительно «наихудшей» точки определяется центр тяжести противоположной грани. Выполняется попытка отражения наихудшей точки через найденный центр тяжести. В результате чего получают точку </a:t>
            </a:r>
            <a:r>
              <a:rPr lang="en-US" altLang="ru-RU" sz="1050" dirty="0" smtClean="0"/>
              <a:t>R.</a:t>
            </a:r>
            <a:endParaRPr lang="ru-RU" altLang="ru-RU" sz="1050" dirty="0" smtClean="0"/>
          </a:p>
          <a:p>
            <a:pPr marL="342900" indent="-342900" algn="just" eaLnBrk="1" hangingPunct="1">
              <a:spcBef>
                <a:spcPct val="0"/>
              </a:spcBef>
              <a:buFontTx/>
              <a:buAutoNum type="arabicPeriod"/>
            </a:pPr>
            <a:r>
              <a:rPr lang="ru-RU" altLang="ru-RU" sz="1050" i="1" u="sng" dirty="0" smtClean="0"/>
              <a:t>Растяжение</a:t>
            </a:r>
            <a:r>
              <a:rPr lang="ru-RU" altLang="ru-RU" sz="1050" dirty="0" smtClean="0"/>
              <a:t>. Если отраженная точка «лучше» «лучшей», то делается попытка растянуть многогранник в данном направлении. Если растяжение успешное, то полученная точка (</a:t>
            </a:r>
            <a:r>
              <a:rPr lang="en-US" altLang="ru-RU" sz="1050" i="1" dirty="0" smtClean="0"/>
              <a:t>E</a:t>
            </a:r>
            <a:r>
              <a:rPr lang="en-US" altLang="ru-RU" sz="1050" dirty="0" smtClean="0"/>
              <a:t>)</a:t>
            </a:r>
            <a:r>
              <a:rPr lang="ru-RU" altLang="ru-RU" sz="1050" dirty="0" smtClean="0"/>
              <a:t> включается в список вершин многогранника, в противном случае в список вершин включается отраженная точка</a:t>
            </a:r>
            <a:r>
              <a:rPr lang="en-US" altLang="ru-RU" sz="1050" dirty="0" smtClean="0"/>
              <a:t> (</a:t>
            </a:r>
            <a:r>
              <a:rPr lang="en-US" altLang="ru-RU" sz="1050" i="1" dirty="0" smtClean="0"/>
              <a:t>R</a:t>
            </a:r>
            <a:r>
              <a:rPr lang="en-US" altLang="ru-RU" sz="1050" dirty="0" smtClean="0"/>
              <a:t>)</a:t>
            </a:r>
            <a:r>
              <a:rPr lang="ru-RU" altLang="ru-RU" sz="1050" dirty="0" smtClean="0"/>
              <a:t>.</a:t>
            </a:r>
          </a:p>
          <a:p>
            <a:pPr marL="342900" indent="-342900" algn="just" eaLnBrk="1" hangingPunct="1">
              <a:spcBef>
                <a:spcPct val="0"/>
              </a:spcBef>
              <a:buFontTx/>
              <a:buAutoNum type="arabicPeriod"/>
            </a:pPr>
            <a:r>
              <a:rPr lang="ru-RU" altLang="ru-RU" sz="1050" i="1" u="sng" dirty="0" smtClean="0"/>
              <a:t>Сокращение</a:t>
            </a:r>
            <a:r>
              <a:rPr lang="ru-RU" altLang="ru-RU" sz="1050" dirty="0" smtClean="0"/>
              <a:t>. Сокращение производится, если отраженная точка (</a:t>
            </a:r>
            <a:r>
              <a:rPr lang="en-US" altLang="ru-RU" sz="1050" dirty="0" smtClean="0"/>
              <a:t>R)</a:t>
            </a:r>
            <a:r>
              <a:rPr lang="ru-RU" altLang="ru-RU" sz="1050" dirty="0" smtClean="0"/>
              <a:t> хуже точки </a:t>
            </a:r>
            <a:r>
              <a:rPr lang="en-US" altLang="ru-RU" sz="1050" dirty="0" smtClean="0"/>
              <a:t>K. </a:t>
            </a:r>
            <a:r>
              <a:rPr lang="ru-RU" altLang="ru-RU" sz="1050" dirty="0" smtClean="0"/>
              <a:t>Если </a:t>
            </a:r>
            <a:r>
              <a:rPr lang="en-US" altLang="ru-RU" sz="1050" dirty="0" smtClean="0"/>
              <a:t>R </a:t>
            </a:r>
            <a:r>
              <a:rPr lang="ru-RU" altLang="ru-RU" sz="1050" dirty="0" smtClean="0"/>
              <a:t>лучше </a:t>
            </a:r>
            <a:r>
              <a:rPr lang="en-US" altLang="ru-RU" sz="1050" dirty="0" smtClean="0"/>
              <a:t>H</a:t>
            </a:r>
            <a:r>
              <a:rPr lang="ru-RU" altLang="ru-RU" sz="1050" dirty="0" smtClean="0"/>
              <a:t>, то выполняется внешнее сокращение, в результате которого получают точку </a:t>
            </a:r>
            <a:r>
              <a:rPr lang="en-US" altLang="ru-RU" sz="1050" dirty="0" smtClean="0"/>
              <a:t>C1</a:t>
            </a:r>
            <a:r>
              <a:rPr lang="ru-RU" altLang="ru-RU" sz="1050" dirty="0" smtClean="0"/>
              <a:t>.</a:t>
            </a:r>
            <a:r>
              <a:rPr lang="en-US" altLang="ru-RU" sz="1050" dirty="0" smtClean="0"/>
              <a:t> </a:t>
            </a:r>
            <a:r>
              <a:rPr lang="ru-RU" altLang="ru-RU" sz="1050" dirty="0" smtClean="0"/>
              <a:t>Если </a:t>
            </a:r>
            <a:r>
              <a:rPr lang="en-US" altLang="ru-RU" sz="1050" dirty="0" smtClean="0"/>
              <a:t>R </a:t>
            </a:r>
            <a:r>
              <a:rPr lang="ru-RU" altLang="ru-RU" sz="1050" dirty="0" smtClean="0"/>
              <a:t>хуже </a:t>
            </a:r>
            <a:r>
              <a:rPr lang="en-US" altLang="ru-RU" sz="1050" dirty="0" smtClean="0"/>
              <a:t>H</a:t>
            </a:r>
            <a:r>
              <a:rPr lang="ru-RU" altLang="ru-RU" sz="1050" dirty="0" smtClean="0"/>
              <a:t> выполняется внутреннее сокращение , в результате которого получают точку </a:t>
            </a:r>
            <a:r>
              <a:rPr lang="en-US" altLang="ru-RU" sz="1050" dirty="0" smtClean="0"/>
              <a:t>C</a:t>
            </a:r>
            <a:r>
              <a:rPr lang="ru-RU" altLang="ru-RU" sz="1050" dirty="0" smtClean="0"/>
              <a:t>2. Если </a:t>
            </a:r>
            <a:r>
              <a:rPr lang="en-US" altLang="ru-RU" sz="1050" dirty="0" smtClean="0"/>
              <a:t>f(C1) </a:t>
            </a:r>
            <a:r>
              <a:rPr lang="ru-RU" altLang="ru-RU" sz="1050" dirty="0" smtClean="0"/>
              <a:t>или </a:t>
            </a:r>
            <a:r>
              <a:rPr lang="en-US" altLang="ru-RU" sz="1050" dirty="0" smtClean="0"/>
              <a:t>f(C</a:t>
            </a:r>
            <a:r>
              <a:rPr lang="ru-RU" altLang="ru-RU" sz="1050" dirty="0" smtClean="0"/>
              <a:t>2</a:t>
            </a:r>
            <a:r>
              <a:rPr lang="en-US" altLang="ru-RU" sz="1050" dirty="0" smtClean="0"/>
              <a:t>)</a:t>
            </a:r>
            <a:r>
              <a:rPr lang="ru-RU" altLang="ru-RU" sz="1050" dirty="0" smtClean="0"/>
              <a:t> </a:t>
            </a:r>
            <a:r>
              <a:rPr lang="en-US" altLang="ru-RU" sz="1050" dirty="0" smtClean="0"/>
              <a:t>&lt; f(R)</a:t>
            </a:r>
            <a:r>
              <a:rPr lang="ru-RU" altLang="ru-RU" sz="1050" dirty="0" smtClean="0"/>
              <a:t>, то соответствующая точка включается в список вершин.</a:t>
            </a:r>
          </a:p>
          <a:p>
            <a:pPr marL="342900" indent="-342900" algn="just" eaLnBrk="1" hangingPunct="1">
              <a:spcBef>
                <a:spcPct val="0"/>
              </a:spcBef>
              <a:buFontTx/>
              <a:buAutoNum type="arabicPeriod"/>
            </a:pPr>
            <a:r>
              <a:rPr lang="ru-RU" altLang="ru-RU" sz="1050" i="1" u="sng" dirty="0" smtClean="0"/>
              <a:t>Перемещение</a:t>
            </a:r>
            <a:r>
              <a:rPr lang="ru-RU" altLang="ru-RU" sz="1050" dirty="0" smtClean="0"/>
              <a:t>. Включенная в многогранник точка замещает наихудшую точку (</a:t>
            </a:r>
            <a:r>
              <a:rPr lang="en-US" altLang="ru-RU" sz="1050" dirty="0" smtClean="0"/>
              <a:t>H)</a:t>
            </a:r>
            <a:r>
              <a:rPr lang="ru-RU" altLang="ru-RU" sz="1050" dirty="0" smtClean="0"/>
              <a:t>. Точка </a:t>
            </a:r>
            <a:r>
              <a:rPr lang="en-US" altLang="ru-RU" sz="1050" dirty="0" smtClean="0"/>
              <a:t>H</a:t>
            </a:r>
            <a:r>
              <a:rPr lang="ru-RU" altLang="ru-RU" sz="1050" dirty="0" smtClean="0"/>
              <a:t> исключается, этим достигается перемещение многогранника.</a:t>
            </a:r>
          </a:p>
          <a:p>
            <a:pPr marL="342900" indent="-342900" algn="just" eaLnBrk="1" hangingPunct="1">
              <a:spcBef>
                <a:spcPct val="0"/>
              </a:spcBef>
              <a:buFontTx/>
              <a:buAutoNum type="arabicPeriod"/>
            </a:pPr>
            <a:r>
              <a:rPr lang="ru-RU" altLang="ru-RU" sz="1050" i="1" u="sng" dirty="0" smtClean="0"/>
              <a:t>Сжатие</a:t>
            </a:r>
            <a:r>
              <a:rPr lang="ru-RU" altLang="ru-RU" sz="1050" dirty="0" smtClean="0"/>
              <a:t>. Сжатие многогранника производится во всех направлениях. При этом лучшая вершина (</a:t>
            </a:r>
            <a:r>
              <a:rPr lang="en-US" altLang="ru-RU" sz="1050" dirty="0" smtClean="0"/>
              <a:t>L)</a:t>
            </a:r>
            <a:r>
              <a:rPr lang="ru-RU" altLang="ru-RU" sz="1050" dirty="0" smtClean="0"/>
              <a:t> остается на месте, а остальные пересчитываются.</a:t>
            </a:r>
            <a:endParaRPr lang="en-US" altLang="ru-RU" sz="1050" dirty="0" smtClean="0"/>
          </a:p>
          <a:p>
            <a:pPr marL="342900" indent="-342900" algn="just" eaLnBrk="1" hangingPunct="1">
              <a:spcBef>
                <a:spcPct val="0"/>
              </a:spcBef>
              <a:buFontTx/>
              <a:buAutoNum type="arabicPeriod"/>
            </a:pPr>
            <a:r>
              <a:rPr lang="ru-RU" altLang="ru-RU" sz="1050" dirty="0" smtClean="0"/>
              <a:t>Проверка сходимости. Вычисляется среднеквадратическое отклонение значений функции в вершинах многогранника. Если вычисленное значение меньше заданной величины, то сходимость достигнута.</a:t>
            </a:r>
            <a:endParaRPr lang="en-US" altLang="ru-RU" sz="1050" dirty="0"/>
          </a:p>
        </p:txBody>
      </p:sp>
      <p:graphicFrame>
        <p:nvGraphicFramePr>
          <p:cNvPr id="52233" name="Object 1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42028312"/>
              </p:ext>
            </p:extLst>
          </p:nvPr>
        </p:nvGraphicFramePr>
        <p:xfrm>
          <a:off x="5950470" y="1349375"/>
          <a:ext cx="2293938" cy="3603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594" name="Формула" r:id="rId4" imgW="1358640" imgH="228600" progId="Equation.3">
                  <p:embed/>
                </p:oleObj>
              </mc:Choice>
              <mc:Fallback>
                <p:oleObj name="Формула" r:id="rId4" imgW="135864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950470" y="1349375"/>
                        <a:ext cx="2293938" cy="3603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2234" name="Object 1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15775829"/>
              </p:ext>
            </p:extLst>
          </p:nvPr>
        </p:nvGraphicFramePr>
        <p:xfrm>
          <a:off x="4397450" y="1420018"/>
          <a:ext cx="214312" cy="2206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595" name="Формула" r:id="rId6" imgW="126720" imgH="139680" progId="Equation.3">
                  <p:embed/>
                </p:oleObj>
              </mc:Choice>
              <mc:Fallback>
                <p:oleObj name="Формула" r:id="rId6" imgW="126720" imgH="1396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97450" y="1420018"/>
                        <a:ext cx="214312" cy="2206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51" name="Picture 3" descr="Rosenbrock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57301" y="2132856"/>
            <a:ext cx="2957332" cy="221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56" name="Группа 155"/>
          <p:cNvGrpSpPr/>
          <p:nvPr/>
        </p:nvGrpSpPr>
        <p:grpSpPr>
          <a:xfrm rot="18351136">
            <a:off x="7373052" y="2998926"/>
            <a:ext cx="164704" cy="776767"/>
            <a:chOff x="7271789" y="2492484"/>
            <a:chExt cx="320619" cy="963885"/>
          </a:xfrm>
        </p:grpSpPr>
        <p:sp>
          <p:nvSpPr>
            <p:cNvPr id="157" name="Овал 156"/>
            <p:cNvSpPr/>
            <p:nvPr/>
          </p:nvSpPr>
          <p:spPr>
            <a:xfrm>
              <a:off x="7298776" y="2492484"/>
              <a:ext cx="53975" cy="55563"/>
            </a:xfrm>
            <a:prstGeom prst="ellipse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ru-RU"/>
            </a:p>
          </p:txBody>
        </p:sp>
        <p:sp>
          <p:nvSpPr>
            <p:cNvPr id="158" name="Овал 157"/>
            <p:cNvSpPr/>
            <p:nvPr/>
          </p:nvSpPr>
          <p:spPr>
            <a:xfrm>
              <a:off x="7520590" y="2636500"/>
              <a:ext cx="53975" cy="55563"/>
            </a:xfrm>
            <a:prstGeom prst="ellipse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ru-RU"/>
            </a:p>
          </p:txBody>
        </p:sp>
        <p:sp>
          <p:nvSpPr>
            <p:cNvPr id="159" name="Овал 158"/>
            <p:cNvSpPr/>
            <p:nvPr/>
          </p:nvSpPr>
          <p:spPr>
            <a:xfrm>
              <a:off x="7271789" y="2708508"/>
              <a:ext cx="53975" cy="55563"/>
            </a:xfrm>
            <a:prstGeom prst="ellipse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ru-RU"/>
            </a:p>
          </p:txBody>
        </p:sp>
        <p:cxnSp>
          <p:nvCxnSpPr>
            <p:cNvPr id="160" name="Прямая соединительная линия 159"/>
            <p:cNvCxnSpPr>
              <a:stCxn id="157" idx="5"/>
              <a:endCxn id="158" idx="1"/>
            </p:cNvCxnSpPr>
            <p:nvPr/>
          </p:nvCxnSpPr>
          <p:spPr>
            <a:xfrm>
              <a:off x="7344847" y="2539910"/>
              <a:ext cx="183647" cy="104727"/>
            </a:xfrm>
            <a:prstGeom prst="line">
              <a:avLst/>
            </a:prstGeom>
            <a:ln w="3175"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161" name="Прямая соединительная линия 160"/>
            <p:cNvCxnSpPr>
              <a:stCxn id="159" idx="0"/>
              <a:endCxn id="157" idx="4"/>
            </p:cNvCxnSpPr>
            <p:nvPr/>
          </p:nvCxnSpPr>
          <p:spPr>
            <a:xfrm flipV="1">
              <a:off x="7298777" y="2548047"/>
              <a:ext cx="26987" cy="160461"/>
            </a:xfrm>
            <a:prstGeom prst="line">
              <a:avLst/>
            </a:prstGeom>
            <a:ln w="3175"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162" name="Прямая соединительная линия 161"/>
            <p:cNvCxnSpPr>
              <a:stCxn id="159" idx="6"/>
              <a:endCxn id="158" idx="3"/>
            </p:cNvCxnSpPr>
            <p:nvPr/>
          </p:nvCxnSpPr>
          <p:spPr>
            <a:xfrm flipV="1">
              <a:off x="7325764" y="2683926"/>
              <a:ext cx="202730" cy="52364"/>
            </a:xfrm>
            <a:prstGeom prst="line">
              <a:avLst/>
            </a:prstGeom>
            <a:ln w="3175"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sp>
          <p:nvSpPr>
            <p:cNvPr id="163" name="Овал 162"/>
            <p:cNvSpPr/>
            <p:nvPr/>
          </p:nvSpPr>
          <p:spPr>
            <a:xfrm>
              <a:off x="7493602" y="2852524"/>
              <a:ext cx="53975" cy="55563"/>
            </a:xfrm>
            <a:prstGeom prst="ellipse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ru-RU"/>
            </a:p>
          </p:txBody>
        </p:sp>
        <p:cxnSp>
          <p:nvCxnSpPr>
            <p:cNvPr id="164" name="Прямая соединительная линия 163"/>
            <p:cNvCxnSpPr/>
            <p:nvPr/>
          </p:nvCxnSpPr>
          <p:spPr>
            <a:xfrm flipV="1">
              <a:off x="7390918" y="2852524"/>
              <a:ext cx="102684" cy="27781"/>
            </a:xfrm>
            <a:prstGeom prst="line">
              <a:avLst/>
            </a:prstGeom>
            <a:ln w="3175"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165" name="Прямая соединительная линия 164"/>
            <p:cNvCxnSpPr>
              <a:stCxn id="158" idx="4"/>
              <a:endCxn id="163" idx="7"/>
            </p:cNvCxnSpPr>
            <p:nvPr/>
          </p:nvCxnSpPr>
          <p:spPr>
            <a:xfrm flipH="1">
              <a:off x="7539673" y="2692063"/>
              <a:ext cx="7905" cy="168598"/>
            </a:xfrm>
            <a:prstGeom prst="line">
              <a:avLst/>
            </a:prstGeom>
            <a:ln w="3175"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166" name="Прямая соединительная линия 165"/>
            <p:cNvCxnSpPr>
              <a:stCxn id="159" idx="5"/>
            </p:cNvCxnSpPr>
            <p:nvPr/>
          </p:nvCxnSpPr>
          <p:spPr>
            <a:xfrm>
              <a:off x="7317860" y="2755934"/>
              <a:ext cx="176587" cy="118442"/>
            </a:xfrm>
            <a:prstGeom prst="line">
              <a:avLst/>
            </a:prstGeom>
            <a:ln w="3175"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167" name="Прямая соединительная линия 166"/>
            <p:cNvCxnSpPr>
              <a:stCxn id="158" idx="4"/>
            </p:cNvCxnSpPr>
            <p:nvPr/>
          </p:nvCxnSpPr>
          <p:spPr>
            <a:xfrm flipH="1">
              <a:off x="7298776" y="2692063"/>
              <a:ext cx="248802" cy="304477"/>
            </a:xfrm>
            <a:prstGeom prst="line">
              <a:avLst/>
            </a:prstGeom>
            <a:ln w="3175"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sp>
          <p:nvSpPr>
            <p:cNvPr id="168" name="Овал 167"/>
            <p:cNvSpPr/>
            <p:nvPr/>
          </p:nvSpPr>
          <p:spPr>
            <a:xfrm>
              <a:off x="7275300" y="2968758"/>
              <a:ext cx="53975" cy="55563"/>
            </a:xfrm>
            <a:prstGeom prst="ellipse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ru-RU"/>
            </a:p>
          </p:txBody>
        </p:sp>
        <p:cxnSp>
          <p:nvCxnSpPr>
            <p:cNvPr id="169" name="Прямая соединительная линия 168"/>
            <p:cNvCxnSpPr>
              <a:endCxn id="168" idx="0"/>
            </p:cNvCxnSpPr>
            <p:nvPr/>
          </p:nvCxnSpPr>
          <p:spPr>
            <a:xfrm>
              <a:off x="7292746" y="2762481"/>
              <a:ext cx="9542" cy="206277"/>
            </a:xfrm>
            <a:prstGeom prst="line">
              <a:avLst/>
            </a:prstGeom>
            <a:ln w="3175"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170" name="Прямая соединительная линия 169"/>
            <p:cNvCxnSpPr>
              <a:stCxn id="159" idx="5"/>
            </p:cNvCxnSpPr>
            <p:nvPr/>
          </p:nvCxnSpPr>
          <p:spPr>
            <a:xfrm>
              <a:off x="7317860" y="2755934"/>
              <a:ext cx="199835" cy="312614"/>
            </a:xfrm>
            <a:prstGeom prst="line">
              <a:avLst/>
            </a:prstGeom>
            <a:ln w="3175"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171" name="Прямая соединительная линия 170"/>
            <p:cNvCxnSpPr>
              <a:stCxn id="163" idx="3"/>
              <a:endCxn id="168" idx="6"/>
            </p:cNvCxnSpPr>
            <p:nvPr/>
          </p:nvCxnSpPr>
          <p:spPr>
            <a:xfrm flipH="1">
              <a:off x="7329275" y="2899950"/>
              <a:ext cx="172231" cy="96590"/>
            </a:xfrm>
            <a:prstGeom prst="line">
              <a:avLst/>
            </a:prstGeom>
            <a:ln w="3175"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sp>
          <p:nvSpPr>
            <p:cNvPr id="172" name="Овал 171"/>
            <p:cNvSpPr/>
            <p:nvPr/>
          </p:nvSpPr>
          <p:spPr>
            <a:xfrm>
              <a:off x="7496695" y="3065189"/>
              <a:ext cx="53975" cy="55563"/>
            </a:xfrm>
            <a:prstGeom prst="ellipse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ru-RU"/>
            </a:p>
          </p:txBody>
        </p:sp>
        <p:cxnSp>
          <p:nvCxnSpPr>
            <p:cNvPr id="173" name="Прямая соединительная линия 172"/>
            <p:cNvCxnSpPr>
              <a:endCxn id="176" idx="6"/>
            </p:cNvCxnSpPr>
            <p:nvPr/>
          </p:nvCxnSpPr>
          <p:spPr>
            <a:xfrm flipH="1">
              <a:off x="7370463" y="3115309"/>
              <a:ext cx="142132" cy="82621"/>
            </a:xfrm>
            <a:prstGeom prst="line">
              <a:avLst/>
            </a:prstGeom>
            <a:ln w="3175"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174" name="Прямая соединительная линия 173"/>
            <p:cNvCxnSpPr>
              <a:stCxn id="168" idx="5"/>
              <a:endCxn id="172" idx="2"/>
            </p:cNvCxnSpPr>
            <p:nvPr/>
          </p:nvCxnSpPr>
          <p:spPr>
            <a:xfrm>
              <a:off x="7321371" y="3016184"/>
              <a:ext cx="175324" cy="76787"/>
            </a:xfrm>
            <a:prstGeom prst="line">
              <a:avLst/>
            </a:prstGeom>
            <a:ln w="3175"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175" name="Прямая соединительная линия 174"/>
            <p:cNvCxnSpPr/>
            <p:nvPr/>
          </p:nvCxnSpPr>
          <p:spPr>
            <a:xfrm flipH="1">
              <a:off x="7329276" y="2916309"/>
              <a:ext cx="188420" cy="296255"/>
            </a:xfrm>
            <a:prstGeom prst="line">
              <a:avLst/>
            </a:prstGeom>
            <a:ln w="3175"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sp>
          <p:nvSpPr>
            <p:cNvPr id="176" name="Овал 175"/>
            <p:cNvSpPr/>
            <p:nvPr/>
          </p:nvSpPr>
          <p:spPr>
            <a:xfrm>
              <a:off x="7316488" y="3170148"/>
              <a:ext cx="53975" cy="55563"/>
            </a:xfrm>
            <a:prstGeom prst="ellipse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ru-RU"/>
            </a:p>
          </p:txBody>
        </p:sp>
        <p:cxnSp>
          <p:nvCxnSpPr>
            <p:cNvPr id="177" name="Прямая соединительная линия 176"/>
            <p:cNvCxnSpPr/>
            <p:nvPr/>
          </p:nvCxnSpPr>
          <p:spPr>
            <a:xfrm>
              <a:off x="7301428" y="3016184"/>
              <a:ext cx="22176" cy="165239"/>
            </a:xfrm>
            <a:prstGeom prst="line">
              <a:avLst/>
            </a:prstGeom>
            <a:ln w="3175"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178" name="Прямая соединительная линия 177"/>
            <p:cNvCxnSpPr>
              <a:endCxn id="172" idx="7"/>
            </p:cNvCxnSpPr>
            <p:nvPr/>
          </p:nvCxnSpPr>
          <p:spPr>
            <a:xfrm>
              <a:off x="7536989" y="2908087"/>
              <a:ext cx="5777" cy="165239"/>
            </a:xfrm>
            <a:prstGeom prst="line">
              <a:avLst/>
            </a:prstGeom>
            <a:ln w="3175"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179" name="Прямая соединительная линия 178"/>
            <p:cNvCxnSpPr>
              <a:stCxn id="168" idx="5"/>
            </p:cNvCxnSpPr>
            <p:nvPr/>
          </p:nvCxnSpPr>
          <p:spPr>
            <a:xfrm>
              <a:off x="7321371" y="3016184"/>
              <a:ext cx="215618" cy="247920"/>
            </a:xfrm>
            <a:prstGeom prst="line">
              <a:avLst/>
            </a:prstGeom>
            <a:ln w="3175"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sp>
          <p:nvSpPr>
            <p:cNvPr id="180" name="Овал 179"/>
            <p:cNvSpPr/>
            <p:nvPr/>
          </p:nvSpPr>
          <p:spPr>
            <a:xfrm>
              <a:off x="7515778" y="3248747"/>
              <a:ext cx="53975" cy="55563"/>
            </a:xfrm>
            <a:prstGeom prst="ellipse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ru-RU"/>
            </a:p>
          </p:txBody>
        </p:sp>
        <p:cxnSp>
          <p:nvCxnSpPr>
            <p:cNvPr id="181" name="Прямая соединительная линия 180"/>
            <p:cNvCxnSpPr>
              <a:endCxn id="180" idx="2"/>
            </p:cNvCxnSpPr>
            <p:nvPr/>
          </p:nvCxnSpPr>
          <p:spPr>
            <a:xfrm>
              <a:off x="7364349" y="3225711"/>
              <a:ext cx="151429" cy="50818"/>
            </a:xfrm>
            <a:prstGeom prst="line">
              <a:avLst/>
            </a:prstGeom>
            <a:ln w="3175"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182" name="Прямая соединительная линия 181"/>
            <p:cNvCxnSpPr>
              <a:endCxn id="180" idx="0"/>
            </p:cNvCxnSpPr>
            <p:nvPr/>
          </p:nvCxnSpPr>
          <p:spPr>
            <a:xfrm>
              <a:off x="7534100" y="3124432"/>
              <a:ext cx="8666" cy="124315"/>
            </a:xfrm>
            <a:prstGeom prst="line">
              <a:avLst/>
            </a:prstGeom>
            <a:ln w="3175"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183" name="Прямая соединительная линия 182"/>
            <p:cNvCxnSpPr>
              <a:stCxn id="172" idx="4"/>
            </p:cNvCxnSpPr>
            <p:nvPr/>
          </p:nvCxnSpPr>
          <p:spPr>
            <a:xfrm flipH="1">
              <a:off x="7370463" y="3120752"/>
              <a:ext cx="153220" cy="235828"/>
            </a:xfrm>
            <a:prstGeom prst="line">
              <a:avLst/>
            </a:prstGeom>
            <a:ln w="3175"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sp>
          <p:nvSpPr>
            <p:cNvPr id="184" name="Овал 183"/>
            <p:cNvSpPr/>
            <p:nvPr/>
          </p:nvSpPr>
          <p:spPr>
            <a:xfrm>
              <a:off x="7344847" y="3327845"/>
              <a:ext cx="53975" cy="55563"/>
            </a:xfrm>
            <a:prstGeom prst="ellipse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ru-RU"/>
            </a:p>
          </p:txBody>
        </p:sp>
        <p:cxnSp>
          <p:nvCxnSpPr>
            <p:cNvPr id="185" name="Прямая соединительная линия 184"/>
            <p:cNvCxnSpPr>
              <a:endCxn id="184" idx="1"/>
            </p:cNvCxnSpPr>
            <p:nvPr/>
          </p:nvCxnSpPr>
          <p:spPr>
            <a:xfrm>
              <a:off x="7344847" y="3232265"/>
              <a:ext cx="7904" cy="103717"/>
            </a:xfrm>
            <a:prstGeom prst="line">
              <a:avLst/>
            </a:prstGeom>
            <a:ln w="3175"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186" name="Прямая соединительная линия 185"/>
            <p:cNvCxnSpPr>
              <a:endCxn id="184" idx="6"/>
            </p:cNvCxnSpPr>
            <p:nvPr/>
          </p:nvCxnSpPr>
          <p:spPr>
            <a:xfrm flipH="1">
              <a:off x="7398822" y="3304721"/>
              <a:ext cx="127374" cy="50906"/>
            </a:xfrm>
            <a:prstGeom prst="line">
              <a:avLst/>
            </a:prstGeom>
            <a:ln w="3175"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187" name="Прямая соединительная линия 186"/>
            <p:cNvCxnSpPr>
              <a:endCxn id="176" idx="5"/>
            </p:cNvCxnSpPr>
            <p:nvPr/>
          </p:nvCxnSpPr>
          <p:spPr>
            <a:xfrm flipH="1" flipV="1">
              <a:off x="7362559" y="3217574"/>
              <a:ext cx="212006" cy="211014"/>
            </a:xfrm>
            <a:prstGeom prst="line">
              <a:avLst/>
            </a:prstGeom>
            <a:ln w="3175"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sp>
          <p:nvSpPr>
            <p:cNvPr id="188" name="Овал 187"/>
            <p:cNvSpPr/>
            <p:nvPr/>
          </p:nvSpPr>
          <p:spPr>
            <a:xfrm>
              <a:off x="7538433" y="3400806"/>
              <a:ext cx="53975" cy="55563"/>
            </a:xfrm>
            <a:prstGeom prst="ellipse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ru-RU"/>
            </a:p>
          </p:txBody>
        </p:sp>
        <p:cxnSp>
          <p:nvCxnSpPr>
            <p:cNvPr id="189" name="Прямая соединительная линия 188"/>
            <p:cNvCxnSpPr>
              <a:stCxn id="184" idx="5"/>
              <a:endCxn id="188" idx="2"/>
            </p:cNvCxnSpPr>
            <p:nvPr/>
          </p:nvCxnSpPr>
          <p:spPr>
            <a:xfrm>
              <a:off x="7390918" y="3375271"/>
              <a:ext cx="147515" cy="53317"/>
            </a:xfrm>
            <a:prstGeom prst="line">
              <a:avLst/>
            </a:prstGeom>
            <a:ln w="3175"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190" name="Прямая соединительная линия 189"/>
            <p:cNvCxnSpPr>
              <a:stCxn id="180" idx="5"/>
              <a:endCxn id="188" idx="7"/>
            </p:cNvCxnSpPr>
            <p:nvPr/>
          </p:nvCxnSpPr>
          <p:spPr>
            <a:xfrm>
              <a:off x="7561849" y="3296173"/>
              <a:ext cx="22655" cy="112770"/>
            </a:xfrm>
            <a:prstGeom prst="line">
              <a:avLst/>
            </a:prstGeom>
            <a:ln w="3175"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4616111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Номер слайда 6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0081F7C6-75BB-4641-BB88-7B6C0EBA8BF3}" type="slidenum">
              <a:rPr lang="ru-RU" altLang="ru-RU" sz="1400" smtClean="0"/>
              <a:pPr eaLnBrk="1" hangingPunct="1">
                <a:spcBef>
                  <a:spcPct val="0"/>
                </a:spcBef>
                <a:buFontTx/>
                <a:buNone/>
              </a:pPr>
              <a:t>9</a:t>
            </a:fld>
            <a:endParaRPr lang="ru-RU" altLang="ru-RU" sz="1400" smtClean="0"/>
          </a:p>
        </p:txBody>
      </p:sp>
      <p:sp>
        <p:nvSpPr>
          <p:cNvPr id="52227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476250"/>
            <a:ext cx="8229600" cy="865188"/>
          </a:xfrm>
        </p:spPr>
        <p:txBody>
          <a:bodyPr/>
          <a:lstStyle/>
          <a:p>
            <a:pPr eaLnBrk="1" hangingPunct="1"/>
            <a:r>
              <a:rPr lang="ru-RU" altLang="ru-RU" sz="1800" dirty="0" smtClean="0">
                <a:solidFill>
                  <a:srgbClr val="0000FF"/>
                </a:solidFill>
              </a:rPr>
              <a:t>Симплекс метод </a:t>
            </a:r>
            <a:r>
              <a:rPr lang="ru-RU" altLang="ru-RU" sz="1800" dirty="0" err="1" smtClean="0">
                <a:solidFill>
                  <a:srgbClr val="0000FF"/>
                </a:solidFill>
              </a:rPr>
              <a:t>Нелдера-Мида</a:t>
            </a:r>
            <a:r>
              <a:rPr lang="ru-RU" altLang="ru-RU" sz="1800" dirty="0" smtClean="0">
                <a:solidFill>
                  <a:srgbClr val="0000FF"/>
                </a:solidFill>
              </a:rPr>
              <a:t> </a:t>
            </a:r>
            <a:br>
              <a:rPr lang="ru-RU" altLang="ru-RU" sz="1800" dirty="0" smtClean="0">
                <a:solidFill>
                  <a:srgbClr val="0000FF"/>
                </a:solidFill>
              </a:rPr>
            </a:br>
            <a:r>
              <a:rPr lang="ru-RU" altLang="ru-RU" sz="1800" dirty="0" smtClean="0">
                <a:solidFill>
                  <a:srgbClr val="0000FF"/>
                </a:solidFill>
              </a:rPr>
              <a:t>(пример)</a:t>
            </a:r>
            <a:endParaRPr lang="ru-RU" altLang="ru-RU" sz="2400" dirty="0" smtClean="0">
              <a:solidFill>
                <a:srgbClr val="0000FF"/>
              </a:solidFill>
            </a:endParaRPr>
          </a:p>
        </p:txBody>
      </p:sp>
      <p:pic>
        <p:nvPicPr>
          <p:cNvPr id="52228" name="Picture 3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6326188"/>
            <a:ext cx="4038600" cy="531812"/>
          </a:xfrm>
          <a:noFill/>
        </p:spPr>
      </p:pic>
      <p:sp>
        <p:nvSpPr>
          <p:cNvPr id="52229" name="Line 10"/>
          <p:cNvSpPr>
            <a:spLocks noChangeShapeType="1"/>
          </p:cNvSpPr>
          <p:nvPr/>
        </p:nvSpPr>
        <p:spPr bwMode="auto">
          <a:xfrm>
            <a:off x="323850" y="476250"/>
            <a:ext cx="8497888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52231" name="Rectangle 16"/>
          <p:cNvSpPr>
            <a:spLocks noChangeArrowheads="1"/>
          </p:cNvSpPr>
          <p:nvPr/>
        </p:nvSpPr>
        <p:spPr bwMode="auto">
          <a:xfrm>
            <a:off x="493713" y="1391851"/>
            <a:ext cx="4222304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200" dirty="0" smtClean="0">
                <a:cs typeface="Times New Roman" pitchFamily="18" charset="0"/>
              </a:rPr>
              <a:t>Пример поиска минимума функции </a:t>
            </a:r>
            <a:r>
              <a:rPr lang="ru-RU" altLang="ru-RU" sz="1200" dirty="0" err="1" smtClean="0">
                <a:cs typeface="Times New Roman" pitchFamily="18" charset="0"/>
              </a:rPr>
              <a:t>Розенброка</a:t>
            </a:r>
            <a:endParaRPr lang="ru-RU" altLang="ru-RU" sz="1200" dirty="0">
              <a:cs typeface="Times New Roman" pitchFamily="18" charset="0"/>
            </a:endParaRPr>
          </a:p>
        </p:txBody>
      </p:sp>
      <p:graphicFrame>
        <p:nvGraphicFramePr>
          <p:cNvPr id="52233" name="Object 1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64780741"/>
              </p:ext>
            </p:extLst>
          </p:nvPr>
        </p:nvGraphicFramePr>
        <p:xfrm>
          <a:off x="569912" y="1848322"/>
          <a:ext cx="3236913" cy="381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610" name="Формула" r:id="rId4" imgW="1917360" imgH="241200" progId="Equation.3">
                  <p:embed/>
                </p:oleObj>
              </mc:Choice>
              <mc:Fallback>
                <p:oleObj name="Формула" r:id="rId4" imgW="1917360" imgH="241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9912" y="1848322"/>
                        <a:ext cx="3236913" cy="381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15718" name="Picture 6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93417" y="2420888"/>
            <a:ext cx="3477244" cy="24726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0" name="Picture 3" descr="Rosenbrock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5975" y="2420888"/>
            <a:ext cx="2957332" cy="221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" name="Rectangle 16"/>
          <p:cNvSpPr>
            <a:spLocks noChangeArrowheads="1"/>
          </p:cNvSpPr>
          <p:nvPr/>
        </p:nvSpPr>
        <p:spPr bwMode="auto">
          <a:xfrm>
            <a:off x="4890824" y="1391851"/>
            <a:ext cx="3538736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200" dirty="0">
                <a:cs typeface="Times New Roman" pitchFamily="18" charset="0"/>
              </a:rPr>
              <a:t>Ш</a:t>
            </a:r>
            <a:r>
              <a:rPr lang="ru-RU" altLang="ru-RU" sz="1200" dirty="0" smtClean="0">
                <a:cs typeface="Times New Roman" pitchFamily="18" charset="0"/>
              </a:rPr>
              <a:t>аги поиска экстремума из точки (3</a:t>
            </a:r>
            <a:r>
              <a:rPr lang="en-US" altLang="ru-RU" sz="1200" dirty="0" smtClean="0">
                <a:cs typeface="Times New Roman" pitchFamily="18" charset="0"/>
              </a:rPr>
              <a:t>; </a:t>
            </a:r>
            <a:r>
              <a:rPr lang="ru-RU" altLang="ru-RU" sz="1200" dirty="0" smtClean="0">
                <a:cs typeface="Times New Roman" pitchFamily="18" charset="0"/>
              </a:rPr>
              <a:t>3)</a:t>
            </a:r>
            <a:endParaRPr lang="ru-RU" altLang="ru-RU" sz="1200" dirty="0">
              <a:cs typeface="Times New Roman" pitchFamily="18" charset="0"/>
            </a:endParaRPr>
          </a:p>
        </p:txBody>
      </p:sp>
      <p:sp>
        <p:nvSpPr>
          <p:cNvPr id="53" name="Rectangle 16"/>
          <p:cNvSpPr>
            <a:spLocks noChangeArrowheads="1"/>
          </p:cNvSpPr>
          <p:nvPr/>
        </p:nvSpPr>
        <p:spPr bwMode="auto">
          <a:xfrm>
            <a:off x="2545130" y="5108356"/>
            <a:ext cx="4055327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200" dirty="0" smtClean="0">
                <a:cs typeface="Times New Roman" pitchFamily="18" charset="0"/>
              </a:rPr>
              <a:t>Результат (1,000</a:t>
            </a:r>
            <a:r>
              <a:rPr lang="en-US" altLang="ru-RU" sz="1200" dirty="0" smtClean="0">
                <a:cs typeface="Times New Roman" pitchFamily="18" charset="0"/>
              </a:rPr>
              <a:t>; </a:t>
            </a:r>
            <a:r>
              <a:rPr lang="ru-RU" altLang="ru-RU" sz="1200" dirty="0" smtClean="0">
                <a:cs typeface="Times New Roman" pitchFamily="18" charset="0"/>
              </a:rPr>
              <a:t>1,002)</a:t>
            </a:r>
            <a:r>
              <a:rPr lang="en-US" altLang="ru-RU" sz="1200" dirty="0" smtClean="0">
                <a:cs typeface="Times New Roman" pitchFamily="18" charset="0"/>
              </a:rPr>
              <a:t>;      243 </a:t>
            </a:r>
            <a:r>
              <a:rPr lang="ru-RU" altLang="ru-RU" sz="1200" dirty="0" smtClean="0">
                <a:cs typeface="Times New Roman" pitchFamily="18" charset="0"/>
              </a:rPr>
              <a:t>вычисления функции</a:t>
            </a:r>
            <a:endParaRPr lang="ru-RU" altLang="ru-RU" sz="1200" dirty="0"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857932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Elemental</Template>
  <TotalTime>2180</TotalTime>
  <Words>7367</Words>
  <Application>Microsoft Office PowerPoint</Application>
  <PresentationFormat>Экран (4:3)</PresentationFormat>
  <Paragraphs>1735</Paragraphs>
  <Slides>60</Slides>
  <Notes>1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2</vt:i4>
      </vt:variant>
      <vt:variant>
        <vt:lpstr>Заголовки слайдов</vt:lpstr>
      </vt:variant>
      <vt:variant>
        <vt:i4>60</vt:i4>
      </vt:variant>
    </vt:vector>
  </HeadingPairs>
  <TitlesOfParts>
    <vt:vector size="63" baseType="lpstr">
      <vt:lpstr>Оформление по умолчанию</vt:lpstr>
      <vt:lpstr>Формула</vt:lpstr>
      <vt:lpstr>Точечный рисунок</vt:lpstr>
      <vt:lpstr>Моделирование и оптимизация в системах и сетях электросвязи Раздел 6 Алгоритмы ряда численных методов.</vt:lpstr>
      <vt:lpstr>Содержание</vt:lpstr>
      <vt:lpstr>Оптимизация функция нескольких переменных 1 Покоординатный спуск</vt:lpstr>
      <vt:lpstr>Покоординатный спуск (пример)</vt:lpstr>
      <vt:lpstr>2 Метод Хука-Дживса (поиск по образцу)</vt:lpstr>
      <vt:lpstr>Метод Хука-Дживса (поиск по образцу)</vt:lpstr>
      <vt:lpstr>Метод Хука-Дживса (пример)</vt:lpstr>
      <vt:lpstr>3 Симплекс метод Нелдера-Мида  (поиск по деформируемому многограннику)</vt:lpstr>
      <vt:lpstr>Симплекс метод Нелдера-Мида  (пример)</vt:lpstr>
      <vt:lpstr>4 Комплексный метод Бокса (Условная оптимизация)</vt:lpstr>
      <vt:lpstr>5 Метод штрафных функций (Условная оптимизация)</vt:lpstr>
      <vt:lpstr>Презентация PowerPoint</vt:lpstr>
      <vt:lpstr>6 Некоторые другие методы оптимизации выпуклых функций </vt:lpstr>
      <vt:lpstr>7 Стохастические методы  </vt:lpstr>
      <vt:lpstr>7.1 Слепой случайный поиск</vt:lpstr>
      <vt:lpstr>7.2 Эволюционный метод (генетический алгоритм)</vt:lpstr>
      <vt:lpstr>Генетический алгоритм</vt:lpstr>
      <vt:lpstr>Генетический алгоритм (пример)</vt:lpstr>
      <vt:lpstr>8 Динамическое программирование </vt:lpstr>
      <vt:lpstr> Модели теории графов Граф</vt:lpstr>
      <vt:lpstr>Пути, маршруты, веса, длина пути</vt:lpstr>
      <vt:lpstr>Некоторые определения</vt:lpstr>
      <vt:lpstr>Матричные представления</vt:lpstr>
      <vt:lpstr>Деревья, остов графа</vt:lpstr>
      <vt:lpstr>Структура с наименьшей протяженностью линий  (задача поиска кратчайшего остова (SST) графа) </vt:lpstr>
      <vt:lpstr>Пример алгоритма Краскала</vt:lpstr>
      <vt:lpstr>Кратчайший остов (SST) графа (алгоритм Прима)</vt:lpstr>
      <vt:lpstr>Пример алгоритма Прима</vt:lpstr>
      <vt:lpstr>Пример алгоритма Прима (продолжение)</vt:lpstr>
      <vt:lpstr>Алгоритм Дейкстры (Dijkstra’s algorithm) (поиск кратчайших путей от заданной вершины)</vt:lpstr>
      <vt:lpstr>Алгоритм Дейкстры (описание 2)</vt:lpstr>
      <vt:lpstr>Алгоритм Дейкстры (пример)</vt:lpstr>
      <vt:lpstr>Алгоритм Дейкстры (поиск кратчайшего пути)</vt:lpstr>
      <vt:lpstr>Алгоритм Флойда-Уоршалла</vt:lpstr>
      <vt:lpstr>Алгоритм Флойда-Уоршалла  (нахождение всех кратчайших путей в графе)</vt:lpstr>
      <vt:lpstr>Пример реализации алгоритма Флойда-Уоршелла на VB</vt:lpstr>
      <vt:lpstr>Алгоритмы Йена (Yen’s algorithm) (поиск k-кратчайших путей между двумя вершинами)</vt:lpstr>
      <vt:lpstr>Некоторые алгоритмы поиска путей</vt:lpstr>
      <vt:lpstr>Размещение узла в сети связи</vt:lpstr>
      <vt:lpstr>размещение центров графа</vt:lpstr>
      <vt:lpstr>размещение центров графа</vt:lpstr>
      <vt:lpstr>размещение медиан графа</vt:lpstr>
      <vt:lpstr>размещение медиан графа</vt:lpstr>
      <vt:lpstr>размещение узла в сети связи – поиск центра и медианы графа</vt:lpstr>
      <vt:lpstr>Вычисление длин кратчайших путей между вершинами</vt:lpstr>
      <vt:lpstr>Задача коммивояжера  (TSP - Travelling salesman problem)</vt:lpstr>
      <vt:lpstr>Приближенные решения</vt:lpstr>
      <vt:lpstr>Муравьиный алгоритм  (Ant Colony Optimization ACO)</vt:lpstr>
      <vt:lpstr>муравьиный алгоритм</vt:lpstr>
      <vt:lpstr>муравьиный алгоритм</vt:lpstr>
      <vt:lpstr>Кластерный анализ (кластеризация)</vt:lpstr>
      <vt:lpstr>Алгоритм кластеризации FOREL  (произвольный элемент)</vt:lpstr>
      <vt:lpstr>Алгоритм кластеризации k-средних (k-means)</vt:lpstr>
      <vt:lpstr>Пример кластеризации</vt:lpstr>
      <vt:lpstr>Применение кластерного анализа для выбора структуры сети</vt:lpstr>
      <vt:lpstr>3.2.1 Зависимость пропускной способности  (интенсивности обслуженного трафика) от распределения трафика по территории</vt:lpstr>
      <vt:lpstr>3.3 Выбор координат базовой станции при произвольном  законе распределения трафика по территории</vt:lpstr>
      <vt:lpstr>4.4 Моделирование и реализация, публикации</vt:lpstr>
      <vt:lpstr>Презентация PowerPoint</vt:lpstr>
      <vt:lpstr>Литература</vt:lpstr>
    </vt:vector>
  </TitlesOfParts>
  <Company>Home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Методы и алгоритмы оптимизации сетей связи (МАОСС)</dc:title>
  <dc:creator>Alexander</dc:creator>
  <cp:lastModifiedBy>Alexander</cp:lastModifiedBy>
  <cp:revision>162</cp:revision>
  <dcterms:created xsi:type="dcterms:W3CDTF">2012-09-03T17:50:06Z</dcterms:created>
  <dcterms:modified xsi:type="dcterms:W3CDTF">2016-11-15T20:45:35Z</dcterms:modified>
</cp:coreProperties>
</file>